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17" r:id="rId2"/>
    <p:sldMasterId id="2147483929" r:id="rId3"/>
  </p:sldMasterIdLst>
  <p:notesMasterIdLst>
    <p:notesMasterId r:id="rId55"/>
  </p:notesMasterIdLst>
  <p:sldIdLst>
    <p:sldId id="364" r:id="rId4"/>
    <p:sldId id="396" r:id="rId5"/>
    <p:sldId id="383" r:id="rId6"/>
    <p:sldId id="395" r:id="rId7"/>
    <p:sldId id="394" r:id="rId8"/>
    <p:sldId id="369" r:id="rId9"/>
    <p:sldId id="370" r:id="rId10"/>
    <p:sldId id="387" r:id="rId11"/>
    <p:sldId id="402" r:id="rId12"/>
    <p:sldId id="400" r:id="rId13"/>
    <p:sldId id="404" r:id="rId14"/>
    <p:sldId id="407" r:id="rId15"/>
    <p:sldId id="408" r:id="rId16"/>
    <p:sldId id="372" r:id="rId17"/>
    <p:sldId id="371" r:id="rId18"/>
    <p:sldId id="368" r:id="rId19"/>
    <p:sldId id="373" r:id="rId20"/>
    <p:sldId id="378" r:id="rId21"/>
    <p:sldId id="380" r:id="rId22"/>
    <p:sldId id="379" r:id="rId23"/>
    <p:sldId id="337" r:id="rId24"/>
    <p:sldId id="412" r:id="rId25"/>
    <p:sldId id="414" r:id="rId26"/>
    <p:sldId id="346" r:id="rId27"/>
    <p:sldId id="356" r:id="rId28"/>
    <p:sldId id="390" r:id="rId29"/>
    <p:sldId id="391" r:id="rId30"/>
    <p:sldId id="350" r:id="rId31"/>
    <p:sldId id="351" r:id="rId32"/>
    <p:sldId id="349" r:id="rId33"/>
    <p:sldId id="415" r:id="rId34"/>
    <p:sldId id="360" r:id="rId35"/>
    <p:sldId id="353" r:id="rId36"/>
    <p:sldId id="358" r:id="rId37"/>
    <p:sldId id="355" r:id="rId38"/>
    <p:sldId id="399" r:id="rId39"/>
    <p:sldId id="344" r:id="rId40"/>
    <p:sldId id="362" r:id="rId41"/>
    <p:sldId id="363" r:id="rId42"/>
    <p:sldId id="382" r:id="rId43"/>
    <p:sldId id="385" r:id="rId44"/>
    <p:sldId id="406" r:id="rId45"/>
    <p:sldId id="417" r:id="rId46"/>
    <p:sldId id="418" r:id="rId47"/>
    <p:sldId id="419" r:id="rId48"/>
    <p:sldId id="416" r:id="rId49"/>
    <p:sldId id="381" r:id="rId50"/>
    <p:sldId id="410" r:id="rId51"/>
    <p:sldId id="409" r:id="rId52"/>
    <p:sldId id="392" r:id="rId53"/>
    <p:sldId id="393" r:id="rId54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183"/>
    <a:srgbClr val="CCECFF"/>
    <a:srgbClr val="A5D2E9"/>
    <a:srgbClr val="CCFFFF"/>
    <a:srgbClr val="003300"/>
    <a:srgbClr val="0033CC"/>
    <a:srgbClr val="26D303"/>
    <a:srgbClr val="05D114"/>
    <a:srgbClr val="A1E4ED"/>
    <a:srgbClr val="A4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23" autoAdjust="0"/>
  </p:normalViewPr>
  <p:slideViewPr>
    <p:cSldViewPr>
      <p:cViewPr>
        <p:scale>
          <a:sx n="120" d="100"/>
          <a:sy n="120" d="100"/>
        </p:scale>
        <p:origin x="-114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УКОМПЛЕКТОВАННОСТЬ ПЕРСОНАЛА</a:t>
            </a:r>
          </a:p>
        </c:rich>
      </c:tx>
      <c:layout>
        <c:manualLayout>
          <c:xMode val="edge"/>
          <c:yMode val="edge"/>
          <c:x val="0.28085502275262525"/>
          <c:y val="0.1373141835705419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3777163674058759E-3"/>
          <c:y val="0.2515514914975629"/>
          <c:w val="0.95892769905322561"/>
          <c:h val="0.6338308499133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врачи </c:v>
                </c:pt>
                <c:pt idx="1">
                  <c:v>СМП</c:v>
                </c:pt>
                <c:pt idx="2">
                  <c:v>ММП</c:v>
                </c:pt>
                <c:pt idx="3">
                  <c:v>прочие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%">
                  <c:v>0.97</c:v>
                </c:pt>
                <c:pt idx="1">
                  <c:v>1</c:v>
                </c:pt>
                <c:pt idx="2">
                  <c:v>1</c:v>
                </c:pt>
                <c:pt idx="3" formatCode="0.0%">
                  <c:v>0.96499999999999997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26-43CA-BBD7-740EA73C6E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врачи </c:v>
                </c:pt>
                <c:pt idx="1">
                  <c:v>СМП</c:v>
                </c:pt>
                <c:pt idx="2">
                  <c:v>ММП</c:v>
                </c:pt>
                <c:pt idx="3">
                  <c:v>прочие 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 formatCode="0.0%">
                  <c:v>0.99199999999999999</c:v>
                </c:pt>
                <c:pt idx="1">
                  <c:v>1</c:v>
                </c:pt>
                <c:pt idx="2">
                  <c:v>1</c:v>
                </c:pt>
                <c:pt idx="3" formatCode="0.0%">
                  <c:v>0.97099999999999997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26-43CA-BBD7-740EA73C6E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врачи </c:v>
                </c:pt>
                <c:pt idx="1">
                  <c:v>СМП</c:v>
                </c:pt>
                <c:pt idx="2">
                  <c:v>ММП</c:v>
                </c:pt>
                <c:pt idx="3">
                  <c:v>прочие 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0.95199999999999996</c:v>
                </c:pt>
                <c:pt idx="1">
                  <c:v>0.996</c:v>
                </c:pt>
                <c:pt idx="2">
                  <c:v>0.34250000000000003</c:v>
                </c:pt>
                <c:pt idx="3">
                  <c:v>0.6875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26-43CA-BBD7-740EA73C6E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1523968"/>
        <c:axId val="181525504"/>
      </c:barChart>
      <c:catAx>
        <c:axId val="18152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81525504"/>
        <c:crosses val="autoZero"/>
        <c:auto val="1"/>
        <c:lblAlgn val="ctr"/>
        <c:lblOffset val="100"/>
        <c:noMultiLvlLbl val="0"/>
      </c:catAx>
      <c:valAx>
        <c:axId val="1815255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15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90172936364295342"/>
          <c:y val="7.36981694867586E-2"/>
          <c:w val="9.8270636357046567E-2"/>
          <c:h val="0.31603091779862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27012229574216E-2"/>
          <c:y val="2.4676452957936905E-2"/>
          <c:w val="0.874369472354255"/>
          <c:h val="0.83111992267429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1"/>
              <c:layout>
                <c:manualLayout>
                  <c:x val="-5.8256272784309509E-3"/>
                  <c:y val="-2.951244053940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59-4954-A601-8F6942992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10018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Всего :</c:v>
                </c:pt>
                <c:pt idx="1">
                  <c:v>БСК</c:v>
                </c:pt>
                <c:pt idx="2">
                  <c:v>Онкология</c:v>
                </c:pt>
                <c:pt idx="3">
                  <c:v>ЗНС</c:v>
                </c:pt>
                <c:pt idx="4">
                  <c:v>ЗМС</c:v>
                </c:pt>
                <c:pt idx="5">
                  <c:v>ЗЖКТ</c:v>
                </c:pt>
                <c:pt idx="6">
                  <c:v>ЗОД</c:v>
                </c:pt>
                <c:pt idx="7">
                  <c:v>Травмы и отравления</c:v>
                </c:pt>
                <c:pt idx="8">
                  <c:v>Прочие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195</c:v>
                </c:pt>
                <c:pt idx="1">
                  <c:v>34</c:v>
                </c:pt>
                <c:pt idx="2">
                  <c:v>16</c:v>
                </c:pt>
                <c:pt idx="3">
                  <c:v>84</c:v>
                </c:pt>
                <c:pt idx="4">
                  <c:v>9</c:v>
                </c:pt>
                <c:pt idx="5">
                  <c:v>13</c:v>
                </c:pt>
                <c:pt idx="6">
                  <c:v>19</c:v>
                </c:pt>
                <c:pt idx="7">
                  <c:v>2</c:v>
                </c:pt>
                <c:pt idx="8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59-4954-A601-8F6942992F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82AA8C"/>
            </a:solidFill>
          </c:spPr>
          <c:invertIfNegative val="0"/>
          <c:dLbls>
            <c:dLbl>
              <c:idx val="0"/>
              <c:layout>
                <c:manualLayout>
                  <c:x val="2.6215322752939162E-2"/>
                  <c:y val="-1.35263789893423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59-4954-A601-8F6942992FF9}"/>
                </c:ext>
              </c:extLst>
            </c:dLbl>
            <c:dLbl>
              <c:idx val="1"/>
              <c:layout>
                <c:manualLayout>
                  <c:x val="1.3107661376469553E-2"/>
                  <c:y val="-1.08211031914739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59-4954-A601-8F6942992FF9}"/>
                </c:ext>
              </c:extLst>
            </c:dLbl>
            <c:dLbl>
              <c:idx val="2"/>
              <c:layout>
                <c:manualLayout>
                  <c:x val="1.4564068196077312E-2"/>
                  <c:y val="-2.951244053940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59-4954-A601-8F6942992FF9}"/>
                </c:ext>
              </c:extLst>
            </c:dLbl>
            <c:dLbl>
              <c:idx val="3"/>
              <c:layout>
                <c:manualLayout>
                  <c:x val="1.6020475015685043E-2"/>
                  <c:y val="2.9512440539403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59-4954-A601-8F6942992FF9}"/>
                </c:ext>
              </c:extLst>
            </c:dLbl>
            <c:dLbl>
              <c:idx val="4"/>
              <c:layout>
                <c:manualLayout>
                  <c:x val="1.1023080768803466E-2"/>
                  <c:y val="-9.9259035209992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F3-4300-8780-97C351CC7784}"/>
                </c:ext>
              </c:extLst>
            </c:dLbl>
            <c:dLbl>
              <c:idx val="6"/>
              <c:layout>
                <c:manualLayout>
                  <c:x val="1.3472654272982014E-2"/>
                  <c:y val="-9.09863978598617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F3-4300-8780-97C351CC7784}"/>
                </c:ext>
              </c:extLst>
            </c:dLbl>
            <c:dLbl>
              <c:idx val="8"/>
              <c:layout>
                <c:manualLayout>
                  <c:x val="1.747688183529256E-2"/>
                  <c:y val="-9.35019454534818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59-4954-A601-8F6942992F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Всего :</c:v>
                </c:pt>
                <c:pt idx="1">
                  <c:v>БСК</c:v>
                </c:pt>
                <c:pt idx="2">
                  <c:v>Онкология</c:v>
                </c:pt>
                <c:pt idx="3">
                  <c:v>ЗНС</c:v>
                </c:pt>
                <c:pt idx="4">
                  <c:v>ЗМС</c:v>
                </c:pt>
                <c:pt idx="5">
                  <c:v>ЗЖКТ</c:v>
                </c:pt>
                <c:pt idx="6">
                  <c:v>ЗОД</c:v>
                </c:pt>
                <c:pt idx="7">
                  <c:v>Травмы и отравления</c:v>
                </c:pt>
                <c:pt idx="8">
                  <c:v>Прочие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170</c:v>
                </c:pt>
                <c:pt idx="1">
                  <c:v>31</c:v>
                </c:pt>
                <c:pt idx="2">
                  <c:v>25</c:v>
                </c:pt>
                <c:pt idx="3">
                  <c:v>60</c:v>
                </c:pt>
                <c:pt idx="4">
                  <c:v>2</c:v>
                </c:pt>
                <c:pt idx="5">
                  <c:v>21</c:v>
                </c:pt>
                <c:pt idx="6">
                  <c:v>13</c:v>
                </c:pt>
                <c:pt idx="7">
                  <c:v>3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159-4954-A601-8F6942992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025344"/>
        <c:axId val="216035328"/>
        <c:axId val="0"/>
      </c:bar3DChart>
      <c:catAx>
        <c:axId val="21602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140000" vert="horz" anchor="b" anchorCtr="0"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6035328"/>
        <c:crosses val="autoZero"/>
        <c:auto val="1"/>
        <c:lblAlgn val="ctr"/>
        <c:lblOffset val="100"/>
        <c:noMultiLvlLbl val="0"/>
      </c:catAx>
      <c:valAx>
        <c:axId val="216035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602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699924691152882"/>
          <c:y val="3.6262173381114246E-2"/>
          <c:w val="0.20199456510839706"/>
          <c:h val="0.12009349844928403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27519156891248E-3"/>
          <c:y val="1.3613228281116047E-2"/>
          <c:w val="0.96803419913857158"/>
          <c:h val="0.85069678867590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-2.6113189519820664E-2"/>
                  <c:y val="-1.33389833562036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DC2-4E0D-B990-5B0F8BDBE902}"/>
                </c:ext>
              </c:extLst>
            </c:dLbl>
            <c:dLbl>
              <c:idx val="1"/>
              <c:layout>
                <c:manualLayout>
                  <c:x val="-1.4697442725975208E-3"/>
                  <c:y val="-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3E-42B6-A278-C32DCC2BF070}"/>
                </c:ext>
              </c:extLst>
            </c:dLbl>
            <c:dLbl>
              <c:idx val="2"/>
              <c:layout>
                <c:manualLayout>
                  <c:x val="-5.8789770903900831E-3"/>
                  <c:y val="-1.430021288925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3E-42B6-A278-C32DCC2BF070}"/>
                </c:ext>
              </c:extLst>
            </c:dLbl>
            <c:dLbl>
              <c:idx val="3"/>
              <c:layout>
                <c:manualLayout>
                  <c:x val="-8.8184656355851238E-3"/>
                  <c:y val="-2.86004257785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3E-42B6-A278-C32DCC2BF070}"/>
                </c:ext>
              </c:extLst>
            </c:dLbl>
            <c:dLbl>
              <c:idx val="4"/>
              <c:layout>
                <c:manualLayout>
                  <c:x val="-1.1757954180780166E-2"/>
                  <c:y val="-2.8600425778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3E-42B6-A278-C32DCC2BF0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Заболеваемость</c:v>
                </c:pt>
                <c:pt idx="1">
                  <c:v>Впервые выявленых ЗН I-II ст.</c:v>
                </c:pt>
                <c:pt idx="2">
                  <c:v>Впервые выявленых ЗН IV ст.</c:v>
                </c:pt>
                <c:pt idx="3">
                  <c:v>Смертность</c:v>
                </c:pt>
                <c:pt idx="4">
                  <c:v>ЗН живущих 5 и более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167</c:v>
                </c:pt>
                <c:pt idx="1">
                  <c:v>112</c:v>
                </c:pt>
                <c:pt idx="2">
                  <c:v>10</c:v>
                </c:pt>
                <c:pt idx="3">
                  <c:v>26</c:v>
                </c:pt>
                <c:pt idx="4">
                  <c:v>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C2-4E0D-B990-5B0F8BDBE9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4334730670519328E-2"/>
                  <c:y val="-2.667796671240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BE-4405-A080-08D03A620CD6}"/>
                </c:ext>
              </c:extLst>
            </c:dLbl>
            <c:dLbl>
              <c:idx val="1"/>
              <c:layout>
                <c:manualLayout>
                  <c:x val="2.057641981636529E-2"/>
                  <c:y val="-1.66835817041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3E-42B6-A278-C32DCC2BF070}"/>
                </c:ext>
              </c:extLst>
            </c:dLbl>
            <c:dLbl>
              <c:idx val="2"/>
              <c:layout>
                <c:manualLayout>
                  <c:x val="2.9394885451950415E-3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E-42B6-A278-C32DCC2BF070}"/>
                </c:ext>
              </c:extLst>
            </c:dLbl>
            <c:dLbl>
              <c:idx val="3"/>
              <c:layout>
                <c:manualLayout>
                  <c:x val="2.3041042688823159E-2"/>
                  <c:y val="-2.6756691345500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BE-4405-A080-08D03A620CD6}"/>
                </c:ext>
              </c:extLst>
            </c:dLbl>
            <c:dLbl>
              <c:idx val="4"/>
              <c:layout>
                <c:manualLayout>
                  <c:x val="1.5360695125882106E-2"/>
                  <c:y val="-2.0067518509125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BE-4405-A080-08D03A620C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Заболеваемость</c:v>
                </c:pt>
                <c:pt idx="1">
                  <c:v>Впервые выявленых ЗН I-II ст.</c:v>
                </c:pt>
                <c:pt idx="2">
                  <c:v>Впервые выявленых ЗН IV ст.</c:v>
                </c:pt>
                <c:pt idx="3">
                  <c:v>Смертность</c:v>
                </c:pt>
                <c:pt idx="4">
                  <c:v>ЗН живущих 5 и более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135</c:v>
                </c:pt>
                <c:pt idx="1">
                  <c:v>90</c:v>
                </c:pt>
                <c:pt idx="2">
                  <c:v>7</c:v>
                </c:pt>
                <c:pt idx="3">
                  <c:v>34</c:v>
                </c:pt>
                <c:pt idx="4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C2-4E0D-B990-5B0F8BDBE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278144"/>
        <c:axId val="218173440"/>
        <c:axId val="0"/>
      </c:bar3DChart>
      <c:catAx>
        <c:axId val="21827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0066"/>
                </a:solidFill>
              </a:defRPr>
            </a:pPr>
            <a:endParaRPr lang="ru-RU"/>
          </a:p>
        </c:txPr>
        <c:crossAx val="218173440"/>
        <c:crosses val="autoZero"/>
        <c:auto val="1"/>
        <c:lblAlgn val="ctr"/>
        <c:lblOffset val="100"/>
        <c:noMultiLvlLbl val="0"/>
      </c:catAx>
      <c:valAx>
        <c:axId val="218173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827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5988545563248"/>
          <c:y val="2.0462249851574001E-2"/>
          <c:w val="0.10306912778552112"/>
          <c:h val="0.2096008648160478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477024922118374E-2"/>
          <c:y val="3.3859833847364934E-2"/>
          <c:w val="0.91678619735812461"/>
          <c:h val="0.46032729970793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dLbls>
            <c:dLbl>
              <c:idx val="0"/>
              <c:layout>
                <c:manualLayout>
                  <c:x val="-1.0104373978146085E-17"/>
                  <c:y val="6.4134288109401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1-40DF-B377-2667F827C3BF}"/>
                </c:ext>
              </c:extLst>
            </c:dLbl>
            <c:dLbl>
              <c:idx val="1"/>
              <c:layout>
                <c:manualLayout>
                  <c:x val="-1.6327397488691991E-3"/>
                  <c:y val="1.1764041124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1-40DF-B377-2667F827C3BF}"/>
                </c:ext>
              </c:extLst>
            </c:dLbl>
            <c:dLbl>
              <c:idx val="2"/>
              <c:layout>
                <c:manualLayout>
                  <c:x val="4.5750124986112676E-3"/>
                  <c:y val="8.53945521204714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1-40DF-B377-2667F827C3BF}"/>
                </c:ext>
              </c:extLst>
            </c:dLbl>
            <c:dLbl>
              <c:idx val="5"/>
              <c:layout>
                <c:manualLayout>
                  <c:x val="-1.112238780275665E-2"/>
                  <c:y val="6.7673131315714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6-4243-8239-FA349D9A4656}"/>
                </c:ext>
              </c:extLst>
            </c:dLbl>
            <c:dLbl>
              <c:idx val="7"/>
              <c:layout>
                <c:manualLayout>
                  <c:x val="-2.2046161537606938E-3"/>
                  <c:y val="1.2826857621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1-40DF-B377-2667F827C3BF}"/>
                </c:ext>
              </c:extLst>
            </c:dLbl>
            <c:dLbl>
              <c:idx val="10"/>
              <c:layout>
                <c:manualLayout>
                  <c:x val="-9.7964384932153203E-3"/>
                  <c:y val="2.3528082248247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1-40DF-B377-2667F827C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ОНКО</c:v>
                </c:pt>
                <c:pt idx="1">
                  <c:v>Болезни нервной системы</c:v>
                </c:pt>
                <c:pt idx="2">
                  <c:v>Болезни  глаз и придатков</c:v>
                </c:pt>
                <c:pt idx="3">
                  <c:v>Болезни  уха</c:v>
                </c:pt>
                <c:pt idx="4">
                  <c:v>Врождённые  аномалии</c:v>
                </c:pt>
                <c:pt idx="5">
                  <c:v>Болезни эндокринной системы</c:v>
                </c:pt>
                <c:pt idx="6">
                  <c:v>Болезни кровообращения</c:v>
                </c:pt>
                <c:pt idx="7">
                  <c:v>Болезни органов дыхания</c:v>
                </c:pt>
                <c:pt idx="8">
                  <c:v>Болезни костно-мышечной системы</c:v>
                </c:pt>
                <c:pt idx="9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</c:v>
                </c:pt>
                <c:pt idx="1">
                  <c:v>62</c:v>
                </c:pt>
                <c:pt idx="2">
                  <c:v>8</c:v>
                </c:pt>
                <c:pt idx="3">
                  <c:v>11</c:v>
                </c:pt>
                <c:pt idx="4">
                  <c:v>26</c:v>
                </c:pt>
                <c:pt idx="5">
                  <c:v>15</c:v>
                </c:pt>
                <c:pt idx="6">
                  <c:v>2</c:v>
                </c:pt>
                <c:pt idx="7">
                  <c:v>3</c:v>
                </c:pt>
                <c:pt idx="8">
                  <c:v>10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D1-40DF-B377-2667F827C3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102308076880347E-2"/>
                  <c:y val="9.6201432164103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1-40DF-B377-2667F827C3BF}"/>
                </c:ext>
              </c:extLst>
            </c:dLbl>
            <c:dLbl>
              <c:idx val="1"/>
              <c:layout>
                <c:manualLayout>
                  <c:x val="1.3061917990953593E-2"/>
                  <c:y val="-2.3528082248247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1-40DF-B377-2667F827C3BF}"/>
                </c:ext>
              </c:extLst>
            </c:dLbl>
            <c:dLbl>
              <c:idx val="2"/>
              <c:layout>
                <c:manualLayout>
                  <c:x val="4.4092323075213893E-3"/>
                  <c:y val="3.206714405470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1-40DF-B377-2667F827C3BF}"/>
                </c:ext>
              </c:extLst>
            </c:dLbl>
            <c:dLbl>
              <c:idx val="3"/>
              <c:layout>
                <c:manualLayout>
                  <c:x val="1.763692923008555E-2"/>
                  <c:y val="3.206714405470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D1-40DF-B377-2667F827C3BF}"/>
                </c:ext>
              </c:extLst>
            </c:dLbl>
            <c:dLbl>
              <c:idx val="4"/>
              <c:layout>
                <c:manualLayout>
                  <c:x val="9.796438493215277E-3"/>
                  <c:y val="1.1764041124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D1-40DF-B377-2667F827C3BF}"/>
                </c:ext>
              </c:extLst>
            </c:dLbl>
            <c:dLbl>
              <c:idx val="5"/>
              <c:layout>
                <c:manualLayout>
                  <c:x val="1.1023080768803387E-2"/>
                  <c:y val="3.206714405470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D1-40DF-B377-2667F827C3BF}"/>
                </c:ext>
              </c:extLst>
            </c:dLbl>
            <c:dLbl>
              <c:idx val="7"/>
              <c:layout>
                <c:manualLayout>
                  <c:x val="6.6138484612820814E-3"/>
                  <c:y val="1.2826857621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D1-40DF-B377-2667F827C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ОНКО</c:v>
                </c:pt>
                <c:pt idx="1">
                  <c:v>Болезни нервной системы</c:v>
                </c:pt>
                <c:pt idx="2">
                  <c:v>Болезни  глаз и придатков</c:v>
                </c:pt>
                <c:pt idx="3">
                  <c:v>Болезни  уха</c:v>
                </c:pt>
                <c:pt idx="4">
                  <c:v>Врождённые  аномалии</c:v>
                </c:pt>
                <c:pt idx="5">
                  <c:v>Болезни эндокринной системы</c:v>
                </c:pt>
                <c:pt idx="6">
                  <c:v>Болезни кровообращения</c:v>
                </c:pt>
                <c:pt idx="7">
                  <c:v>Болезни органов дыхания</c:v>
                </c:pt>
                <c:pt idx="8">
                  <c:v>Болезни костно-мышечной системы</c:v>
                </c:pt>
                <c:pt idx="9">
                  <c:v>Прочие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</c:v>
                </c:pt>
                <c:pt idx="1">
                  <c:v>58</c:v>
                </c:pt>
                <c:pt idx="2">
                  <c:v>7</c:v>
                </c:pt>
                <c:pt idx="3">
                  <c:v>10</c:v>
                </c:pt>
                <c:pt idx="4">
                  <c:v>25</c:v>
                </c:pt>
                <c:pt idx="5">
                  <c:v>20</c:v>
                </c:pt>
                <c:pt idx="6">
                  <c:v>4</c:v>
                </c:pt>
                <c:pt idx="7">
                  <c:v>9</c:v>
                </c:pt>
                <c:pt idx="8">
                  <c:v>8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BD1-40DF-B377-2667F827C3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735360"/>
        <c:axId val="218736896"/>
      </c:barChart>
      <c:catAx>
        <c:axId val="21873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8736896"/>
        <c:crosses val="autoZero"/>
        <c:auto val="1"/>
        <c:lblAlgn val="ctr"/>
        <c:lblOffset val="100"/>
        <c:noMultiLvlLbl val="0"/>
      </c:catAx>
      <c:valAx>
        <c:axId val="21873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73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40610607985142"/>
          <c:y val="7.3264708939149593E-3"/>
          <c:w val="0.16065181520235122"/>
          <c:h val="0.1379276040035955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CCECFF"/>
    </a:solidFill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83074095951E-2"/>
          <c:y val="5.6379876315249565E-2"/>
          <c:w val="0.96924712553158088"/>
          <c:h val="0.719287833827893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370262424694E-3"/>
                  <c:y val="-4.3702404812082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CF-42E1-8C67-4A05D53F184A}"/>
                </c:ext>
              </c:extLst>
            </c:dLbl>
            <c:dLbl>
              <c:idx val="1"/>
              <c:layout>
                <c:manualLayout>
                  <c:x val="-2.0788459634427072E-2"/>
                  <c:y val="-3.4337546616877199E-2"/>
                </c:manualLayout>
              </c:layout>
              <c:tx>
                <c:rich>
                  <a:bodyPr/>
                  <a:lstStyle/>
                  <a:p>
                    <a:fld id="{D561CC05-2800-4DA0-88F9-DF3EBA2ADF8A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-92%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1B-4C6A-9595-C7085F101268}"/>
                </c:ext>
              </c:extLst>
            </c:dLbl>
            <c:dLbl>
              <c:idx val="2"/>
              <c:layout>
                <c:manualLayout>
                  <c:x val="-1.8827246495717844E-2"/>
                  <c:y val="-4.2437981494187718E-2"/>
                </c:manualLayout>
              </c:layout>
              <c:tx>
                <c:rich>
                  <a:bodyPr/>
                  <a:lstStyle/>
                  <a:p>
                    <a:fld id="{58EB0C07-4F4F-42E5-9FD5-150790BBA42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-100%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91B-4C6A-9595-C7085F101268}"/>
                </c:ext>
              </c:extLst>
            </c:dLbl>
            <c:dLbl>
              <c:idx val="3"/>
              <c:layout>
                <c:manualLayout>
                  <c:x val="-1.36110787274082E-2"/>
                  <c:y val="-3.12160034372015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505-100%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91B-4C6A-9595-C7085F101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Взято на учет всего</c:v>
                </c:pt>
                <c:pt idx="1">
                  <c:v>Из них до 12 недель</c:v>
                </c:pt>
                <c:pt idx="2">
                  <c:v>Осмотрено терапевтом </c:v>
                </c:pt>
                <c:pt idx="3">
                  <c:v>из них до 12 нед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675</c:v>
                </c:pt>
                <c:pt idx="1">
                  <c:v>505</c:v>
                </c:pt>
                <c:pt idx="2">
                  <c:v>675</c:v>
                </c:pt>
                <c:pt idx="3">
                  <c:v>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1B-4C6A-9595-C7085F1012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layout>
                <c:manualLayout>
                  <c:x val="2.72221574548164E-2"/>
                  <c:y val="-4.3702404812082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CF-42E1-8C67-4A05D53F184A}"/>
                </c:ext>
              </c:extLst>
            </c:dLbl>
            <c:dLbl>
              <c:idx val="1"/>
              <c:layout>
                <c:manualLayout>
                  <c:x val="5.44443149096328E-2"/>
                  <c:y val="-3.12160034372015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582-95,4%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91B-4C6A-9595-C7085F101268}"/>
                </c:ext>
              </c:extLst>
            </c:dLbl>
            <c:dLbl>
              <c:idx val="2"/>
              <c:layout>
                <c:manualLayout>
                  <c:x val="5.2931972828809667E-2"/>
                  <c:y val="-4.3702404812082131E-2"/>
                </c:manualLayout>
              </c:layout>
              <c:tx>
                <c:rich>
                  <a:bodyPr/>
                  <a:lstStyle/>
                  <a:p>
                    <a:fld id="{A2F71E75-BDF4-4B6B-B374-70B25968BBA1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1B-4C6A-9595-C7085F101268}"/>
                </c:ext>
              </c:extLst>
            </c:dLbl>
            <c:dLbl>
              <c:idx val="3"/>
              <c:layout>
                <c:manualLayout>
                  <c:x val="7.108007779868715E-2"/>
                  <c:y val="-3.1216003437201514E-2"/>
                </c:manualLayout>
              </c:layout>
              <c:tx>
                <c:rich>
                  <a:bodyPr/>
                  <a:lstStyle/>
                  <a:p>
                    <a:fld id="{B164765E-B79A-4424-AED5-2C541B67D58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-79,3%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91B-4C6A-9595-C7085F101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Взято на учет всего</c:v>
                </c:pt>
                <c:pt idx="1">
                  <c:v>Из них до 12 недель</c:v>
                </c:pt>
                <c:pt idx="2">
                  <c:v>Осмотрено терапевтом </c:v>
                </c:pt>
                <c:pt idx="3">
                  <c:v>из них до 12 нед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610</c:v>
                </c:pt>
                <c:pt idx="1">
                  <c:v>582</c:v>
                </c:pt>
                <c:pt idx="2">
                  <c:v>673</c:v>
                </c:pt>
                <c:pt idx="3">
                  <c:v>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91B-4C6A-9595-C7085F101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897024"/>
        <c:axId val="218907008"/>
        <c:axId val="0"/>
      </c:bar3DChart>
      <c:catAx>
        <c:axId val="2188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907008"/>
        <c:crosses val="autoZero"/>
        <c:auto val="1"/>
        <c:lblAlgn val="ctr"/>
        <c:lblOffset val="100"/>
        <c:noMultiLvlLbl val="0"/>
      </c:catAx>
      <c:valAx>
        <c:axId val="21890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1889702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7940824115148688"/>
          <c:y val="1.6694817568460151E-2"/>
          <c:w val="0.19980748616306804"/>
          <c:h val="7.6593686802075123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76572480079903E-2"/>
          <c:y val="0.12704982386545594"/>
          <c:w val="0.93614841456114539"/>
          <c:h val="0.682678339111678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180668190473618E-2"/>
                  <c:y val="-2.3633264403291603E-2"/>
                </c:manualLayout>
              </c:layout>
              <c:tx>
                <c:rich>
                  <a:bodyPr/>
                  <a:lstStyle/>
                  <a:p>
                    <a:fld id="{1BE8D897-A428-43C8-9179-99D63C26BD88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-100%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CE9-4EA8-8885-3FA4148311A1}"/>
                </c:ext>
              </c:extLst>
            </c:dLbl>
            <c:dLbl>
              <c:idx val="1"/>
              <c:layout>
                <c:manualLayout>
                  <c:x val="3.8235322666684626E-2"/>
                  <c:y val="-6.0608892669750787E-2"/>
                </c:manualLayout>
              </c:layout>
              <c:tx>
                <c:rich>
                  <a:bodyPr/>
                  <a:lstStyle/>
                  <a:p>
                    <a:fld id="{C2518C7C-A9C5-49C4-87CA-19214B59EBCB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-96%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E9-4EA8-8885-3FA4148311A1}"/>
                </c:ext>
              </c:extLst>
            </c:dLbl>
            <c:dLbl>
              <c:idx val="2"/>
              <c:layout>
                <c:manualLayout>
                  <c:x val="4.3906551750914957E-2"/>
                  <c:y val="-6.9225429386492621E-2"/>
                </c:manualLayout>
              </c:layout>
              <c:tx>
                <c:rich>
                  <a:bodyPr/>
                  <a:lstStyle/>
                  <a:p>
                    <a:fld id="{B3746EF1-EF5A-4796-8CAB-2116778DE1CA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-92%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CE9-4EA8-8885-3FA4148311A1}"/>
                </c:ext>
              </c:extLst>
            </c:dLbl>
            <c:dLbl>
              <c:idx val="3"/>
              <c:layout>
                <c:manualLayout>
                  <c:x val="-2.5012804906645737E-2"/>
                  <c:y val="-6.559849588330699E-2"/>
                </c:manualLayout>
              </c:layout>
              <c:tx>
                <c:rich>
                  <a:bodyPr/>
                  <a:lstStyle/>
                  <a:p>
                    <a:fld id="{6D2002E2-3439-4ABB-A29D-F37B9997242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-7,0%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E9-4EA8-8885-3FA4148311A1}"/>
                </c:ext>
              </c:extLst>
            </c:dLbl>
            <c:dLbl>
              <c:idx val="4"/>
              <c:layout>
                <c:manualLayout>
                  <c:x val="-4.5705767958198544E-4"/>
                  <c:y val="-4.0616553231426468E-2"/>
                </c:manualLayout>
              </c:layout>
              <c:tx>
                <c:rich>
                  <a:bodyPr/>
                  <a:lstStyle/>
                  <a:p>
                    <a:fld id="{94285483-BE2A-4AD8-A86C-CD4C9849371D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E9-4EA8-8885-3FA4148311A1}"/>
                </c:ext>
              </c:extLst>
            </c:dLbl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Завершило беременность</c:v>
                </c:pt>
                <c:pt idx="1">
                  <c:v>Из них родами</c:v>
                </c:pt>
                <c:pt idx="2">
                  <c:v>Срочными родами</c:v>
                </c:pt>
                <c:pt idx="3">
                  <c:v>Преждевременными родами</c:v>
                </c:pt>
                <c:pt idx="4">
                  <c:v>Абортами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718</c:v>
                </c:pt>
                <c:pt idx="1">
                  <c:v>690</c:v>
                </c:pt>
                <c:pt idx="2">
                  <c:v>641</c:v>
                </c:pt>
                <c:pt idx="3">
                  <c:v>49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CE9-4EA8-8885-3FA4148311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554567538185206E-2"/>
                  <c:y val="-3.1358008148870874E-2"/>
                </c:manualLayout>
              </c:layout>
              <c:tx>
                <c:rich>
                  <a:bodyPr/>
                  <a:lstStyle/>
                  <a:p>
                    <a:fld id="{0DD9ACAC-A300-4D47-A460-795DDEEB651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-100%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E9-4EA8-8885-3FA4148311A1}"/>
                </c:ext>
              </c:extLst>
            </c:dLbl>
            <c:dLbl>
              <c:idx val="1"/>
              <c:layout>
                <c:manualLayout>
                  <c:x val="5.1780245992410177E-2"/>
                  <c:y val="-2.7808289283227029E-2"/>
                </c:manualLayout>
              </c:layout>
              <c:tx>
                <c:rich>
                  <a:bodyPr/>
                  <a:lstStyle/>
                  <a:p>
                    <a:fld id="{ACC898A2-8122-46F7-9850-2B601CBE8291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E9-4EA8-8885-3FA4148311A1}"/>
                </c:ext>
              </c:extLst>
            </c:dLbl>
            <c:dLbl>
              <c:idx val="2"/>
              <c:layout>
                <c:manualLayout>
                  <c:x val="7.0767975069888051E-2"/>
                  <c:y val="-2.640829442529934E-2"/>
                </c:manualLayout>
              </c:layout>
              <c:tx>
                <c:rich>
                  <a:bodyPr/>
                  <a:lstStyle/>
                  <a:p>
                    <a:fld id="{37EA3A70-4615-4637-A127-35D0DF7577E1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-90%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CE9-4EA8-8885-3FA4148311A1}"/>
                </c:ext>
              </c:extLst>
            </c:dLbl>
            <c:dLbl>
              <c:idx val="3"/>
              <c:layout>
                <c:manualLayout>
                  <c:x val="2.101325847097114E-2"/>
                  <c:y val="-3.5833300022463814E-2"/>
                </c:manualLayout>
              </c:layout>
              <c:tx>
                <c:rich>
                  <a:bodyPr/>
                  <a:lstStyle/>
                  <a:p>
                    <a:fld id="{7CF79180-6296-4D80-A772-8B7A8FE708E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E9-4EA8-8885-3FA4148311A1}"/>
                </c:ext>
              </c:extLst>
            </c:dLbl>
            <c:dLbl>
              <c:idx val="4"/>
              <c:layout>
                <c:manualLayout>
                  <c:x val="6.253201226661434E-2"/>
                  <c:y val="-2.2959473559157447E-2"/>
                </c:manualLayout>
              </c:layout>
              <c:tx>
                <c:rich>
                  <a:bodyPr/>
                  <a:lstStyle/>
                  <a:p>
                    <a:fld id="{093F1537-CCA0-4EA3-A7DA-A3A4B6C4E4F5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-4%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CE9-4EA8-8885-3FA4148311A1}"/>
                </c:ext>
              </c:extLst>
            </c:dLbl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Завершило беременность</c:v>
                </c:pt>
                <c:pt idx="1">
                  <c:v>Из них родами</c:v>
                </c:pt>
                <c:pt idx="2">
                  <c:v>Срочными родами</c:v>
                </c:pt>
                <c:pt idx="3">
                  <c:v>Преждевременными родами</c:v>
                </c:pt>
                <c:pt idx="4">
                  <c:v>Абортами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673</c:v>
                </c:pt>
                <c:pt idx="1">
                  <c:v>640</c:v>
                </c:pt>
                <c:pt idx="2">
                  <c:v>607</c:v>
                </c:pt>
                <c:pt idx="3">
                  <c:v>33</c:v>
                </c:pt>
                <c:pt idx="4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CE9-4EA8-8885-3FA4148311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9903488"/>
        <c:axId val="219905024"/>
        <c:axId val="0"/>
      </c:bar3DChart>
      <c:catAx>
        <c:axId val="21990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905024"/>
        <c:crosses val="autoZero"/>
        <c:auto val="1"/>
        <c:lblAlgn val="ctr"/>
        <c:lblOffset val="100"/>
        <c:noMultiLvlLbl val="0"/>
      </c:catAx>
      <c:valAx>
        <c:axId val="219905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9903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710987615973649"/>
          <c:y val="1.1916846310778965E-2"/>
          <c:w val="0.17346837143976124"/>
          <c:h val="6.1337415463112104E-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298533780183285E-3"/>
          <c:y val="6.7012345582912344E-2"/>
          <c:w val="0.97199504094163303"/>
          <c:h val="0.66766278737083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</c:v>
                </c:pt>
              </c:strCache>
            </c:strRef>
          </c:tx>
          <c:spPr>
            <a:solidFill>
              <a:srgbClr val="3366CC"/>
            </a:solidFill>
          </c:spPr>
          <c:invertIfNegative val="0"/>
          <c:dLbls>
            <c:dLbl>
              <c:idx val="0"/>
              <c:layout>
                <c:manualLayout>
                  <c:x val="-3.4151512011240344E-2"/>
                  <c:y val="-2.714646562930558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7-9,9%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21-4DF6-8583-4E2D0F1C1A8C}"/>
                </c:ext>
              </c:extLst>
            </c:dLbl>
            <c:dLbl>
              <c:idx val="1"/>
              <c:layout>
                <c:manualLayout>
                  <c:x val="-1.6260716008481852E-2"/>
                  <c:y val="-2.70989826181043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5-7,1%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21-4DF6-8583-4E2D0F1C1A8C}"/>
                </c:ext>
              </c:extLst>
            </c:dLbl>
            <c:dLbl>
              <c:idx val="2"/>
              <c:layout>
                <c:manualLayout>
                  <c:x val="-1.6945509520986463E-2"/>
                  <c:y val="-4.1935477593467586E-2"/>
                </c:manualLayout>
              </c:layout>
              <c:tx>
                <c:rich>
                  <a:bodyPr/>
                  <a:lstStyle/>
                  <a:p>
                    <a:fld id="{2D4E9FE8-BAA7-4E6F-AD62-E91899364740}" type="VALUE">
                      <a:rPr lang="en-US" smtClean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C6A-446B-A36F-105B12E8F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Перинатальная смертность</c:v>
                </c:pt>
                <c:pt idx="1">
                  <c:v>Мертворождаемость </c:v>
                </c:pt>
                <c:pt idx="2">
                  <c:v>Ранная неонатальная смертность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8.6</c:v>
                </c:pt>
                <c:pt idx="1">
                  <c:v>5.7</c:v>
                </c:pt>
                <c:pt idx="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21-4DF6-8583-4E2D0F1C1A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layout>
                <c:manualLayout>
                  <c:x val="7.8761564241343104E-2"/>
                  <c:y val="-2.22747865210521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9-</a:t>
                    </a:r>
                    <a:fld id="{8BFD937A-A2C9-4BA3-97F2-68C529EC56BC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21-4DF6-8583-4E2D0F1C1A8C}"/>
                </c:ext>
              </c:extLst>
            </c:dLbl>
            <c:dLbl>
              <c:idx val="1"/>
              <c:layout>
                <c:manualLayout>
                  <c:x val="1.4664026372153977E-3"/>
                  <c:y val="-2.70988884412280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6-</a:t>
                    </a:r>
                    <a:fld id="{19FEE76E-7A72-4E32-B8FB-39E8B8683F5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21-4DF6-8583-4E2D0F1C1A8C}"/>
                </c:ext>
              </c:extLst>
            </c:dLbl>
            <c:dLbl>
              <c:idx val="2"/>
              <c:layout>
                <c:manualLayout>
                  <c:x val="2.9328052744307955E-3"/>
                  <c:y val="-2.7098888441228187E-2"/>
                </c:manualLayout>
              </c:layout>
              <c:tx>
                <c:rich>
                  <a:bodyPr/>
                  <a:lstStyle/>
                  <a:p>
                    <a:fld id="{D80D98E0-2230-4056-ABF6-4517275E670F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21-4DF6-8583-4E2D0F1C1A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Перинатальная смертность</c:v>
                </c:pt>
                <c:pt idx="1">
                  <c:v>Мертворождаемость </c:v>
                </c:pt>
                <c:pt idx="2">
                  <c:v>Ранная неонатальная смертность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14</c:v>
                </c:pt>
                <c:pt idx="1">
                  <c:v>9.3000000000000007</c:v>
                </c:pt>
                <c:pt idx="2" formatCode="General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21-4DF6-8583-4E2D0F1C1A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г.Алматы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660065930386287E-2"/>
                  <c:y val="-2.7098888441228142E-2"/>
                </c:manualLayout>
              </c:layout>
              <c:tx>
                <c:rich>
                  <a:bodyPr/>
                  <a:lstStyle/>
                  <a:p>
                    <a:fld id="{92E9D1DC-F215-430F-8E1C-13BCFB40640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03-4CCB-912B-EFE2C44FB933}"/>
                </c:ext>
              </c:extLst>
            </c:dLbl>
            <c:dLbl>
              <c:idx val="1"/>
              <c:layout>
                <c:manualLayout>
                  <c:x val="2.6395247469878126E-2"/>
                  <c:y val="-2.7098888441228097E-2"/>
                </c:manualLayout>
              </c:layout>
              <c:tx>
                <c:rich>
                  <a:bodyPr/>
                  <a:lstStyle/>
                  <a:p>
                    <a:fld id="{E1F1AF5E-91D5-43C8-88DB-7D316E4FD68F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903-4CCB-912B-EFE2C44FB933}"/>
                </c:ext>
              </c:extLst>
            </c:dLbl>
            <c:dLbl>
              <c:idx val="2"/>
              <c:layout>
                <c:manualLayout>
                  <c:x val="2.4928844832662677E-2"/>
                  <c:y val="-2.7098888441228097E-2"/>
                </c:manualLayout>
              </c:layout>
              <c:tx>
                <c:rich>
                  <a:bodyPr/>
                  <a:lstStyle/>
                  <a:p>
                    <a:fld id="{AD4F0D9C-18BD-4C73-866F-7778A78585E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03-4CCB-912B-EFE2C44FB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Перинатальная смертность</c:v>
                </c:pt>
                <c:pt idx="1">
                  <c:v>Мертворождаемость </c:v>
                </c:pt>
                <c:pt idx="2">
                  <c:v>Ранная неонатальная смертность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6.9</c:v>
                </c:pt>
                <c:pt idx="1">
                  <c:v>6.3</c:v>
                </c:pt>
                <c:pt idx="2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03-4CCB-912B-EFE2C44FB9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156288"/>
        <c:axId val="220157824"/>
        <c:axId val="0"/>
      </c:bar3DChart>
      <c:catAx>
        <c:axId val="2201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157824"/>
        <c:crosses val="autoZero"/>
        <c:auto val="1"/>
        <c:lblAlgn val="ctr"/>
        <c:lblOffset val="100"/>
        <c:noMultiLvlLbl val="0"/>
      </c:catAx>
      <c:valAx>
        <c:axId val="22015782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220156288"/>
        <c:crosses val="autoZero"/>
        <c:crossBetween val="midCat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49721258845950916"/>
          <c:y val="9.775078424809484E-3"/>
          <c:w val="0.32954801313989135"/>
          <c:h val="6.3400536119598241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696144194303435E-2"/>
          <c:y val="2.2814688221945347E-2"/>
          <c:w val="0.97430381171775615"/>
          <c:h val="0.88654295613244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9353844943154463E-2"/>
                  <c:y val="-9.6147663380843403E-3"/>
                </c:manualLayout>
              </c:layout>
              <c:tx>
                <c:rich>
                  <a:bodyPr/>
                  <a:lstStyle/>
                  <a:p>
                    <a:fld id="{2FDFB055-05E2-4E30-AD2E-6B13EE10406F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-100%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9AC-43A0-AC11-49F476E5B886}"/>
                </c:ext>
              </c:extLst>
            </c:dLbl>
            <c:dLbl>
              <c:idx val="1"/>
              <c:layout>
                <c:manualLayout>
                  <c:x val="-1.0119535329407844E-2"/>
                  <c:y val="-2.9965214439887668E-2"/>
                </c:manualLayout>
              </c:layout>
              <c:tx>
                <c:rich>
                  <a:bodyPr/>
                  <a:lstStyle/>
                  <a:p>
                    <a:fld id="{B2BF55E5-48AD-4686-8E21-CE989148363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-100%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AC-43A0-AC11-49F476E5B886}"/>
                </c:ext>
              </c:extLst>
            </c:dLbl>
            <c:dLbl>
              <c:idx val="2"/>
              <c:layout>
                <c:manualLayout>
                  <c:x val="-6.5321960111427947E-3"/>
                  <c:y val="-1.7290217838025115E-2"/>
                </c:manualLayout>
              </c:layout>
              <c:tx>
                <c:rich>
                  <a:bodyPr/>
                  <a:lstStyle/>
                  <a:p>
                    <a:fld id="{8C514514-9E55-450B-8D51-1B888869362A}" type="VALUE">
                      <a:rPr lang="en-US" i="0" smtClean="0"/>
                      <a:pPr/>
                      <a:t>[ЗНАЧЕНИЕ]</a:t>
                    </a:fld>
                    <a:endParaRPr lang="en-US" i="0" dirty="0"/>
                  </a:p>
                  <a:p>
                    <a:r>
                      <a:rPr lang="en-US" i="0" dirty="0"/>
                      <a:t>-100,1%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2DD-475F-8EB1-43B752AB793F}"/>
                </c:ext>
              </c:extLst>
            </c:dLbl>
            <c:dLbl>
              <c:idx val="3"/>
              <c:layout>
                <c:manualLayout>
                  <c:x val="-1.3064392022285589E-3"/>
                  <c:y val="-1.0806386148765647E-2"/>
                </c:manualLayout>
              </c:layout>
              <c:tx>
                <c:rich>
                  <a:bodyPr/>
                  <a:lstStyle/>
                  <a:p>
                    <a:fld id="{1CC31539-5ADB-4D98-B972-4FD54337A0E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-100,3%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DE0-4992-ABCE-D6EF0C9298C3}"/>
                </c:ext>
              </c:extLst>
            </c:dLbl>
            <c:dLbl>
              <c:idx val="4"/>
              <c:layout>
                <c:manualLayout>
                  <c:x val="7.3050332370477354E-3"/>
                  <c:y val="-1.0830512709649305E-2"/>
                </c:manualLayout>
              </c:layout>
              <c:tx>
                <c:rich>
                  <a:bodyPr/>
                  <a:lstStyle/>
                  <a:p>
                    <a:fld id="{405FAF79-DFB3-47DF-BA03-FE276555C002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-100,2%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DD-475F-8EB1-43B752AB793F}"/>
                </c:ext>
              </c:extLst>
            </c:dLbl>
            <c:dLbl>
              <c:idx val="5"/>
              <c:layout>
                <c:manualLayout>
                  <c:x val="1.4959707441522016E-2"/>
                  <c:y val="-2.3827127961228468E-2"/>
                </c:manualLayout>
              </c:layout>
              <c:tx>
                <c:rich>
                  <a:bodyPr/>
                  <a:lstStyle/>
                  <a:p>
                    <a:fld id="{578655F0-5E9A-455B-8478-C6CBBE97E88F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-86%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2DD-475F-8EB1-43B752AB793F}"/>
                </c:ext>
              </c:extLst>
            </c:dLbl>
            <c:dLbl>
              <c:idx val="6"/>
              <c:layout>
                <c:manualLayout>
                  <c:x val="-1.8283875656079439E-16"/>
                  <c:y val="-1.9494922877368669E-2"/>
                </c:manualLayout>
              </c:layout>
              <c:tx>
                <c:rich>
                  <a:bodyPr/>
                  <a:lstStyle/>
                  <a:p>
                    <a:fld id="{8DD6181E-9110-47B1-B582-EEA8F1463A34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-101,9%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DD-475F-8EB1-43B752AB793F}"/>
                </c:ext>
              </c:extLst>
            </c:dLbl>
            <c:dLbl>
              <c:idx val="7"/>
              <c:layout>
                <c:manualLayout>
                  <c:x val="7.3487205125357339E-3"/>
                  <c:y val="-9.9640716928773687E-2"/>
                </c:manualLayout>
              </c:layout>
              <c:tx>
                <c:rich>
                  <a:bodyPr/>
                  <a:lstStyle/>
                  <a:p>
                    <a:fld id="{22EF7786-4AB6-4125-8FA5-F7E308DBEC15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-14,2%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2DD-475F-8EB1-43B752AB793F}"/>
                </c:ext>
              </c:extLst>
            </c:dLbl>
            <c:dLbl>
              <c:idx val="8"/>
              <c:layout>
                <c:manualLayout>
                  <c:x val="-5.1441043587749688E-2"/>
                  <c:y val="4.9820358464386802E-2"/>
                </c:manualLayout>
              </c:layout>
              <c:tx>
                <c:rich>
                  <a:bodyPr/>
                  <a:lstStyle/>
                  <a:p>
                    <a:fld id="{34422F10-D825-4984-9549-2839CB4CC67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-100%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DD-475F-8EB1-43B752AB7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БСК</c:v>
                </c:pt>
                <c:pt idx="1">
                  <c:v>ПФР</c:v>
                </c:pt>
                <c:pt idx="2">
                  <c:v>СД</c:v>
                </c:pt>
                <c:pt idx="3">
                  <c:v>Глаукома</c:v>
                </c:pt>
                <c:pt idx="4">
                  <c:v>РМЖ</c:v>
                </c:pt>
                <c:pt idx="5">
                  <c:v>РШМ</c:v>
                </c:pt>
                <c:pt idx="6">
                  <c:v>КРР</c:v>
                </c:pt>
                <c:pt idx="7">
                  <c:v>БЦА</c:v>
                </c:pt>
                <c:pt idx="8">
                  <c:v>Дети и подростки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3882</c:v>
                </c:pt>
                <c:pt idx="1">
                  <c:v>4449</c:v>
                </c:pt>
                <c:pt idx="2">
                  <c:v>4104</c:v>
                </c:pt>
                <c:pt idx="3">
                  <c:v>4449</c:v>
                </c:pt>
                <c:pt idx="4">
                  <c:v>2782</c:v>
                </c:pt>
                <c:pt idx="5">
                  <c:v>1747</c:v>
                </c:pt>
                <c:pt idx="6">
                  <c:v>2786</c:v>
                </c:pt>
                <c:pt idx="7">
                  <c:v>64</c:v>
                </c:pt>
                <c:pt idx="8">
                  <c:v>16120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41-423E-BB4F-CFECBD23F0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Выявляемость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8672772596250354E-2"/>
                  <c:y val="-1.73288203354388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C323E61-CA9C-46A9-A76E-3D856C8811D7}" type="VALUE">
                      <a:rPr lang="en-US" sz="1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E0-4992-ABCE-D6EF0C9298C3}"/>
                </c:ext>
              </c:extLst>
            </c:dLbl>
            <c:dLbl>
              <c:idx val="1"/>
              <c:layout>
                <c:manualLayout>
                  <c:x val="2.9919414883043848E-2"/>
                  <c:y val="-2.3827127961228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823EACE-EA71-43AE-8FEB-8A021F54EAFE}" type="VALUE">
                      <a:rPr lang="en-US" sz="1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DE0-4992-ABCE-D6EF0C9298C3}"/>
                </c:ext>
              </c:extLst>
            </c:dLbl>
            <c:dLbl>
              <c:idx val="2"/>
              <c:layout>
                <c:manualLayout>
                  <c:x val="2.7426130309456863E-2"/>
                  <c:y val="-3.24915381289479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CF88ED-C045-480F-BA38-8CF785C21393}" type="VALUE">
                      <a:rPr lang="en-US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E0-4992-ABCE-D6EF0C9298C3}"/>
                </c:ext>
              </c:extLst>
            </c:dLbl>
            <c:dLbl>
              <c:idx val="3"/>
              <c:layout>
                <c:manualLayout>
                  <c:x val="2.8861241351419136E-2"/>
                  <c:y val="-6.67244862542032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DE0290F-94C0-4F3A-A12E-9F5D70644B68}" type="VALUE">
                      <a:rPr lang="en-US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-0,2%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DE0-4992-ABCE-D6EF0C9298C3}"/>
                </c:ext>
              </c:extLst>
            </c:dLbl>
            <c:dLbl>
              <c:idx val="4"/>
              <c:layout>
                <c:manualLayout>
                  <c:x val="2.7844688003227435E-2"/>
                  <c:y val="-3.65148604015135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4ABAC73-C36C-4F21-9EBA-3DBC6955A42F}" type="VALUE">
                      <a:rPr lang="en-US" sz="1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E0-4992-ABCE-D6EF0C9298C3}"/>
                </c:ext>
              </c:extLst>
            </c:dLbl>
            <c:dLbl>
              <c:idx val="5"/>
              <c:layout>
                <c:manualLayout>
                  <c:x val="2.9919414883043848E-2"/>
                  <c:y val="-3.86954604801413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3972509-E9BE-4E6C-8C1A-BBE5ED5892D5}" type="VALUE">
                      <a:rPr lang="en-US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-5,0%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DE0-4992-ABCE-D6EF0C9298C3}"/>
                </c:ext>
              </c:extLst>
            </c:dLbl>
            <c:dLbl>
              <c:idx val="6"/>
              <c:layout>
                <c:manualLayout>
                  <c:x val="2.8023144355777876E-2"/>
                  <c:y val="-3.74536185425199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6882452-0CCD-459E-887B-D2FCB5D9DD34}" type="VALUE">
                      <a:rPr lang="en-US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DE0-4992-ABCE-D6EF0C9298C3}"/>
                </c:ext>
              </c:extLst>
            </c:dLbl>
            <c:dLbl>
              <c:idx val="7"/>
              <c:layout>
                <c:manualLayout>
                  <c:x val="3.287404794529003E-2"/>
                  <c:y val="-4.8509610587636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5DC2DE0-4AB8-4ABE-8CA5-BFFC77BCD147}" type="VALUE">
                      <a:rPr lang="en-US" sz="1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-32,8%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DE0-4992-ABCE-D6EF0C9298C3}"/>
                </c:ext>
              </c:extLst>
            </c:dLbl>
            <c:dLbl>
              <c:idx val="8"/>
              <c:layout>
                <c:manualLayout>
                  <c:x val="2.5720521793874754E-2"/>
                  <c:y val="-1.0830512709649305E-2"/>
                </c:manualLayout>
              </c:layout>
              <c:tx>
                <c:rich>
                  <a:bodyPr/>
                  <a:lstStyle/>
                  <a:p>
                    <a:fld id="{4E4DC16D-81D0-4878-9355-72E31DC10944}" type="VALU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-3,26%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DD-475F-8EB1-43B752AB7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БСК</c:v>
                </c:pt>
                <c:pt idx="1">
                  <c:v>ПФР</c:v>
                </c:pt>
                <c:pt idx="2">
                  <c:v>СД</c:v>
                </c:pt>
                <c:pt idx="3">
                  <c:v>Глаукома</c:v>
                </c:pt>
                <c:pt idx="4">
                  <c:v>РМЖ</c:v>
                </c:pt>
                <c:pt idx="5">
                  <c:v>РШМ</c:v>
                </c:pt>
                <c:pt idx="6">
                  <c:v>КРР</c:v>
                </c:pt>
                <c:pt idx="7">
                  <c:v>БЦА</c:v>
                </c:pt>
                <c:pt idx="8">
                  <c:v>Дети и подростки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203</c:v>
                </c:pt>
                <c:pt idx="1">
                  <c:v>19</c:v>
                </c:pt>
                <c:pt idx="2">
                  <c:v>128</c:v>
                </c:pt>
                <c:pt idx="3">
                  <c:v>8</c:v>
                </c:pt>
                <c:pt idx="4">
                  <c:v>98</c:v>
                </c:pt>
                <c:pt idx="5">
                  <c:v>87</c:v>
                </c:pt>
                <c:pt idx="6">
                  <c:v>29</c:v>
                </c:pt>
                <c:pt idx="7">
                  <c:v>21</c:v>
                </c:pt>
                <c:pt idx="8" formatCode="0">
                  <c:v>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099-4CF2-8F20-E7016AC787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687744"/>
        <c:axId val="220722304"/>
        <c:axId val="0"/>
      </c:bar3DChart>
      <c:catAx>
        <c:axId val="2206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722304"/>
        <c:crosses val="autoZero"/>
        <c:auto val="1"/>
        <c:lblAlgn val="ctr"/>
        <c:lblOffset val="100"/>
        <c:noMultiLvlLbl val="0"/>
      </c:catAx>
      <c:valAx>
        <c:axId val="22072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68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23687664041993E-2"/>
          <c:y val="3.4643968130525296E-2"/>
          <c:w val="0.8729508967629046"/>
          <c:h val="0.71351302846692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EB7-4D12-A486-6CB1DE67A358}"/>
              </c:ext>
            </c:extLst>
          </c:dPt>
          <c:dLbls>
            <c:dLbl>
              <c:idx val="0"/>
              <c:layout>
                <c:manualLayout>
                  <c:x val="-4.1666666666666666E-3"/>
                  <c:y val="-2.565544467661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7-4D12-A486-6CB1DE67A358}"/>
                </c:ext>
              </c:extLst>
            </c:dLbl>
            <c:dLbl>
              <c:idx val="1"/>
              <c:layout>
                <c:manualLayout>
                  <c:x val="-1.2500000000000001E-2"/>
                  <c:y val="-2.6036636954868263E-2"/>
                </c:manualLayout>
              </c:layout>
              <c:tx>
                <c:rich>
                  <a:bodyPr/>
                  <a:lstStyle/>
                  <a:p>
                    <a:fld id="{F14A51A1-4FAF-4B29-8CD7-C2DB9685ABFE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B7-4D12-A486-6CB1DE67A358}"/>
                </c:ext>
              </c:extLst>
            </c:dLbl>
            <c:dLbl>
              <c:idx val="2"/>
              <c:layout>
                <c:manualLayout>
                  <c:x val="-2.6388888888888889E-2"/>
                  <c:y val="-3.9222351362669106E-2"/>
                </c:manualLayout>
              </c:layout>
              <c:tx>
                <c:rich>
                  <a:bodyPr/>
                  <a:lstStyle/>
                  <a:p>
                    <a:fld id="{0F99376D-805D-4A88-A4E5-D91B9FF8765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-8,0%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B7-4D12-A486-6CB1DE67A358}"/>
                </c:ext>
              </c:extLst>
            </c:dLbl>
            <c:dLbl>
              <c:idx val="3"/>
              <c:layout>
                <c:manualLayout>
                  <c:x val="-1.3888888888889906E-3"/>
                  <c:y val="-3.803316725492039E-2"/>
                </c:manualLayout>
              </c:layout>
              <c:tx>
                <c:rich>
                  <a:bodyPr/>
                  <a:lstStyle/>
                  <a:p>
                    <a:fld id="{AE4EFC1A-5ABC-46D6-895A-98697E7B1FB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EB7-4D12-A486-6CB1DE67A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Направлено</c:v>
                </c:pt>
                <c:pt idx="1">
                  <c:v>Госпитализировано</c:v>
                </c:pt>
                <c:pt idx="2">
                  <c:v>Ожидающие</c:v>
                </c:pt>
                <c:pt idx="3">
                  <c:v>Внештатная ситуация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2380</c:v>
                </c:pt>
                <c:pt idx="1">
                  <c:v>2051</c:v>
                </c:pt>
                <c:pt idx="2">
                  <c:v>187</c:v>
                </c:pt>
                <c:pt idx="3">
                  <c:v>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A3-47F2-8D85-8DA9FA1051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50800" dir="5400000" algn="ctr" rotWithShape="0">
                <a:srgbClr val="003300"/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6388888888888878E-2"/>
                  <c:y val="-2.5655510223271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7-4D12-A486-6CB1DE67A358}"/>
                </c:ext>
              </c:extLst>
            </c:dLbl>
            <c:dLbl>
              <c:idx val="1"/>
              <c:layout>
                <c:manualLayout>
                  <c:x val="5.1388888888888887E-2"/>
                  <c:y val="-2.0990830078709229E-2"/>
                </c:manualLayout>
              </c:layout>
              <c:tx>
                <c:rich>
                  <a:bodyPr/>
                  <a:lstStyle/>
                  <a:p>
                    <a:fld id="{16553207-AC34-4A66-9317-04D23BBB1B5F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B7-4D12-A486-6CB1DE67A358}"/>
                </c:ext>
              </c:extLst>
            </c:dLbl>
            <c:dLbl>
              <c:idx val="2"/>
              <c:layout>
                <c:manualLayout>
                  <c:x val="4.4444444444444446E-2"/>
                  <c:y val="-2.408535803714127E-2"/>
                </c:manualLayout>
              </c:layout>
              <c:tx>
                <c:rich>
                  <a:bodyPr/>
                  <a:lstStyle/>
                  <a:p>
                    <a:fld id="{ED125819-5F73-4FA7-A268-13578E02757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EB7-4D12-A486-6CB1DE67A358}"/>
                </c:ext>
              </c:extLst>
            </c:dLbl>
            <c:dLbl>
              <c:idx val="3"/>
              <c:layout>
                <c:manualLayout>
                  <c:x val="6.5277777777777782E-2"/>
                  <c:y val="-1.9420705391708613E-2"/>
                </c:manualLayout>
              </c:layout>
              <c:tx>
                <c:rich>
                  <a:bodyPr/>
                  <a:lstStyle/>
                  <a:p>
                    <a:fld id="{AB2673D4-83B0-4745-919F-6EFA062AB4B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B7-4D12-A486-6CB1DE67A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Направлено</c:v>
                </c:pt>
                <c:pt idx="1">
                  <c:v>Госпитализировано</c:v>
                </c:pt>
                <c:pt idx="2">
                  <c:v>Ожидающие</c:v>
                </c:pt>
                <c:pt idx="3">
                  <c:v>Внештатная ситуация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2281</c:v>
                </c:pt>
                <c:pt idx="1">
                  <c:v>1941</c:v>
                </c:pt>
                <c:pt idx="2">
                  <c:v>190</c:v>
                </c:pt>
                <c:pt idx="3">
                  <c:v>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A3-47F2-8D85-8DA9FA105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563776"/>
        <c:axId val="223565312"/>
        <c:axId val="0"/>
      </c:bar3DChart>
      <c:catAx>
        <c:axId val="22356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3565312"/>
        <c:crosses val="autoZero"/>
        <c:auto val="1"/>
        <c:lblAlgn val="ctr"/>
        <c:lblOffset val="100"/>
        <c:noMultiLvlLbl val="0"/>
      </c:catAx>
      <c:valAx>
        <c:axId val="22356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356377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3795286526684176"/>
          <c:y val="7.079774211620958E-2"/>
          <c:w val="8.3169400699912743E-2"/>
          <c:h val="0.11194250227355212"/>
        </c:manualLayout>
      </c:layout>
      <c:overlay val="0"/>
      <c:txPr>
        <a:bodyPr/>
        <a:lstStyle/>
        <a:p>
          <a:pPr>
            <a:defRPr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611930529216247E-2"/>
          <c:y val="4.077969275027056E-2"/>
          <c:w val="0.84338817175797076"/>
          <c:h val="0.810071969813242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-3.8898139160783593E-2"/>
                  <c:y val="-2.6308124502293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9-472C-8746-15F771C67512}"/>
                </c:ext>
              </c:extLst>
            </c:dLbl>
            <c:dLbl>
              <c:idx val="1"/>
              <c:layout>
                <c:manualLayout>
                  <c:x val="-1.6510258742974471E-3"/>
                  <c:y val="-4.02320210883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A9-472C-8746-15F771C67512}"/>
                </c:ext>
              </c:extLst>
            </c:dLbl>
            <c:dLbl>
              <c:idx val="2"/>
              <c:layout>
                <c:manualLayout>
                  <c:x val="-3.0316155730035028E-3"/>
                  <c:y val="-1.434989603858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B-4B8B-ADA0-F2BC7F919D5E}"/>
                </c:ext>
              </c:extLst>
            </c:dLbl>
            <c:dLbl>
              <c:idx val="3"/>
              <c:layout>
                <c:manualLayout>
                  <c:x val="-6.0632311460067836E-3"/>
                  <c:y val="-2.630814273739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AB-4B8B-ADA0-F2BC7F919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финансирование ГОБМП</c:v>
                </c:pt>
                <c:pt idx="1">
                  <c:v>План финансирование ОСМС</c:v>
                </c:pt>
                <c:pt idx="2">
                  <c:v>ОСМС (пролеченных случаев)</c:v>
                </c:pt>
                <c:pt idx="3">
                  <c:v>ГОМБП (пролеченных случаев)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66573179.340000004</c:v>
                </c:pt>
                <c:pt idx="1">
                  <c:v>23366091.399999999</c:v>
                </c:pt>
                <c:pt idx="2" formatCode="General">
                  <c:v>271</c:v>
                </c:pt>
                <c:pt idx="3" formatCode="General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AB-4B8B-ADA0-F2BC7F919D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169970765710482E-2"/>
                  <c:y val="-2.609506330256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A9-472C-8746-15F771C67512}"/>
                </c:ext>
              </c:extLst>
            </c:dLbl>
            <c:dLbl>
              <c:idx val="1"/>
              <c:layout>
                <c:manualLayout>
                  <c:x val="0.12051488787688487"/>
                  <c:y val="-7.458969273505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9-472C-8746-15F771C67512}"/>
                </c:ext>
              </c:extLst>
            </c:dLbl>
            <c:dLbl>
              <c:idx val="2"/>
              <c:layout>
                <c:manualLayout>
                  <c:x val="2.2737116797525325E-2"/>
                  <c:y val="-1.434989603858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AB-4B8B-ADA0-F2BC7F919D5E}"/>
                </c:ext>
              </c:extLst>
            </c:dLbl>
            <c:dLbl>
              <c:idx val="3"/>
              <c:layout>
                <c:manualLayout>
                  <c:x val="1.2126462292013456E-2"/>
                  <c:y val="-1.434989603858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AB-4B8B-ADA0-F2BC7F919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финансирование ГОБМП</c:v>
                </c:pt>
                <c:pt idx="1">
                  <c:v>План финансирование ОСМС</c:v>
                </c:pt>
                <c:pt idx="2">
                  <c:v>ОСМС (пролеченных случаев)</c:v>
                </c:pt>
                <c:pt idx="3">
                  <c:v>ГОМБП (пролеченных случаев)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35207135.079999998</c:v>
                </c:pt>
                <c:pt idx="1">
                  <c:v>22177826.059999999</c:v>
                </c:pt>
                <c:pt idx="2" formatCode="General">
                  <c:v>270</c:v>
                </c:pt>
                <c:pt idx="3" formatCode="General">
                  <c:v>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EAB-4B8B-ADA0-F2BC7F91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034816"/>
        <c:axId val="224036352"/>
        <c:axId val="0"/>
      </c:bar3DChart>
      <c:catAx>
        <c:axId val="22403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036352"/>
        <c:crosses val="autoZero"/>
        <c:auto val="1"/>
        <c:lblAlgn val="ctr"/>
        <c:lblOffset val="100"/>
        <c:noMultiLvlLbl val="0"/>
      </c:catAx>
      <c:valAx>
        <c:axId val="2240363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224034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289253689126438"/>
          <c:y val="2.4731361987323772E-2"/>
          <c:w val="0.24479749912828727"/>
          <c:h val="0.13449894456171546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73C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ОСМС - 239</a:t>
            </a:r>
          </a:p>
        </c:rich>
      </c:tx>
      <c:layout>
        <c:manualLayout>
          <c:xMode val="edge"/>
          <c:yMode val="edge"/>
          <c:x val="5.5943396226415074E-2"/>
          <c:y val="3.8079733564957433E-2"/>
        </c:manualLayout>
      </c:layout>
      <c:overlay val="1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22048976579347"/>
          <c:y val="0.11729348284517459"/>
          <c:w val="0.70769932855063966"/>
          <c:h val="0.65339047854981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ОСМС</c:v>
                </c:pt>
              </c:strCache>
            </c:strRef>
          </c:tx>
          <c:explosion val="9"/>
          <c:dPt>
            <c:idx val="0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0-DF17-4B00-8022-7EDD4AA9D707}"/>
              </c:ext>
            </c:extLst>
          </c:dPt>
          <c:dPt>
            <c:idx val="1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1-DF17-4B00-8022-7EDD4AA9D707}"/>
              </c:ext>
            </c:extLst>
          </c:dPt>
          <c:dLbls>
            <c:dLbl>
              <c:idx val="0"/>
              <c:layout>
                <c:manualLayout>
                  <c:x val="8.9333169319893539E-3"/>
                  <c:y val="-1.34025272605919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17-4B00-8022-7EDD4AA9D707}"/>
                </c:ext>
              </c:extLst>
            </c:dLbl>
            <c:dLbl>
              <c:idx val="1"/>
              <c:layout>
                <c:manualLayout>
                  <c:x val="-1.8597900415651993E-2"/>
                  <c:y val="1.54797647889773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8952000538459219E-2"/>
                      <c:h val="7.7029342756646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17-4B00-8022-7EDD4AA9D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БСК</c:v>
                </c:pt>
                <c:pt idx="1">
                  <c:v>БОД</c:v>
                </c:pt>
                <c:pt idx="2">
                  <c:v>БЖКТ</c:v>
                </c:pt>
                <c:pt idx="3">
                  <c:v>БМС</c:v>
                </c:pt>
                <c:pt idx="4">
                  <c:v>БНС</c:v>
                </c:pt>
                <c:pt idx="5">
                  <c:v>БОДА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</c:v>
                </c:pt>
                <c:pt idx="1">
                  <c:v>7</c:v>
                </c:pt>
                <c:pt idx="2">
                  <c:v>31</c:v>
                </c:pt>
                <c:pt idx="3">
                  <c:v>0</c:v>
                </c:pt>
                <c:pt idx="4">
                  <c:v>91</c:v>
                </c:pt>
                <c:pt idx="5">
                  <c:v>44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98-490B-9625-8A1734D082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9887585033618891E-2"/>
          <c:y val="0.88909990909723713"/>
          <c:w val="0.9017306125669885"/>
          <c:h val="0.10111243279542373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финансирования</a:t>
            </a:r>
          </a:p>
        </c:rich>
      </c:tx>
      <c:layout>
        <c:manualLayout>
          <c:xMode val="edge"/>
          <c:yMode val="edge"/>
          <c:x val="0.59025657027666767"/>
          <c:y val="2.98770365861368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36929230085585E-2"/>
          <c:y val="0.27485313481788448"/>
          <c:w val="0.98236307076991447"/>
          <c:h val="0.52598541762856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1A-4CAE-85EA-503F4A99AC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объем финансирования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">
                  <c:v>2265829.37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1A-4CAE-85EA-503F4A99AC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объем финансирования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2174018.2999999998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1A-4CAE-85EA-503F4A99AC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534144"/>
        <c:axId val="188535936"/>
      </c:barChart>
      <c:catAx>
        <c:axId val="1885341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88535936"/>
        <c:crosses val="autoZero"/>
        <c:auto val="1"/>
        <c:lblAlgn val="ctr"/>
        <c:lblOffset val="100"/>
        <c:noMultiLvlLbl val="0"/>
      </c:catAx>
      <c:valAx>
        <c:axId val="18853593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853414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147505458195033E-2"/>
          <c:y val="7.2421290545346878E-2"/>
          <c:w val="0.46087732690688266"/>
          <c:h val="0.19436063373006479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73C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ГОБМП - 678</a:t>
            </a:r>
          </a:p>
        </c:rich>
      </c:tx>
      <c:layout>
        <c:manualLayout>
          <c:xMode val="edge"/>
          <c:yMode val="edge"/>
          <c:x val="0"/>
          <c:y val="2.6873607850493843E-2"/>
        </c:manualLayout>
      </c:layout>
      <c:overlay val="1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92864189715295E-2"/>
          <c:y val="7.9665665167638386E-2"/>
          <c:w val="0.8970072802131156"/>
          <c:h val="0.749800746776928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ГОБМП</c:v>
                </c:pt>
              </c:strCache>
            </c:strRef>
          </c:tx>
          <c:explosion val="7"/>
          <c:dPt>
            <c:idx val="0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1-1BB7-480B-9F0F-91AAD5F11D8D}"/>
              </c:ext>
            </c:extLst>
          </c:dPt>
          <c:dPt>
            <c:idx val="2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3-1BB7-480B-9F0F-91AAD5F11D8D}"/>
              </c:ext>
            </c:extLst>
          </c:dPt>
          <c:dPt>
            <c:idx val="3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5-1BB7-480B-9F0F-91AAD5F11D8D}"/>
              </c:ext>
            </c:extLst>
          </c:dPt>
          <c:dLbls>
            <c:dLbl>
              <c:idx val="0"/>
              <c:layout>
                <c:manualLayout>
                  <c:x val="-1.997292649196436E-2"/>
                  <c:y val="-8.07653885451707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7-480B-9F0F-91AAD5F11D8D}"/>
                </c:ext>
              </c:extLst>
            </c:dLbl>
            <c:dLbl>
              <c:idx val="2"/>
              <c:layout>
                <c:manualLayout>
                  <c:x val="0.10059130084094209"/>
                  <c:y val="-0.134373047803431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7-480B-9F0F-91AAD5F11D8D}"/>
                </c:ext>
              </c:extLst>
            </c:dLbl>
            <c:dLbl>
              <c:idx val="5"/>
              <c:layout>
                <c:manualLayout>
                  <c:x val="2.0467748631282468E-2"/>
                  <c:y val="-3.22630363475096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B7-480B-9F0F-91AAD5F11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БСК</c:v>
                </c:pt>
                <c:pt idx="1">
                  <c:v>БОД</c:v>
                </c:pt>
                <c:pt idx="2">
                  <c:v>БЭС</c:v>
                </c:pt>
                <c:pt idx="3">
                  <c:v>БМС</c:v>
                </c:pt>
                <c:pt idx="4">
                  <c:v>БНС</c:v>
                </c:pt>
                <c:pt idx="5">
                  <c:v>БОДА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274</c:v>
                </c:pt>
                <c:pt idx="1">
                  <c:v>38</c:v>
                </c:pt>
                <c:pt idx="2">
                  <c:v>218</c:v>
                </c:pt>
                <c:pt idx="3">
                  <c:v>0</c:v>
                </c:pt>
                <c:pt idx="4">
                  <c:v>4</c:v>
                </c:pt>
                <c:pt idx="5">
                  <c:v>10</c:v>
                </c:pt>
                <c:pt idx="6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B7-480B-9F0F-91AAD5F11D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4860967828971402E-2"/>
          <c:y val="0.86205289576203747"/>
          <c:w val="0.88330807705640568"/>
          <c:h val="9.9257489908528701E-2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124E2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rgbClr val="124E2F"/>
                </a:solidFill>
              </a:rPr>
              <a:t>Всего 205 за 12 мес. 2024 год</a:t>
            </a:r>
          </a:p>
        </c:rich>
      </c:tx>
      <c:layout>
        <c:manualLayout>
          <c:xMode val="edge"/>
          <c:yMode val="edge"/>
          <c:x val="0.24782580047235067"/>
          <c:y val="0.65217804771354149"/>
        </c:manualLayout>
      </c:layout>
      <c:overlay val="1"/>
      <c:spPr>
        <a:solidFill>
          <a:srgbClr val="CCECFF"/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176599357413281E-2"/>
          <c:y val="0.26912800959531336"/>
          <c:w val="0.89296237025309311"/>
          <c:h val="0.41351226799943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2024 год</c:v>
                </c:pt>
              </c:strCache>
            </c:strRef>
          </c:tx>
          <c:dPt>
            <c:idx val="2"/>
            <c:bubble3D val="0"/>
            <c:explosion val="26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0C-4011-9484-18A256A5D31F}"/>
              </c:ext>
            </c:extLst>
          </c:dPt>
          <c:dPt>
            <c:idx val="4"/>
            <c:bubble3D val="0"/>
            <c:explosion val="51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0C-4011-9484-18A256A5D31F}"/>
              </c:ext>
            </c:extLst>
          </c:dPt>
          <c:dPt>
            <c:idx val="5"/>
            <c:bubble3D val="0"/>
            <c:explosion val="41"/>
            <c:extLst xmlns:c16r2="http://schemas.microsoft.com/office/drawing/2015/06/chart">
              <c:ext xmlns:c16="http://schemas.microsoft.com/office/drawing/2014/chart" uri="{C3380CC4-5D6E-409C-BE32-E72D297353CC}">
                <c16:uniqueId val="{00000005-3E0C-4011-9484-18A256A5D31F}"/>
              </c:ext>
            </c:extLst>
          </c:dPt>
          <c:dPt>
            <c:idx val="6"/>
            <c:bubble3D val="0"/>
            <c:explosion val="29"/>
            <c:extLst xmlns:c16r2="http://schemas.microsoft.com/office/drawing/2015/06/chart">
              <c:ext xmlns:c16="http://schemas.microsoft.com/office/drawing/2014/chart" uri="{C3380CC4-5D6E-409C-BE32-E72D297353CC}">
                <c16:uniqueId val="{00000007-3E0C-4011-9484-18A256A5D31F}"/>
              </c:ext>
            </c:extLst>
          </c:dPt>
          <c:dPt>
            <c:idx val="7"/>
            <c:bubble3D val="0"/>
            <c:explosion val="19"/>
            <c:extLst xmlns:c16r2="http://schemas.microsoft.com/office/drawing/2015/06/chart">
              <c:ext xmlns:c16="http://schemas.microsoft.com/office/drawing/2014/chart" uri="{C3380CC4-5D6E-409C-BE32-E72D297353CC}">
                <c16:uniqueId val="{00000009-3E0C-4011-9484-18A256A5D31F}"/>
              </c:ext>
            </c:extLst>
          </c:dPt>
          <c:dLbls>
            <c:dLbl>
              <c:idx val="0"/>
              <c:layout>
                <c:manualLayout>
                  <c:x val="-3.4377342438939848E-2"/>
                  <c:y val="8.62217598375618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0C-4011-9484-18A256A5D31F}"/>
                </c:ext>
              </c:extLst>
            </c:dLbl>
            <c:dLbl>
              <c:idx val="2"/>
              <c:layout>
                <c:manualLayout>
                  <c:x val="9.2260822978771778E-3"/>
                  <c:y val="8.54925728921658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0C-4011-9484-18A256A5D31F}"/>
                </c:ext>
              </c:extLst>
            </c:dLbl>
            <c:dLbl>
              <c:idx val="4"/>
              <c:layout>
                <c:manualLayout>
                  <c:x val="-1.8674817097644965E-2"/>
                  <c:y val="-9.0710567858342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0C-4011-9484-18A256A5D31F}"/>
                </c:ext>
              </c:extLst>
            </c:dLbl>
            <c:dLbl>
              <c:idx val="5"/>
              <c:layout>
                <c:manualLayout>
                  <c:x val="2.8876349911541938E-2"/>
                  <c:y val="2.71148079349280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0C-4011-9484-18A256A5D31F}"/>
                </c:ext>
              </c:extLst>
            </c:dLbl>
            <c:dLbl>
              <c:idx val="8"/>
              <c:layout>
                <c:manualLayout>
                  <c:x val="-4.7067963707211544E-2"/>
                  <c:y val="1.2533997324592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0C-4011-9484-18A256A5D31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E0C-4011-9484-18A256A5D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ВОПРОСЫ КАЧЕСТВА И ОРГАНИЗАЦИИ РАБОТЫ</c:v>
                </c:pt>
                <c:pt idx="1">
                  <c:v>ОТКАЗ В ГОСПИТАЛИЗАЦИИ</c:v>
                </c:pt>
                <c:pt idx="2">
                  <c:v>ОБОСНОВАННОСТЬ ЛВН</c:v>
                </c:pt>
                <c:pt idx="3">
                  <c:v>НЕДОСТАТКИ ПРИЕМА</c:v>
                </c:pt>
                <c:pt idx="4">
                  <c:v>НАРУШЕНИЕ ЭТИКИ</c:v>
                </c:pt>
                <c:pt idx="5">
                  <c:v>ЖАЛОБЫ НА РУКОВОДИТЕЛЕЙ</c:v>
                </c:pt>
                <c:pt idx="6">
                  <c:v>БЛАГОДАРНОСТЬ</c:v>
                </c:pt>
                <c:pt idx="7">
                  <c:v>ЛЕК. ОБЕСПЕЧЕНИЕ</c:v>
                </c:pt>
                <c:pt idx="8">
                  <c:v>ГОСУСЛУГИ</c:v>
                </c:pt>
                <c:pt idx="9">
                  <c:v>ПРОЧЕЕ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</c:v>
                </c:pt>
                <c:pt idx="1">
                  <c:v>2</c:v>
                </c:pt>
                <c:pt idx="2">
                  <c:v>12</c:v>
                </c:pt>
                <c:pt idx="3">
                  <c:v>15</c:v>
                </c:pt>
                <c:pt idx="4">
                  <c:v>12</c:v>
                </c:pt>
                <c:pt idx="5">
                  <c:v>0</c:v>
                </c:pt>
                <c:pt idx="6">
                  <c:v>22</c:v>
                </c:pt>
                <c:pt idx="7">
                  <c:v>7</c:v>
                </c:pt>
                <c:pt idx="8">
                  <c:v>11</c:v>
                </c:pt>
                <c:pt idx="9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0C-4011-9484-18A256A5D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3218415538334342E-3"/>
          <c:w val="0.78640683658503385"/>
          <c:h val="0.3067842493327332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Всего</a:t>
            </a:r>
            <a:r>
              <a:rPr lang="ru-RU" sz="1800" baseline="0" dirty="0">
                <a:solidFill>
                  <a:schemeClr val="accent1">
                    <a:lumMod val="50000"/>
                  </a:schemeClr>
                </a:solidFill>
              </a:rPr>
              <a:t>  262 за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12 мес. 2025 год  </a:t>
            </a:r>
          </a:p>
        </c:rich>
      </c:tx>
      <c:layout>
        <c:manualLayout>
          <c:xMode val="edge"/>
          <c:yMode val="edge"/>
          <c:x val="0.20655277267518221"/>
          <c:y val="0.16581134859659472"/>
        </c:manualLayout>
      </c:layout>
      <c:overlay val="1"/>
      <c:spPr>
        <a:solidFill>
          <a:srgbClr val="CCECFF"/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98364260896436E-2"/>
          <c:y val="0.31991602072704173"/>
          <c:w val="0.80817694533179718"/>
          <c:h val="0.42259816573087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 2025 год</c:v>
                </c:pt>
              </c:strCache>
            </c:strRef>
          </c:tx>
          <c:dPt>
            <c:idx val="2"/>
            <c:bubble3D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C03-4448-BAD0-50C01829AE06}"/>
              </c:ext>
            </c:extLst>
          </c:dPt>
          <c:dPt>
            <c:idx val="4"/>
            <c:bubble3D val="0"/>
            <c:explosion val="23"/>
            <c:extLst xmlns:c16r2="http://schemas.microsoft.com/office/drawing/2015/06/chart">
              <c:ext xmlns:c16="http://schemas.microsoft.com/office/drawing/2014/chart" uri="{C3380CC4-5D6E-409C-BE32-E72D297353CC}">
                <c16:uniqueId val="{00000003-0C03-4448-BAD0-50C01829AE06}"/>
              </c:ext>
            </c:extLst>
          </c:dPt>
          <c:dPt>
            <c:idx val="5"/>
            <c:bubble3D val="0"/>
            <c:explosion val="27"/>
            <c:extLst xmlns:c16r2="http://schemas.microsoft.com/office/drawing/2015/06/chart">
              <c:ext xmlns:c16="http://schemas.microsoft.com/office/drawing/2014/chart" uri="{C3380CC4-5D6E-409C-BE32-E72D297353CC}">
                <c16:uniqueId val="{00000005-0C03-4448-BAD0-50C01829AE06}"/>
              </c:ext>
            </c:extLst>
          </c:dPt>
          <c:dPt>
            <c:idx val="6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7-0C03-4448-BAD0-50C01829AE06}"/>
              </c:ext>
            </c:extLst>
          </c:dPt>
          <c:dPt>
            <c:idx val="7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9-0C03-4448-BAD0-50C01829AE06}"/>
              </c:ext>
            </c:extLst>
          </c:dPt>
          <c:dLbls>
            <c:dLbl>
              <c:idx val="0"/>
              <c:layout>
                <c:manualLayout>
                  <c:x val="-5.835541196311464E-2"/>
                  <c:y val="-8.64857878567948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03-4448-BAD0-50C01829AE06}"/>
                </c:ext>
              </c:extLst>
            </c:dLbl>
            <c:dLbl>
              <c:idx val="1"/>
              <c:layout>
                <c:manualLayout>
                  <c:x val="2.8865152687075494E-3"/>
                  <c:y val="-3.91381578729341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03-4448-BAD0-50C01829AE06}"/>
                </c:ext>
              </c:extLst>
            </c:dLbl>
            <c:dLbl>
              <c:idx val="2"/>
              <c:layout>
                <c:manualLayout>
                  <c:x val="1.990225760401353E-2"/>
                  <c:y val="-2.11041760443280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03-4448-BAD0-50C01829AE06}"/>
                </c:ext>
              </c:extLst>
            </c:dLbl>
            <c:dLbl>
              <c:idx val="4"/>
              <c:layout>
                <c:manualLayout>
                  <c:x val="4.6870527769827253E-2"/>
                  <c:y val="-3.3800472951126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03-4448-BAD0-50C01829AE06}"/>
                </c:ext>
              </c:extLst>
            </c:dLbl>
            <c:dLbl>
              <c:idx val="5"/>
              <c:layout>
                <c:manualLayout>
                  <c:x val="2.8876349911541938E-2"/>
                  <c:y val="2.71148079349280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03-4448-BAD0-50C01829AE06}"/>
                </c:ext>
              </c:extLst>
            </c:dLbl>
            <c:dLbl>
              <c:idx val="6"/>
              <c:layout>
                <c:manualLayout>
                  <c:x val="-4.4841869350784908E-2"/>
                  <c:y val="1.89389194330387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03-4448-BAD0-50C01829AE06}"/>
                </c:ext>
              </c:extLst>
            </c:dLbl>
            <c:dLbl>
              <c:idx val="7"/>
              <c:layout>
                <c:manualLayout>
                  <c:x val="-6.3155791290626553E-2"/>
                  <c:y val="3.23540425983184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03-4448-BAD0-50C01829AE06}"/>
                </c:ext>
              </c:extLst>
            </c:dLbl>
            <c:dLbl>
              <c:idx val="8"/>
              <c:layout>
                <c:manualLayout>
                  <c:x val="-6.3476204175358888E-2"/>
                  <c:y val="8.325131152050219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03-4448-BAD0-50C01829A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Вопросы качества и организации работы</c:v>
                </c:pt>
                <c:pt idx="1">
                  <c:v>Отказ в госпитализации</c:v>
                </c:pt>
                <c:pt idx="2">
                  <c:v>Обоснованность ЛВН</c:v>
                </c:pt>
                <c:pt idx="3">
                  <c:v>Недостатки приема</c:v>
                </c:pt>
                <c:pt idx="4">
                  <c:v>Нарушение этики</c:v>
                </c:pt>
                <c:pt idx="5">
                  <c:v>Жалобы на руководителей</c:v>
                </c:pt>
                <c:pt idx="6">
                  <c:v>Благодарность</c:v>
                </c:pt>
                <c:pt idx="7">
                  <c:v>Лек обеспечение</c:v>
                </c:pt>
                <c:pt idx="8">
                  <c:v>Госуслуги</c:v>
                </c:pt>
                <c:pt idx="9">
                  <c:v>Прочее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</c:v>
                </c:pt>
                <c:pt idx="1">
                  <c:v>3</c:v>
                </c:pt>
                <c:pt idx="2">
                  <c:v>19</c:v>
                </c:pt>
                <c:pt idx="3">
                  <c:v>26</c:v>
                </c:pt>
                <c:pt idx="4">
                  <c:v>5</c:v>
                </c:pt>
                <c:pt idx="5">
                  <c:v>0</c:v>
                </c:pt>
                <c:pt idx="6">
                  <c:v>42</c:v>
                </c:pt>
                <c:pt idx="7">
                  <c:v>21</c:v>
                </c:pt>
                <c:pt idx="8">
                  <c:v>18</c:v>
                </c:pt>
                <c:pt idx="9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C03-4448-BAD0-50C01829AE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5222517481286"/>
          <c:y val="7.2427476610124511E-2"/>
          <c:w val="0.79687137464463142"/>
          <c:h val="0.92702659545236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Врачи </c:v>
                </c:pt>
                <c:pt idx="1">
                  <c:v>СМП</c:v>
                </c:pt>
                <c:pt idx="2">
                  <c:v>ММП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516781.1</c:v>
                </c:pt>
                <c:pt idx="1">
                  <c:v>310655</c:v>
                </c:pt>
                <c:pt idx="2">
                  <c:v>165302.1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B-4E5B-9F00-96D9BDF17B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Врачи </c:v>
                </c:pt>
                <c:pt idx="1">
                  <c:v>СМП</c:v>
                </c:pt>
                <c:pt idx="2">
                  <c:v>ММП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580244.80000000005</c:v>
                </c:pt>
                <c:pt idx="1">
                  <c:v>325155</c:v>
                </c:pt>
                <c:pt idx="2">
                  <c:v>166302.70000000001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3B-4E5B-9F00-96D9BDF17B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236160"/>
        <c:axId val="190237696"/>
      </c:barChart>
      <c:catAx>
        <c:axId val="190236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237696"/>
        <c:crosses val="autoZero"/>
        <c:auto val="1"/>
        <c:lblAlgn val="ctr"/>
        <c:lblOffset val="100"/>
        <c:noMultiLvlLbl val="0"/>
      </c:catAx>
      <c:valAx>
        <c:axId val="19023769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902361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797126989763662"/>
          <c:y val="0"/>
          <c:w val="0.38202873010236332"/>
          <c:h val="0.2768602820289791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(тыс.тенге)</a:t>
            </a:r>
            <a:r>
              <a:rPr lang="ru-RU" sz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64396813052522E-2"/>
          <c:y val="0.32862207816702588"/>
          <c:w val="0.93071206373894899"/>
          <c:h val="0.50771684283141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Премия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33440.5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AD-4A79-BDCC-354D21D0B7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Премия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18088.8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AD-4A79-BDCC-354D21D0B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0551936"/>
        <c:axId val="190553472"/>
      </c:barChart>
      <c:catAx>
        <c:axId val="19055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553472"/>
        <c:crosses val="autoZero"/>
        <c:auto val="1"/>
        <c:lblAlgn val="ctr"/>
        <c:lblOffset val="100"/>
        <c:noMultiLvlLbl val="0"/>
      </c:catAx>
      <c:valAx>
        <c:axId val="190553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55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14877917306434E-2"/>
          <c:y val="8.6237997290799229E-2"/>
          <c:w val="0.5507297190211855"/>
          <c:h val="0.74117872021471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1-B909-4536-B9E5-AA6336D33071}"/>
              </c:ext>
            </c:extLst>
          </c:dPt>
          <c:dPt>
            <c:idx val="1"/>
            <c:bubble3D val="0"/>
            <c:explosion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3-B909-4536-B9E5-AA6336D33071}"/>
              </c:ext>
            </c:extLst>
          </c:dPt>
          <c:dPt>
            <c:idx val="2"/>
            <c:bubble3D val="0"/>
            <c:explosion val="12"/>
            <c:spPr>
              <a:gradFill rotWithShape="1">
                <a:gsLst>
                  <a:gs pos="0">
                    <a:schemeClr val="accent6">
                      <a:lumMod val="95000"/>
                    </a:schemeClr>
                  </a:gs>
                  <a:gs pos="100000">
                    <a:schemeClr val="accent6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09-4536-B9E5-AA6336D33071}"/>
              </c:ext>
            </c:extLst>
          </c:dPt>
          <c:dPt>
            <c:idx val="3"/>
            <c:bubble3D val="0"/>
            <c:explosion val="14"/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09-4536-B9E5-AA6336D33071}"/>
              </c:ext>
            </c:extLst>
          </c:dPt>
          <c:dLbls>
            <c:dLbl>
              <c:idx val="0"/>
              <c:layout>
                <c:manualLayout>
                  <c:x val="-0.12336284508060945"/>
                  <c:y val="-9.898986049115514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36289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09-4536-B9E5-AA6336D33071}"/>
                </c:ext>
              </c:extLst>
            </c:dLbl>
            <c:dLbl>
              <c:idx val="1"/>
              <c:layout>
                <c:manualLayout>
                  <c:x val="3.7048696427184308E-2"/>
                  <c:y val="-2.2238439660300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09-4536-B9E5-AA6336D33071}"/>
                </c:ext>
              </c:extLst>
            </c:dLbl>
            <c:dLbl>
              <c:idx val="2"/>
              <c:layout>
                <c:manualLayout>
                  <c:x val="0.1129406216820201"/>
                  <c:y val="-0.17337819530919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09-4536-B9E5-AA6336D33071}"/>
                </c:ext>
              </c:extLst>
            </c:dLbl>
            <c:dLbl>
              <c:idx val="3"/>
              <c:layout>
                <c:manualLayout>
                  <c:x val="0.10267558212302536"/>
                  <c:y val="8.4161403364398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09-4536-B9E5-AA6336D33071}"/>
                </c:ext>
              </c:extLst>
            </c:dLbl>
            <c:dLbl>
              <c:idx val="4"/>
              <c:layout>
                <c:manualLayout>
                  <c:x val="3.17286282036462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09-4536-B9E5-AA6336D33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взрослые  - 36289</c:v>
                </c:pt>
                <c:pt idx="1">
                  <c:v>дети до 1 года  - 656</c:v>
                </c:pt>
                <c:pt idx="2">
                  <c:v>ЖФВ - 13996</c:v>
                </c:pt>
                <c:pt idx="3">
                  <c:v>дети  до 14 лет - 15504</c:v>
                </c:pt>
                <c:pt idx="4">
                  <c:v>подростки - 2255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36289</c:v>
                </c:pt>
                <c:pt idx="1">
                  <c:v>656</c:v>
                </c:pt>
                <c:pt idx="2" formatCode="#,##0">
                  <c:v>13996</c:v>
                </c:pt>
                <c:pt idx="3" formatCode="#,##0">
                  <c:v>15504</c:v>
                </c:pt>
                <c:pt idx="4" formatCode="#,##0">
                  <c:v>2255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909-4536-B9E5-AA6336D33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495885563650109"/>
          <c:y val="7.9980466233700882E-3"/>
          <c:w val="0.38346799515988034"/>
          <c:h val="0.758485934149426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628279247798464E-2"/>
          <c:y val="0.10145311182132688"/>
          <c:w val="0.96937174588502717"/>
          <c:h val="0.782564819689921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dLbls>
            <c:dLbl>
              <c:idx val="0"/>
              <c:layout>
                <c:manualLayout>
                  <c:x val="-1.9545770962869004E-2"/>
                  <c:y val="-3.9835881213162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C4-4C55-9485-216D91670508}"/>
                </c:ext>
              </c:extLst>
            </c:dLbl>
            <c:dLbl>
              <c:idx val="1"/>
              <c:layout>
                <c:manualLayout>
                  <c:x val="-9.3778627691898364E-4"/>
                  <c:y val="-3.773707263982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C4-4C55-9485-216D91670508}"/>
                </c:ext>
              </c:extLst>
            </c:dLbl>
            <c:dLbl>
              <c:idx val="2"/>
              <c:layout>
                <c:manualLayout>
                  <c:x val="-6.0140833731904472E-3"/>
                  <c:y val="-3.186853768161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C4-4C55-9485-216D91670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66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посещений</c:v>
                </c:pt>
                <c:pt idx="1">
                  <c:v>из них прием</c:v>
                </c:pt>
                <c:pt idx="2">
                  <c:v>на дому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303820</c:v>
                </c:pt>
                <c:pt idx="1">
                  <c:v>268565</c:v>
                </c:pt>
                <c:pt idx="2">
                  <c:v>35255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C4-4C55-9485-216D916705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4.1458606564759262E-2"/>
                  <c:y val="-3.02837344980103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348213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2C4-4C55-9485-216D91670508}"/>
                </c:ext>
              </c:extLst>
            </c:dLbl>
            <c:dLbl>
              <c:idx val="1"/>
              <c:layout>
                <c:manualLayout>
                  <c:x val="4.6877116383787179E-2"/>
                  <c:y val="-3.5038025229256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321107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2C4-4C55-9485-216D91670508}"/>
                </c:ext>
              </c:extLst>
            </c:dLbl>
            <c:dLbl>
              <c:idx val="2"/>
              <c:layout>
                <c:manualLayout>
                  <c:x val="4.0297278289833628E-2"/>
                  <c:y val="-2.60935996956323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27106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2C4-4C55-9485-216D91670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посещений</c:v>
                </c:pt>
                <c:pt idx="1">
                  <c:v>из них прием</c:v>
                </c:pt>
                <c:pt idx="2">
                  <c:v>на дому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348213</c:v>
                </c:pt>
                <c:pt idx="1">
                  <c:v>321107</c:v>
                </c:pt>
                <c:pt idx="2">
                  <c:v>27106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2C4-4C55-9485-216D916705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577856"/>
        <c:axId val="211579648"/>
        <c:axId val="0"/>
      </c:bar3DChart>
      <c:catAx>
        <c:axId val="21157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1579648"/>
        <c:crosses val="autoZero"/>
        <c:auto val="1"/>
        <c:lblAlgn val="ctr"/>
        <c:lblOffset val="100"/>
        <c:noMultiLvlLbl val="0"/>
      </c:catAx>
      <c:valAx>
        <c:axId val="2115796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21157785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92831761156598"/>
          <c:y val="8.690652305689231E-2"/>
          <c:w val="0.18901524353079546"/>
          <c:h val="6.8224102313913557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DE-430B-B997-190687D1601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DE-430B-B997-190687D16019}"/>
              </c:ext>
            </c:extLst>
          </c:dPt>
          <c:dLbls>
            <c:dLbl>
              <c:idx val="0"/>
              <c:layout>
                <c:manualLayout>
                  <c:x val="-6.7850217616603994E-2"/>
                  <c:y val="-0.374588181149781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dirty="0"/>
                      <a:t>195-3,4%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96285796664926"/>
                      <c:h val="0.189632173973235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DDE-430B-B997-190687D16019}"/>
                </c:ext>
              </c:extLst>
            </c:dLbl>
            <c:dLbl>
              <c:idx val="1"/>
              <c:layout>
                <c:manualLayout>
                  <c:x val="0.2228327702710102"/>
                  <c:y val="-0.30942374279034246"/>
                </c:manualLayout>
              </c:layout>
              <c:tx>
                <c:rich>
                  <a:bodyPr/>
                  <a:lstStyle/>
                  <a:p>
                    <a:fld id="{750C898D-3124-43D0-A8F7-B9B47157F28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-3,1%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98974476754616"/>
                      <c:h val="0.278879235349912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DE-430B-B997-190687D16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</c:v>
                </c:pt>
                <c:pt idx="1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DE-430B-B997-190687D16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894272"/>
        <c:axId val="213895808"/>
        <c:axId val="0"/>
      </c:bar3DChart>
      <c:catAx>
        <c:axId val="21389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628B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3895808"/>
        <c:crosses val="autoZero"/>
        <c:auto val="1"/>
        <c:lblAlgn val="ctr"/>
        <c:lblOffset val="100"/>
        <c:noMultiLvlLbl val="0"/>
      </c:catAx>
      <c:valAx>
        <c:axId val="213895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389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1841659761738"/>
          <c:y val="5.5752102446902712E-3"/>
          <c:w val="0.8782815834023826"/>
          <c:h val="0.727409972426854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39-4605-A45F-396ECAC6D82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39-4605-A45F-396ECAC6D82E}"/>
              </c:ext>
            </c:extLst>
          </c:dPt>
          <c:dLbls>
            <c:dLbl>
              <c:idx val="0"/>
              <c:layout>
                <c:manualLayout>
                  <c:x val="-0.21677739262153534"/>
                  <c:y val="7.648927718067222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692</a:t>
                    </a:r>
                  </a:p>
                  <a:p>
                    <a:pPr>
                      <a:defRPr b="1"/>
                    </a:pPr>
                    <a:r>
                      <a:rPr lang="en-US" b="1" dirty="0"/>
                      <a:t>12,8%</a:t>
                    </a:r>
                  </a:p>
                </c:rich>
              </c:tx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0.27393585718911895"/>
                      <c:h val="0.327483640937158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C39-4605-A45F-396ECAC6D82E}"/>
                </c:ext>
              </c:extLst>
            </c:dLbl>
            <c:dLbl>
              <c:idx val="1"/>
              <c:layout>
                <c:manualLayout>
                  <c:x val="8.7239698969299465E-2"/>
                  <c:y val="-5.493859793353011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BCA50C35-6FB3-4D62-89F9-DFA98F10C7A3}" type="VALUE">
                      <a:rPr lang="en-US" b="1" smtClean="0"/>
                      <a:pPr>
                        <a:defRPr b="1"/>
                      </a:pPr>
                      <a:t>[ЗНАЧЕНИЕ]</a:t>
                    </a:fld>
                    <a:r>
                      <a:rPr lang="en-US" b="1" dirty="0"/>
                      <a:t>-11,5%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505269429462657"/>
                      <c:h val="0.196341007326086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39-4605-A45F-396ECAC6D8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677</c:v>
                </c:pt>
                <c:pt idx="1">
                  <c:v>640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39-4605-A45F-396ECAC6D8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39-4605-A45F-396ECAC6D8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г.</c:v>
                </c:pt>
                <c:pt idx="1">
                  <c:v>2024 г.</c:v>
                </c:pt>
              </c:strCache>
            </c:strRef>
          </c:cat>
          <c:val>
            <c:numRef>
              <c:f>Лист1!$D$2:$D$3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39-4605-A45F-396ECAC6D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69728"/>
        <c:axId val="214571264"/>
        <c:axId val="0"/>
      </c:bar3DChart>
      <c:catAx>
        <c:axId val="21456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124E2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571264"/>
        <c:crosses val="autoZero"/>
        <c:auto val="1"/>
        <c:lblAlgn val="ctr"/>
        <c:lblOffset val="100"/>
        <c:noMultiLvlLbl val="0"/>
      </c:catAx>
      <c:valAx>
        <c:axId val="214571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456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6690271640846"/>
          <c:y val="8.5665003100419801E-2"/>
          <c:w val="0.88043309728359165"/>
          <c:h val="0.687286086526733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77-480D-BEB9-5D9ADD790BA9}"/>
              </c:ext>
            </c:extLst>
          </c:dPt>
          <c:dPt>
            <c:idx val="1"/>
            <c:invertIfNegative val="0"/>
            <c:bubble3D val="0"/>
            <c:spPr>
              <a:solidFill>
                <a:srgbClr val="0099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77-480D-BEB9-5D9ADD790BA9}"/>
              </c:ext>
            </c:extLst>
          </c:dPt>
          <c:dLbls>
            <c:dLbl>
              <c:idx val="0"/>
              <c:layout>
                <c:manualLayout>
                  <c:x val="-0.12568922983740874"/>
                  <c:y val="2.383105119243431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10887802586496"/>
                      <c:h val="0.284192434785136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777-480D-BEB9-5D9ADD790BA9}"/>
                </c:ext>
              </c:extLst>
            </c:dLbl>
            <c:dLbl>
              <c:idx val="1"/>
              <c:layout>
                <c:manualLayout>
                  <c:x val="0.15501708518046159"/>
                  <c:y val="1.815949931914686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EC42AB66-6DBA-4014-ADE6-DA6075089FE7}" type="VALUE">
                      <a:rPr lang="en-US" b="1" smtClean="0"/>
                      <a:pPr>
                        <a:defRPr b="1"/>
                      </a:pPr>
                      <a:t>[ЗНАЧЕНИЕ]</a:t>
                    </a:fld>
                    <a:r>
                      <a:rPr lang="en-US" b="1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405443637378504"/>
                      <c:h val="0.229714651759231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77-480D-BEB9-5D9ADD790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8.4</c:v>
                </c:pt>
                <c:pt idx="1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77-480D-BEB9-5D9ADD79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607360"/>
        <c:axId val="214608896"/>
        <c:axId val="0"/>
      </c:bar3DChart>
      <c:catAx>
        <c:axId val="21460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288BA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608896"/>
        <c:crosses val="autoZero"/>
        <c:auto val="1"/>
        <c:lblAlgn val="ctr"/>
        <c:lblOffset val="100"/>
        <c:noMultiLvlLbl val="0"/>
      </c:catAx>
      <c:valAx>
        <c:axId val="2146088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4607360"/>
        <c:crosses val="autoZero"/>
        <c:crossBetween val="between"/>
      </c:valAx>
      <c:spPr>
        <a:effectLst>
          <a:outerShdw blurRad="50800" dist="38100" algn="l" rotWithShape="0">
            <a:prstClr val="black">
              <a:alpha val="40000"/>
            </a:prst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0.85622</cdr:x>
      <cdr:y>0.60376</cdr:y>
    </cdr:from>
    <cdr:to>
      <cdr:x>0.95981</cdr:x>
      <cdr:y>0.83501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E46848DA-AA02-486C-A96D-383762D15F9B}"/>
            </a:ext>
          </a:extLst>
        </cdr:cNvPr>
        <cdr:cNvSpPr txBox="1"/>
      </cdr:nvSpPr>
      <cdr:spPr>
        <a:xfrm xmlns:a="http://schemas.openxmlformats.org/drawingml/2006/main">
          <a:off x="7558459" y="23874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0.1157</cdr:x>
      <cdr:y>0.19231</cdr:y>
    </cdr:from>
    <cdr:to>
      <cdr:x>0.22065</cdr:x>
      <cdr:y>0.35511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E19AEDD-3FAE-4F7F-8CCE-0D4575407C7C}"/>
            </a:ext>
          </a:extLst>
        </cdr:cNvPr>
        <cdr:cNvSpPr txBox="1"/>
      </cdr:nvSpPr>
      <cdr:spPr>
        <a:xfrm xmlns:a="http://schemas.openxmlformats.org/drawingml/2006/main">
          <a:off x="1008112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0.44753</cdr:x>
      <cdr:y>0.4186</cdr:y>
    </cdr:from>
    <cdr:to>
      <cdr:x>0.55247</cdr:x>
      <cdr:y>0.5814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75BD4378-C3A5-4BF4-BAC4-30D5CCFAFC2E}"/>
            </a:ext>
          </a:extLst>
        </cdr:cNvPr>
        <cdr:cNvSpPr txBox="1"/>
      </cdr:nvSpPr>
      <cdr:spPr>
        <a:xfrm xmlns:a="http://schemas.openxmlformats.org/drawingml/2006/main">
          <a:off x="3899284" y="2351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0.07438</cdr:x>
      <cdr:y>0.20513</cdr:y>
    </cdr:from>
    <cdr:to>
      <cdr:x>0.17933</cdr:x>
      <cdr:y>0.36793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43FEA020-5E9C-4104-965C-049E1759C809}"/>
            </a:ext>
          </a:extLst>
        </cdr:cNvPr>
        <cdr:cNvSpPr txBox="1"/>
      </cdr:nvSpPr>
      <cdr:spPr>
        <a:xfrm xmlns:a="http://schemas.openxmlformats.org/drawingml/2006/main">
          <a:off x="648072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0.374</cdr:x>
      <cdr:y>0.0411</cdr:y>
    </cdr:from>
    <cdr:to>
      <cdr:x>0.815</cdr:x>
      <cdr:y>0.24658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9872" y="216024"/>
          <a:ext cx="4032448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1DC53-3F58-4A04-BF79-277C47EE2DCC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170DC-AD46-412B-8FD0-9D4B643C5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7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70DC-AD46-412B-8FD0-9D4B643C58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21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33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4F458-3F1C-446D-B0A2-0110B5364BB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9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70DC-AD46-412B-8FD0-9D4B643C58E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9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205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095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3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34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46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15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7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70DC-AD46-412B-8FD0-9D4B643C58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28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06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5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27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30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E4DB-CBED-42CA-B145-1FC716F2B1C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3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70DC-AD46-412B-8FD0-9D4B643C58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0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70DC-AD46-412B-8FD0-9D4B643C58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6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51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78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609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7d8c9b7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7d8c9b7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59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8c9b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7d8c9b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40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9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8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2" hasCustomPrompt="1"/>
          </p:nvPr>
        </p:nvSpPr>
        <p:spPr>
          <a:xfrm>
            <a:off x="2007167" y="1872911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3" hasCustomPrompt="1"/>
          </p:nvPr>
        </p:nvSpPr>
        <p:spPr>
          <a:xfrm>
            <a:off x="2007167" y="4292121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4" hasCustomPrompt="1"/>
          </p:nvPr>
        </p:nvSpPr>
        <p:spPr>
          <a:xfrm>
            <a:off x="5606200" y="1872911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5" hasCustomPrompt="1"/>
          </p:nvPr>
        </p:nvSpPr>
        <p:spPr>
          <a:xfrm>
            <a:off x="5606200" y="4292121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6" hasCustomPrompt="1"/>
          </p:nvPr>
        </p:nvSpPr>
        <p:spPr>
          <a:xfrm>
            <a:off x="9205233" y="1872911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7" hasCustomPrompt="1"/>
          </p:nvPr>
        </p:nvSpPr>
        <p:spPr>
          <a:xfrm>
            <a:off x="9205233" y="4292121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9967" y="2672100"/>
            <a:ext cx="307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8"/>
          </p:nvPr>
        </p:nvSpPr>
        <p:spPr>
          <a:xfrm>
            <a:off x="4559000" y="2672100"/>
            <a:ext cx="307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9"/>
          </p:nvPr>
        </p:nvSpPr>
        <p:spPr>
          <a:xfrm>
            <a:off x="8158033" y="2672100"/>
            <a:ext cx="307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3"/>
          </p:nvPr>
        </p:nvSpPr>
        <p:spPr>
          <a:xfrm>
            <a:off x="959967" y="5116800"/>
            <a:ext cx="307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4"/>
          </p:nvPr>
        </p:nvSpPr>
        <p:spPr>
          <a:xfrm>
            <a:off x="4559000" y="5116800"/>
            <a:ext cx="307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5"/>
          </p:nvPr>
        </p:nvSpPr>
        <p:spPr>
          <a:xfrm>
            <a:off x="8158033" y="5116800"/>
            <a:ext cx="307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>
                <a:solidFill>
                  <a:schemeClr val="dk1"/>
                </a:solidFill>
                <a:latin typeface="Changa Light"/>
                <a:ea typeface="Changa Light"/>
                <a:cs typeface="Changa Light"/>
                <a:sym typeface="Chang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3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4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960000" y="2352267"/>
            <a:ext cx="5427200" cy="2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7"/>
          <p:cNvSpPr>
            <a:spLocks noGrp="1"/>
          </p:cNvSpPr>
          <p:nvPr>
            <p:ph type="pic" idx="2"/>
          </p:nvPr>
        </p:nvSpPr>
        <p:spPr>
          <a:xfrm>
            <a:off x="7600133" y="0"/>
            <a:ext cx="4592000" cy="3444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"/>
          <p:cNvSpPr>
            <a:spLocks noGrp="1"/>
          </p:cNvSpPr>
          <p:nvPr>
            <p:ph type="pic" idx="3"/>
          </p:nvPr>
        </p:nvSpPr>
        <p:spPr>
          <a:xfrm>
            <a:off x="7600167" y="3414000"/>
            <a:ext cx="4592000" cy="3444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28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802633" y="3052233"/>
            <a:ext cx="5176800" cy="2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691433" y="1818967"/>
            <a:ext cx="1399200" cy="8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>
            <a:off x="0" y="-8"/>
            <a:ext cx="4572000" cy="6858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842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4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8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5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2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30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9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80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5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90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3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15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96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1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67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3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14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8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5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58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70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45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25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6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8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7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8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0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1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emf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png"/><Relationship Id="rId7" Type="http://schemas.openxmlformats.org/officeDocument/2006/relationships/chart" Target="../charts/chart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21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arminaopel.ru/library/shablony-prezentatsij-dlja-vracha.html" TargetMode="Externa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arminaopel.ru/library/shablony-prezentatsij-dlja-vracha.html" TargetMode="External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853"/>
          </a:xfr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xmlns="" id="{40351D49-1229-301D-8861-EF7CA940C675}"/>
              </a:ext>
            </a:extLst>
          </p:cNvPr>
          <p:cNvSpPr/>
          <p:nvPr/>
        </p:nvSpPr>
        <p:spPr>
          <a:xfrm>
            <a:off x="2353603" y="2445025"/>
            <a:ext cx="7556421" cy="1786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800"/>
              </a:lnSpc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КГП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на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ПХВ</a:t>
            </a:r>
            <a:endParaRPr lang="ru-RU" sz="3200" b="1" dirty="0">
              <a:solidFill>
                <a:srgbClr val="000066"/>
              </a:solidFill>
              <a:latin typeface="Times New Roman" panose="02020603050405020304" pitchFamily="18" charset="0"/>
              <a:ea typeface="Petrona Bold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3800"/>
              </a:lnSpc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«Городская поликлиника №1»                                  УОЗ г.Алматы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xmlns="" id="{88A503C6-6CF3-7D19-4042-2B0962296039}"/>
              </a:ext>
            </a:extLst>
          </p:cNvPr>
          <p:cNvSpPr/>
          <p:nvPr/>
        </p:nvSpPr>
        <p:spPr>
          <a:xfrm>
            <a:off x="2436092" y="4139861"/>
            <a:ext cx="7284125" cy="446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Анализ работы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 202</a:t>
            </a: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года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xmlns="" id="{14A78D47-3CE1-57FD-A1C2-428E26B61D2E}"/>
              </a:ext>
            </a:extLst>
          </p:cNvPr>
          <p:cNvSpPr/>
          <p:nvPr/>
        </p:nvSpPr>
        <p:spPr>
          <a:xfrm>
            <a:off x="2317791" y="587085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xmlns="" id="{3428CB0C-7555-D16F-B1CC-C1B6F0F115B5}"/>
              </a:ext>
            </a:extLst>
          </p:cNvPr>
          <p:cNvSpPr/>
          <p:nvPr/>
        </p:nvSpPr>
        <p:spPr>
          <a:xfrm>
            <a:off x="4571789" y="617374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00"/>
              </a:lnSpc>
            </a:pPr>
            <a:r>
              <a:rPr lang="en-US" sz="23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г.Алматы, 202</a:t>
            </a:r>
            <a:r>
              <a:rPr lang="ru-RU" sz="23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6</a:t>
            </a:r>
            <a:r>
              <a:rPr lang="en-US" sz="23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г.</a:t>
            </a:r>
            <a:endParaRPr lang="en-US" sz="2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xmlns="" id="{FB4AF42D-B08E-987C-200E-6E3B5719AB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3432" y="316124"/>
            <a:ext cx="2237231" cy="1859077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D1D5A31F-0DBA-7E91-37E9-F2CA4DE5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387" y="224364"/>
            <a:ext cx="2388852" cy="2072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0BCBDB-53A1-A18D-54E4-609FCDD0C1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26766" r="49289" b="15505"/>
          <a:stretch/>
        </p:blipFill>
        <p:spPr>
          <a:xfrm>
            <a:off x="8704425" y="282981"/>
            <a:ext cx="2360127" cy="1832765"/>
          </a:xfrm>
          <a:prstGeom prst="rect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6" name="Text 3">
            <a:extLst>
              <a:ext uri="{FF2B5EF4-FFF2-40B4-BE49-F238E27FC236}">
                <a16:creationId xmlns:a16="http://schemas.microsoft.com/office/drawing/2014/main" xmlns="" id="{6695367B-9947-EFA2-5581-4074183F3592}"/>
              </a:ext>
            </a:extLst>
          </p:cNvPr>
          <p:cNvSpPr/>
          <p:nvPr/>
        </p:nvSpPr>
        <p:spPr>
          <a:xfrm>
            <a:off x="6960096" y="4959612"/>
            <a:ext cx="4752528" cy="1092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900"/>
              </a:lnSpc>
            </a:pPr>
            <a:r>
              <a:rPr 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Директор:                                                                                                        </a:t>
            </a:r>
            <a:r>
              <a:rPr 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Немтина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Наталья</a:t>
            </a:r>
            <a:r>
              <a:rPr 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Владимировна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ea typeface="Petrona Bold" pitchFamily="34" charset="-122"/>
              <a:cs typeface="Times New Roman" panose="02020603050405020304" pitchFamily="18" charset="0"/>
            </a:endParaRPr>
          </a:p>
          <a:p>
            <a:pPr algn="r">
              <a:lnSpc>
                <a:spcPts val="2900"/>
              </a:lnSpc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_______________</a:t>
            </a:r>
            <a:endParaRPr 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34C1BC0-6272-35F4-A9DC-D801ADE5D1E4}"/>
              </a:ext>
            </a:extLst>
          </p:cNvPr>
          <p:cNvSpPr/>
          <p:nvPr/>
        </p:nvSpPr>
        <p:spPr>
          <a:xfrm>
            <a:off x="4898854" y="256669"/>
            <a:ext cx="2143140" cy="1859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221408D-78D5-082E-AC8F-AF2566FCD7DC}"/>
              </a:ext>
            </a:extLst>
          </p:cNvPr>
          <p:cNvSpPr/>
          <p:nvPr/>
        </p:nvSpPr>
        <p:spPr>
          <a:xfrm>
            <a:off x="8704425" y="256669"/>
            <a:ext cx="2360127" cy="18590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04425" y="256669"/>
            <a:ext cx="2360127" cy="1859077"/>
          </a:xfrm>
          <a:prstGeom prst="rect">
            <a:avLst/>
          </a:prstGeom>
          <a:noFill/>
          <a:ln>
            <a:solidFill>
              <a:srgbClr val="A4E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7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44DD7AC6-E189-4136-B798-729A2A7B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736" y="236234"/>
            <a:ext cx="2520280" cy="56167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оплаты</a:t>
            </a:r>
            <a:r>
              <a:rPr lang="ru-RU" dirty="0"/>
              <a:t> </a:t>
            </a: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47C8BB59-8AB2-493C-A3A9-129FBC4B6813}"/>
              </a:ext>
            </a:extLst>
          </p:cNvPr>
          <p:cNvSpPr txBox="1">
            <a:spLocks/>
          </p:cNvSpPr>
          <p:nvPr/>
        </p:nvSpPr>
        <p:spPr>
          <a:xfrm>
            <a:off x="614272" y="5423096"/>
            <a:ext cx="10873208" cy="12410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0" algn="just" defTabSz="685800" rtl="0" eaLnBrk="1" fontAlgn="auto" latinLnBrk="0" hangingPunct="1">
              <a:lnSpc>
                <a:spcPct val="10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По итогам 2025 года фонд оплаты труда увеличился по сравнению с 2024 годом. Рост обусловлен пересмотром </a:t>
            </a:r>
            <a:r>
              <a:rPr kumimoji="0" lang="ru-RU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стажевых</a:t>
            </a:r>
            <a: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коэффициентов сотрудников, а также восстановлением 4-й категории в штатном расписании по должностям фельдшера, диспетчера и врача (РВК). В течение года осуществлялось премирование персонала, приуроченное к праздникам 8 марта и Дню медицинского работника.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06C70DC9-F636-4EF5-8FCD-552CDF64DB20}"/>
              </a:ext>
            </a:extLst>
          </p:cNvPr>
          <p:cNvGraphicFramePr/>
          <p:nvPr/>
        </p:nvGraphicFramePr>
        <p:xfrm>
          <a:off x="614272" y="2420888"/>
          <a:ext cx="6887688" cy="257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E2093D35-9EAF-44C7-A3AE-97867EF9C3A1}"/>
              </a:ext>
            </a:extLst>
          </p:cNvPr>
          <p:cNvGraphicFramePr/>
          <p:nvPr/>
        </p:nvGraphicFramePr>
        <p:xfrm>
          <a:off x="7514005" y="2650028"/>
          <a:ext cx="3924436" cy="27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4" y="1222652"/>
            <a:ext cx="6204000" cy="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AE571FAB-1DCD-41E9-91F6-54011BFB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240" y="68191"/>
            <a:ext cx="7177136" cy="8405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тыс.тенге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5887A36-DAD6-4C3B-BF77-D1FD3B55105B}"/>
              </a:ext>
            </a:extLst>
          </p:cNvPr>
          <p:cNvSpPr/>
          <p:nvPr/>
        </p:nvSpPr>
        <p:spPr>
          <a:xfrm>
            <a:off x="407368" y="5822767"/>
            <a:ext cx="10873208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44958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Общая сумма расходов перед поставщиками за 2025 год составило 462 139,1 тыс. тенге наблюдается увеличение по некоторым позициям в соотношении с 2024 годом,  по услугам, закуп ИМН, продукты питания.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908719"/>
            <a:ext cx="10945216" cy="4914047"/>
          </a:xfrm>
          <a:prstGeom prst="rect">
            <a:avLst/>
          </a:prstGeom>
          <a:solidFill>
            <a:srgbClr val="A4D3D8"/>
          </a:solidFill>
        </p:spPr>
      </p:pic>
    </p:spTree>
    <p:extLst>
      <p:ext uri="{BB962C8B-B14F-4D97-AF65-F5344CB8AC3E}">
        <p14:creationId xmlns:p14="http://schemas.microsoft.com/office/powerpoint/2010/main" val="115175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F15110-96CF-43C1-A86F-B928A4A35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4" name="Google Shape;491;p30">
            <a:extLst>
              <a:ext uri="{FF2B5EF4-FFF2-40B4-BE49-F238E27FC236}">
                <a16:creationId xmlns:a16="http://schemas.microsoft.com/office/drawing/2014/main" xmlns="" id="{B5A36611-39C8-4EAD-BBBB-23223FF40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3552" y="2420888"/>
            <a:ext cx="7704000" cy="14401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КГП НА ПХВ «ГОРОДСКОЙ ПОЛИКЛИНИКИ №1»</a:t>
            </a:r>
          </a:p>
        </p:txBody>
      </p:sp>
    </p:spTree>
    <p:extLst>
      <p:ext uri="{BB962C8B-B14F-4D97-AF65-F5344CB8AC3E}">
        <p14:creationId xmlns:p14="http://schemas.microsoft.com/office/powerpoint/2010/main" val="174692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5" name="Google Shape;491;p30">
            <a:extLst>
              <a:ext uri="{FF2B5EF4-FFF2-40B4-BE49-F238E27FC236}">
                <a16:creationId xmlns:a16="http://schemas.microsoft.com/office/drawing/2014/main" xmlns="" id="{8D69507C-ECFA-447D-A8AE-05E10012E8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4000" y="310344"/>
            <a:ext cx="7704000" cy="7200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НАСЕЛЕНИЯ</a:t>
            </a:r>
          </a:p>
        </p:txBody>
      </p:sp>
      <p:sp>
        <p:nvSpPr>
          <p:cNvPr id="6" name="Google Shape;492;p30">
            <a:extLst>
              <a:ext uri="{FF2B5EF4-FFF2-40B4-BE49-F238E27FC236}">
                <a16:creationId xmlns:a16="http://schemas.microsoft.com/office/drawing/2014/main" xmlns="" id="{53E6DDC1-AE18-4833-839E-3A70D77BACEA}"/>
              </a:ext>
            </a:extLst>
          </p:cNvPr>
          <p:cNvSpPr txBox="1">
            <a:spLocks/>
          </p:cNvSpPr>
          <p:nvPr/>
        </p:nvSpPr>
        <p:spPr>
          <a:xfrm>
            <a:off x="839416" y="980728"/>
            <a:ext cx="10513168" cy="16064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714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Общая численность прикрепленного населения за 2025г.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54048 </a:t>
            </a:r>
          </a:p>
          <a:p>
            <a:pPr marL="0" marR="0" lvl="0" indent="2714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них взрослое  население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36289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дети  до 14 лет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15504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подростки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2255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дети до 1 года – 656, женщины фертильного возраста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13996)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2714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Территория обслуживания включает в себя районы:          </a:t>
            </a:r>
          </a:p>
          <a:p>
            <a:pPr marL="0" marR="0" lvl="0" indent="2714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Медеуский р-он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46020 и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Жетысуйский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р-он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8028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F8C6B7E-6D06-4086-B20A-0B4EED300B05}"/>
              </a:ext>
            </a:extLst>
          </p:cNvPr>
          <p:cNvGraphicFramePr/>
          <p:nvPr/>
        </p:nvGraphicFramePr>
        <p:xfrm>
          <a:off x="1343472" y="2852936"/>
          <a:ext cx="957706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421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B6324D4E-0457-42E9-B32E-3A91A8AF7401}"/>
              </a:ext>
            </a:extLst>
          </p:cNvPr>
          <p:cNvSpPr txBox="1">
            <a:spLocks/>
          </p:cNvSpPr>
          <p:nvPr/>
        </p:nvSpPr>
        <p:spPr>
          <a:xfrm>
            <a:off x="2580772" y="715362"/>
            <a:ext cx="8267756" cy="332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just">
              <a:buNone/>
            </a:pPr>
            <a:r>
              <a:rPr lang="ru-RU" sz="2000" dirty="0">
                <a:solidFill>
                  <a:srgbClr val="2C45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мощность предприятия рассчитана на 770 посещений в день.</a:t>
            </a:r>
          </a:p>
        </p:txBody>
      </p:sp>
      <p:grpSp>
        <p:nvGrpSpPr>
          <p:cNvPr id="16" name="Google Shape;1282;p49">
            <a:extLst>
              <a:ext uri="{FF2B5EF4-FFF2-40B4-BE49-F238E27FC236}">
                <a16:creationId xmlns:a16="http://schemas.microsoft.com/office/drawing/2014/main" xmlns="" id="{401DB46E-0972-4EA1-9AC5-37CB7B19A3C0}"/>
              </a:ext>
            </a:extLst>
          </p:cNvPr>
          <p:cNvGrpSpPr/>
          <p:nvPr/>
        </p:nvGrpSpPr>
        <p:grpSpPr>
          <a:xfrm>
            <a:off x="2266772" y="679756"/>
            <a:ext cx="367400" cy="367400"/>
            <a:chOff x="4002475" y="4053100"/>
            <a:chExt cx="367400" cy="367400"/>
          </a:xfrm>
        </p:grpSpPr>
        <p:sp>
          <p:nvSpPr>
            <p:cNvPr id="17" name="Google Shape;1283;p49">
              <a:extLst>
                <a:ext uri="{FF2B5EF4-FFF2-40B4-BE49-F238E27FC236}">
                  <a16:creationId xmlns:a16="http://schemas.microsoft.com/office/drawing/2014/main" xmlns="" id="{592C8816-A6A1-4418-808C-7A7D4C73685D}"/>
                </a:ext>
              </a:extLst>
            </p:cNvPr>
            <p:cNvSpPr/>
            <p:nvPr/>
          </p:nvSpPr>
          <p:spPr>
            <a:xfrm>
              <a:off x="4305375" y="4410075"/>
              <a:ext cx="11100" cy="10425"/>
            </a:xfrm>
            <a:custGeom>
              <a:avLst/>
              <a:gdLst/>
              <a:ahLst/>
              <a:cxnLst/>
              <a:rect l="l" t="t" r="r" b="b"/>
              <a:pathLst>
                <a:path w="444" h="417" extrusionOk="0">
                  <a:moveTo>
                    <a:pt x="0" y="0"/>
                  </a:moveTo>
                  <a:lnTo>
                    <a:pt x="0" y="417"/>
                  </a:lnTo>
                  <a:lnTo>
                    <a:pt x="443" y="417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284;p49">
              <a:extLst>
                <a:ext uri="{FF2B5EF4-FFF2-40B4-BE49-F238E27FC236}">
                  <a16:creationId xmlns:a16="http://schemas.microsoft.com/office/drawing/2014/main" xmlns="" id="{16CCCB18-C25E-4641-873B-ABDBBF7B986C}"/>
                </a:ext>
              </a:extLst>
            </p:cNvPr>
            <p:cNvSpPr/>
            <p:nvPr/>
          </p:nvSpPr>
          <p:spPr>
            <a:xfrm>
              <a:off x="4002475" y="4053100"/>
              <a:ext cx="367400" cy="367400"/>
            </a:xfrm>
            <a:custGeom>
              <a:avLst/>
              <a:gdLst/>
              <a:ahLst/>
              <a:cxnLst/>
              <a:rect l="l" t="t" r="r" b="b"/>
              <a:pathLst>
                <a:path w="14696" h="14696" extrusionOk="0">
                  <a:moveTo>
                    <a:pt x="11048" y="444"/>
                  </a:moveTo>
                  <a:lnTo>
                    <a:pt x="11126" y="470"/>
                  </a:lnTo>
                  <a:lnTo>
                    <a:pt x="11204" y="496"/>
                  </a:lnTo>
                  <a:lnTo>
                    <a:pt x="11230" y="574"/>
                  </a:lnTo>
                  <a:lnTo>
                    <a:pt x="11256" y="652"/>
                  </a:lnTo>
                  <a:lnTo>
                    <a:pt x="11256" y="1095"/>
                  </a:lnTo>
                  <a:lnTo>
                    <a:pt x="11230" y="1173"/>
                  </a:lnTo>
                  <a:lnTo>
                    <a:pt x="11204" y="1225"/>
                  </a:lnTo>
                  <a:lnTo>
                    <a:pt x="11126" y="1277"/>
                  </a:lnTo>
                  <a:lnTo>
                    <a:pt x="11048" y="1304"/>
                  </a:lnTo>
                  <a:lnTo>
                    <a:pt x="3674" y="1304"/>
                  </a:lnTo>
                  <a:lnTo>
                    <a:pt x="3596" y="1277"/>
                  </a:lnTo>
                  <a:lnTo>
                    <a:pt x="3518" y="1225"/>
                  </a:lnTo>
                  <a:lnTo>
                    <a:pt x="3466" y="1173"/>
                  </a:lnTo>
                  <a:lnTo>
                    <a:pt x="3466" y="1095"/>
                  </a:lnTo>
                  <a:lnTo>
                    <a:pt x="3466" y="652"/>
                  </a:lnTo>
                  <a:lnTo>
                    <a:pt x="3466" y="574"/>
                  </a:lnTo>
                  <a:lnTo>
                    <a:pt x="3518" y="496"/>
                  </a:lnTo>
                  <a:lnTo>
                    <a:pt x="3596" y="470"/>
                  </a:lnTo>
                  <a:lnTo>
                    <a:pt x="3674" y="444"/>
                  </a:lnTo>
                  <a:close/>
                  <a:moveTo>
                    <a:pt x="11256" y="4430"/>
                  </a:moveTo>
                  <a:lnTo>
                    <a:pt x="14279" y="5186"/>
                  </a:lnTo>
                  <a:lnTo>
                    <a:pt x="14279" y="5655"/>
                  </a:lnTo>
                  <a:lnTo>
                    <a:pt x="11256" y="5655"/>
                  </a:lnTo>
                  <a:lnTo>
                    <a:pt x="11256" y="4430"/>
                  </a:lnTo>
                  <a:close/>
                  <a:moveTo>
                    <a:pt x="3466" y="6958"/>
                  </a:moveTo>
                  <a:lnTo>
                    <a:pt x="3466" y="8234"/>
                  </a:lnTo>
                  <a:lnTo>
                    <a:pt x="1746" y="8234"/>
                  </a:lnTo>
                  <a:lnTo>
                    <a:pt x="1746" y="6958"/>
                  </a:lnTo>
                  <a:close/>
                  <a:moveTo>
                    <a:pt x="10839" y="1720"/>
                  </a:moveTo>
                  <a:lnTo>
                    <a:pt x="10839" y="8234"/>
                  </a:lnTo>
                  <a:lnTo>
                    <a:pt x="3883" y="8234"/>
                  </a:lnTo>
                  <a:lnTo>
                    <a:pt x="3883" y="1720"/>
                  </a:lnTo>
                  <a:close/>
                  <a:moveTo>
                    <a:pt x="12976" y="6958"/>
                  </a:moveTo>
                  <a:lnTo>
                    <a:pt x="12976" y="8234"/>
                  </a:lnTo>
                  <a:lnTo>
                    <a:pt x="11256" y="8234"/>
                  </a:lnTo>
                  <a:lnTo>
                    <a:pt x="11256" y="6958"/>
                  </a:lnTo>
                  <a:close/>
                  <a:moveTo>
                    <a:pt x="9302" y="9954"/>
                  </a:moveTo>
                  <a:lnTo>
                    <a:pt x="9302" y="10397"/>
                  </a:lnTo>
                  <a:lnTo>
                    <a:pt x="5420" y="10397"/>
                  </a:lnTo>
                  <a:lnTo>
                    <a:pt x="5420" y="9954"/>
                  </a:lnTo>
                  <a:close/>
                  <a:moveTo>
                    <a:pt x="3466" y="9537"/>
                  </a:moveTo>
                  <a:lnTo>
                    <a:pt x="3466" y="10840"/>
                  </a:lnTo>
                  <a:lnTo>
                    <a:pt x="1746" y="10840"/>
                  </a:lnTo>
                  <a:lnTo>
                    <a:pt x="1746" y="9537"/>
                  </a:lnTo>
                  <a:close/>
                  <a:moveTo>
                    <a:pt x="12976" y="9537"/>
                  </a:moveTo>
                  <a:lnTo>
                    <a:pt x="12976" y="10840"/>
                  </a:lnTo>
                  <a:lnTo>
                    <a:pt x="11256" y="10840"/>
                  </a:lnTo>
                  <a:lnTo>
                    <a:pt x="11256" y="9537"/>
                  </a:lnTo>
                  <a:close/>
                  <a:moveTo>
                    <a:pt x="3466" y="12117"/>
                  </a:moveTo>
                  <a:lnTo>
                    <a:pt x="3466" y="13419"/>
                  </a:lnTo>
                  <a:lnTo>
                    <a:pt x="1746" y="13419"/>
                  </a:lnTo>
                  <a:lnTo>
                    <a:pt x="1746" y="12117"/>
                  </a:lnTo>
                  <a:close/>
                  <a:moveTo>
                    <a:pt x="7140" y="10840"/>
                  </a:moveTo>
                  <a:lnTo>
                    <a:pt x="7140" y="13419"/>
                  </a:lnTo>
                  <a:lnTo>
                    <a:pt x="5863" y="13419"/>
                  </a:lnTo>
                  <a:lnTo>
                    <a:pt x="5863" y="10840"/>
                  </a:lnTo>
                  <a:close/>
                  <a:moveTo>
                    <a:pt x="8859" y="10840"/>
                  </a:moveTo>
                  <a:lnTo>
                    <a:pt x="8859" y="13419"/>
                  </a:lnTo>
                  <a:lnTo>
                    <a:pt x="7583" y="13419"/>
                  </a:lnTo>
                  <a:lnTo>
                    <a:pt x="7583" y="10840"/>
                  </a:lnTo>
                  <a:close/>
                  <a:moveTo>
                    <a:pt x="12976" y="12117"/>
                  </a:moveTo>
                  <a:lnTo>
                    <a:pt x="12976" y="13419"/>
                  </a:lnTo>
                  <a:lnTo>
                    <a:pt x="11256" y="13419"/>
                  </a:lnTo>
                  <a:lnTo>
                    <a:pt x="11256" y="12117"/>
                  </a:lnTo>
                  <a:close/>
                  <a:moveTo>
                    <a:pt x="3466" y="6098"/>
                  </a:moveTo>
                  <a:lnTo>
                    <a:pt x="3466" y="6515"/>
                  </a:lnTo>
                  <a:lnTo>
                    <a:pt x="1303" y="6515"/>
                  </a:lnTo>
                  <a:lnTo>
                    <a:pt x="1303" y="8677"/>
                  </a:lnTo>
                  <a:lnTo>
                    <a:pt x="3466" y="8677"/>
                  </a:lnTo>
                  <a:lnTo>
                    <a:pt x="3466" y="9094"/>
                  </a:lnTo>
                  <a:lnTo>
                    <a:pt x="1303" y="9094"/>
                  </a:lnTo>
                  <a:lnTo>
                    <a:pt x="1303" y="11257"/>
                  </a:lnTo>
                  <a:lnTo>
                    <a:pt x="3466" y="11257"/>
                  </a:lnTo>
                  <a:lnTo>
                    <a:pt x="3466" y="11700"/>
                  </a:lnTo>
                  <a:lnTo>
                    <a:pt x="1303" y="11700"/>
                  </a:lnTo>
                  <a:lnTo>
                    <a:pt x="1303" y="13836"/>
                  </a:lnTo>
                  <a:lnTo>
                    <a:pt x="3466" y="13836"/>
                  </a:lnTo>
                  <a:lnTo>
                    <a:pt x="3466" y="14279"/>
                  </a:lnTo>
                  <a:lnTo>
                    <a:pt x="860" y="14279"/>
                  </a:lnTo>
                  <a:lnTo>
                    <a:pt x="860" y="6098"/>
                  </a:lnTo>
                  <a:close/>
                  <a:moveTo>
                    <a:pt x="9719" y="13836"/>
                  </a:moveTo>
                  <a:lnTo>
                    <a:pt x="9719" y="14279"/>
                  </a:lnTo>
                  <a:lnTo>
                    <a:pt x="4977" y="14279"/>
                  </a:lnTo>
                  <a:lnTo>
                    <a:pt x="4977" y="13836"/>
                  </a:lnTo>
                  <a:close/>
                  <a:moveTo>
                    <a:pt x="10839" y="8677"/>
                  </a:moveTo>
                  <a:lnTo>
                    <a:pt x="10839" y="14279"/>
                  </a:lnTo>
                  <a:lnTo>
                    <a:pt x="10162" y="14279"/>
                  </a:lnTo>
                  <a:lnTo>
                    <a:pt x="10162" y="13419"/>
                  </a:lnTo>
                  <a:lnTo>
                    <a:pt x="9302" y="13419"/>
                  </a:lnTo>
                  <a:lnTo>
                    <a:pt x="9302" y="10840"/>
                  </a:lnTo>
                  <a:lnTo>
                    <a:pt x="9719" y="10840"/>
                  </a:lnTo>
                  <a:lnTo>
                    <a:pt x="9719" y="9537"/>
                  </a:lnTo>
                  <a:lnTo>
                    <a:pt x="4977" y="9537"/>
                  </a:lnTo>
                  <a:lnTo>
                    <a:pt x="4977" y="10840"/>
                  </a:lnTo>
                  <a:lnTo>
                    <a:pt x="5420" y="10840"/>
                  </a:lnTo>
                  <a:lnTo>
                    <a:pt x="5420" y="13419"/>
                  </a:lnTo>
                  <a:lnTo>
                    <a:pt x="4560" y="13419"/>
                  </a:lnTo>
                  <a:lnTo>
                    <a:pt x="4560" y="14279"/>
                  </a:lnTo>
                  <a:lnTo>
                    <a:pt x="3883" y="14279"/>
                  </a:lnTo>
                  <a:lnTo>
                    <a:pt x="3883" y="8677"/>
                  </a:lnTo>
                  <a:close/>
                  <a:moveTo>
                    <a:pt x="3674" y="1"/>
                  </a:moveTo>
                  <a:lnTo>
                    <a:pt x="3544" y="27"/>
                  </a:lnTo>
                  <a:lnTo>
                    <a:pt x="3414" y="53"/>
                  </a:lnTo>
                  <a:lnTo>
                    <a:pt x="3309" y="131"/>
                  </a:lnTo>
                  <a:lnTo>
                    <a:pt x="3205" y="209"/>
                  </a:lnTo>
                  <a:lnTo>
                    <a:pt x="3127" y="287"/>
                  </a:lnTo>
                  <a:lnTo>
                    <a:pt x="3075" y="418"/>
                  </a:lnTo>
                  <a:lnTo>
                    <a:pt x="3049" y="522"/>
                  </a:lnTo>
                  <a:lnTo>
                    <a:pt x="3023" y="652"/>
                  </a:lnTo>
                  <a:lnTo>
                    <a:pt x="3023" y="1095"/>
                  </a:lnTo>
                  <a:lnTo>
                    <a:pt x="3023" y="1199"/>
                  </a:lnTo>
                  <a:lnTo>
                    <a:pt x="3049" y="1277"/>
                  </a:lnTo>
                  <a:lnTo>
                    <a:pt x="3153" y="1460"/>
                  </a:lnTo>
                  <a:lnTo>
                    <a:pt x="3283" y="1590"/>
                  </a:lnTo>
                  <a:lnTo>
                    <a:pt x="3466" y="1694"/>
                  </a:lnTo>
                  <a:lnTo>
                    <a:pt x="3466" y="3987"/>
                  </a:lnTo>
                  <a:lnTo>
                    <a:pt x="2111" y="4326"/>
                  </a:lnTo>
                  <a:lnTo>
                    <a:pt x="2215" y="4743"/>
                  </a:lnTo>
                  <a:lnTo>
                    <a:pt x="3466" y="4430"/>
                  </a:lnTo>
                  <a:lnTo>
                    <a:pt x="3466" y="5655"/>
                  </a:lnTo>
                  <a:lnTo>
                    <a:pt x="443" y="5655"/>
                  </a:lnTo>
                  <a:lnTo>
                    <a:pt x="443" y="5186"/>
                  </a:lnTo>
                  <a:lnTo>
                    <a:pt x="1798" y="4847"/>
                  </a:lnTo>
                  <a:lnTo>
                    <a:pt x="1694" y="4430"/>
                  </a:lnTo>
                  <a:lnTo>
                    <a:pt x="0" y="4847"/>
                  </a:lnTo>
                  <a:lnTo>
                    <a:pt x="0" y="6098"/>
                  </a:lnTo>
                  <a:lnTo>
                    <a:pt x="443" y="6098"/>
                  </a:lnTo>
                  <a:lnTo>
                    <a:pt x="443" y="14279"/>
                  </a:lnTo>
                  <a:lnTo>
                    <a:pt x="0" y="14279"/>
                  </a:lnTo>
                  <a:lnTo>
                    <a:pt x="0" y="14696"/>
                  </a:lnTo>
                  <a:lnTo>
                    <a:pt x="11699" y="14696"/>
                  </a:lnTo>
                  <a:lnTo>
                    <a:pt x="11699" y="14279"/>
                  </a:lnTo>
                  <a:lnTo>
                    <a:pt x="11256" y="14279"/>
                  </a:lnTo>
                  <a:lnTo>
                    <a:pt x="11256" y="13836"/>
                  </a:lnTo>
                  <a:lnTo>
                    <a:pt x="13419" y="13836"/>
                  </a:lnTo>
                  <a:lnTo>
                    <a:pt x="13419" y="11700"/>
                  </a:lnTo>
                  <a:lnTo>
                    <a:pt x="11256" y="11700"/>
                  </a:lnTo>
                  <a:lnTo>
                    <a:pt x="11256" y="11257"/>
                  </a:lnTo>
                  <a:lnTo>
                    <a:pt x="13419" y="11257"/>
                  </a:lnTo>
                  <a:lnTo>
                    <a:pt x="13419" y="9094"/>
                  </a:lnTo>
                  <a:lnTo>
                    <a:pt x="11256" y="9094"/>
                  </a:lnTo>
                  <a:lnTo>
                    <a:pt x="11256" y="8677"/>
                  </a:lnTo>
                  <a:lnTo>
                    <a:pt x="13419" y="8677"/>
                  </a:lnTo>
                  <a:lnTo>
                    <a:pt x="13419" y="6515"/>
                  </a:lnTo>
                  <a:lnTo>
                    <a:pt x="11256" y="6515"/>
                  </a:lnTo>
                  <a:lnTo>
                    <a:pt x="11256" y="6098"/>
                  </a:lnTo>
                  <a:lnTo>
                    <a:pt x="13836" y="6098"/>
                  </a:lnTo>
                  <a:lnTo>
                    <a:pt x="13836" y="14279"/>
                  </a:lnTo>
                  <a:lnTo>
                    <a:pt x="12976" y="14279"/>
                  </a:lnTo>
                  <a:lnTo>
                    <a:pt x="12976" y="14696"/>
                  </a:lnTo>
                  <a:lnTo>
                    <a:pt x="14696" y="14696"/>
                  </a:lnTo>
                  <a:lnTo>
                    <a:pt x="14696" y="14279"/>
                  </a:lnTo>
                  <a:lnTo>
                    <a:pt x="14279" y="14279"/>
                  </a:lnTo>
                  <a:lnTo>
                    <a:pt x="14279" y="6098"/>
                  </a:lnTo>
                  <a:lnTo>
                    <a:pt x="14696" y="6098"/>
                  </a:lnTo>
                  <a:lnTo>
                    <a:pt x="14696" y="4847"/>
                  </a:lnTo>
                  <a:lnTo>
                    <a:pt x="11256" y="3987"/>
                  </a:lnTo>
                  <a:lnTo>
                    <a:pt x="11256" y="1694"/>
                  </a:lnTo>
                  <a:lnTo>
                    <a:pt x="11439" y="1590"/>
                  </a:lnTo>
                  <a:lnTo>
                    <a:pt x="11569" y="1460"/>
                  </a:lnTo>
                  <a:lnTo>
                    <a:pt x="11647" y="1277"/>
                  </a:lnTo>
                  <a:lnTo>
                    <a:pt x="11673" y="1199"/>
                  </a:lnTo>
                  <a:lnTo>
                    <a:pt x="11699" y="1095"/>
                  </a:lnTo>
                  <a:lnTo>
                    <a:pt x="11699" y="652"/>
                  </a:lnTo>
                  <a:lnTo>
                    <a:pt x="11673" y="522"/>
                  </a:lnTo>
                  <a:lnTo>
                    <a:pt x="11647" y="418"/>
                  </a:lnTo>
                  <a:lnTo>
                    <a:pt x="11569" y="287"/>
                  </a:lnTo>
                  <a:lnTo>
                    <a:pt x="11491" y="209"/>
                  </a:lnTo>
                  <a:lnTo>
                    <a:pt x="11413" y="131"/>
                  </a:lnTo>
                  <a:lnTo>
                    <a:pt x="11282" y="53"/>
                  </a:lnTo>
                  <a:lnTo>
                    <a:pt x="11178" y="27"/>
                  </a:lnTo>
                  <a:lnTo>
                    <a:pt x="11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285;p49">
              <a:extLst>
                <a:ext uri="{FF2B5EF4-FFF2-40B4-BE49-F238E27FC236}">
                  <a16:creationId xmlns:a16="http://schemas.microsoft.com/office/drawing/2014/main" xmlns="" id="{D14B0D93-0146-40A4-8AC8-3F8CD0F95341}"/>
                </a:ext>
              </a:extLst>
            </p:cNvPr>
            <p:cNvSpPr/>
            <p:nvPr/>
          </p:nvSpPr>
          <p:spPr>
            <a:xfrm>
              <a:off x="4143175" y="4134525"/>
              <a:ext cx="86000" cy="86000"/>
            </a:xfrm>
            <a:custGeom>
              <a:avLst/>
              <a:gdLst/>
              <a:ahLst/>
              <a:cxnLst/>
              <a:rect l="l" t="t" r="r" b="b"/>
              <a:pathLst>
                <a:path w="3440" h="3440" extrusionOk="0">
                  <a:moveTo>
                    <a:pt x="2163" y="444"/>
                  </a:moveTo>
                  <a:lnTo>
                    <a:pt x="2163" y="1303"/>
                  </a:lnTo>
                  <a:lnTo>
                    <a:pt x="3023" y="1303"/>
                  </a:lnTo>
                  <a:lnTo>
                    <a:pt x="3023" y="2163"/>
                  </a:lnTo>
                  <a:lnTo>
                    <a:pt x="2163" y="2163"/>
                  </a:lnTo>
                  <a:lnTo>
                    <a:pt x="2163" y="3023"/>
                  </a:lnTo>
                  <a:lnTo>
                    <a:pt x="1303" y="3023"/>
                  </a:lnTo>
                  <a:lnTo>
                    <a:pt x="1303" y="2163"/>
                  </a:lnTo>
                  <a:lnTo>
                    <a:pt x="443" y="2163"/>
                  </a:lnTo>
                  <a:lnTo>
                    <a:pt x="443" y="1303"/>
                  </a:lnTo>
                  <a:lnTo>
                    <a:pt x="1303" y="1303"/>
                  </a:lnTo>
                  <a:lnTo>
                    <a:pt x="1303" y="444"/>
                  </a:lnTo>
                  <a:close/>
                  <a:moveTo>
                    <a:pt x="860" y="1"/>
                  </a:moveTo>
                  <a:lnTo>
                    <a:pt x="860" y="861"/>
                  </a:lnTo>
                  <a:lnTo>
                    <a:pt x="0" y="861"/>
                  </a:lnTo>
                  <a:lnTo>
                    <a:pt x="0" y="2580"/>
                  </a:lnTo>
                  <a:lnTo>
                    <a:pt x="860" y="2580"/>
                  </a:lnTo>
                  <a:lnTo>
                    <a:pt x="860" y="3440"/>
                  </a:lnTo>
                  <a:lnTo>
                    <a:pt x="2580" y="3440"/>
                  </a:lnTo>
                  <a:lnTo>
                    <a:pt x="2580" y="2580"/>
                  </a:lnTo>
                  <a:lnTo>
                    <a:pt x="3440" y="2580"/>
                  </a:lnTo>
                  <a:lnTo>
                    <a:pt x="3440" y="861"/>
                  </a:lnTo>
                  <a:lnTo>
                    <a:pt x="2580" y="861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286;p49">
              <a:extLst>
                <a:ext uri="{FF2B5EF4-FFF2-40B4-BE49-F238E27FC236}">
                  <a16:creationId xmlns:a16="http://schemas.microsoft.com/office/drawing/2014/main" xmlns="" id="{CED11A7E-CD4A-413B-8296-BD91AB29A4B5}"/>
                </a:ext>
              </a:extLst>
            </p:cNvPr>
            <p:cNvSpPr/>
            <p:nvPr/>
          </p:nvSpPr>
          <p:spPr>
            <a:xfrm>
              <a:off x="4251950" y="4128675"/>
              <a:ext cx="10450" cy="11100"/>
            </a:xfrm>
            <a:custGeom>
              <a:avLst/>
              <a:gdLst/>
              <a:ahLst/>
              <a:cxnLst/>
              <a:rect l="l" t="t" r="r" b="b"/>
              <a:pathLst>
                <a:path w="418" h="444" extrusionOk="0">
                  <a:moveTo>
                    <a:pt x="1" y="0"/>
                  </a:moveTo>
                  <a:lnTo>
                    <a:pt x="1" y="443"/>
                  </a:lnTo>
                  <a:lnTo>
                    <a:pt x="418" y="44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287;p49">
              <a:extLst>
                <a:ext uri="{FF2B5EF4-FFF2-40B4-BE49-F238E27FC236}">
                  <a16:creationId xmlns:a16="http://schemas.microsoft.com/office/drawing/2014/main" xmlns="" id="{D9754A90-705D-4B0D-AC36-E432C8FC6F87}"/>
                </a:ext>
              </a:extLst>
            </p:cNvPr>
            <p:cNvSpPr/>
            <p:nvPr/>
          </p:nvSpPr>
          <p:spPr>
            <a:xfrm>
              <a:off x="4251950" y="41071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1" y="0"/>
                  </a:moveTo>
                  <a:lnTo>
                    <a:pt x="1" y="417"/>
                  </a:lnTo>
                  <a:lnTo>
                    <a:pt x="418" y="417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2" name="Содержимое 3">
            <a:extLst>
              <a:ext uri="{FF2B5EF4-FFF2-40B4-BE49-F238E27FC236}">
                <a16:creationId xmlns:a16="http://schemas.microsoft.com/office/drawing/2014/main" xmlns="" id="{B141B83F-9894-4299-902C-548BF1EA8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63317"/>
              </p:ext>
            </p:extLst>
          </p:nvPr>
        </p:nvGraphicFramePr>
        <p:xfrm>
          <a:off x="983432" y="1417450"/>
          <a:ext cx="98650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740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8" name="Google Shape;509;p31">
            <a:extLst>
              <a:ext uri="{FF2B5EF4-FFF2-40B4-BE49-F238E27FC236}">
                <a16:creationId xmlns:a16="http://schemas.microsoft.com/office/drawing/2014/main" xmlns="" id="{4536199B-D6CA-475A-B532-8540FA27F1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4000" y="325633"/>
            <a:ext cx="7704000" cy="68202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indent="90488" algn="ctr" fontAlgn="base">
              <a:spcAft>
                <a:spcPct val="0"/>
              </a:spcAft>
            </a:pPr>
            <a:r>
              <a:rPr lang="ru-RU" alt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обслуживаемого детского населения</a:t>
            </a:r>
            <a:br>
              <a:rPr lang="ru-RU" alt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сравнении 12 месяцев 2024-2025 </a:t>
            </a:r>
            <a:r>
              <a:rPr lang="ru-RU" altLang="ru-RU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rgbClr val="003300"/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2"/>
          <p:cNvGraphicFramePr/>
          <p:nvPr>
            <p:extLst>
              <p:ext uri="{D42A27DB-BD31-4B8C-83A1-F6EECF244321}">
                <p14:modId xmlns:p14="http://schemas.microsoft.com/office/powerpoint/2010/main" val="362754336"/>
              </p:ext>
            </p:extLst>
          </p:nvPr>
        </p:nvGraphicFramePr>
        <p:xfrm>
          <a:off x="1524180" y="1340768"/>
          <a:ext cx="9143640" cy="4920208"/>
        </p:xfrm>
        <a:graphic>
          <a:graphicData uri="http://schemas.openxmlformats.org/drawingml/2006/table">
            <a:tbl>
              <a:tblPr firstRow="1">
                <a:tableStyleId>{16D9F66E-5EB9-4882-86FB-DCBF35E3C3E4}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4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</a:t>
                      </a:r>
                      <a:endParaRPr lang="ru-RU" sz="160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до 14 лет 11 мес. 29 дней</a:t>
                      </a:r>
                      <a:endParaRPr lang="ru-RU" sz="1600" b="1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15883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15504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до 1 года</a:t>
                      </a:r>
                      <a:endParaRPr lang="ru-RU" sz="1600" b="1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714-4,5%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656-4,2%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года</a:t>
                      </a:r>
                      <a:endParaRPr lang="ru-RU" sz="1600" b="1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1849-11,6%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1730-11,1%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лет</a:t>
                      </a:r>
                      <a:endParaRPr lang="ru-RU" sz="1600" b="1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3909-24,6%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3749-24,2%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Неорганизованные</a:t>
                      </a:r>
                      <a:endParaRPr lang="ru-RU" sz="1600" b="1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2900-18,2%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2820-18,1%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Организованные </a:t>
                      </a:r>
                      <a:endParaRPr lang="ru-RU" sz="1600" b="1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2804-17,6%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3042</a:t>
                      </a: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-19,6%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Школьники</a:t>
                      </a:r>
                      <a:endParaRPr lang="ru-RU" sz="1600" b="1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10179-64%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10076-65%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4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здоровья                                      I группа </a:t>
                      </a:r>
                      <a:endParaRPr lang="ru-RU" sz="160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9101-57,3%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9234-59,5%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4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II группа</a:t>
                      </a:r>
                      <a:endParaRPr lang="ru-RU" sz="160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5265-33,1%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4634-29,8%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4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III группа</a:t>
                      </a:r>
                      <a:endParaRPr lang="ru-RU" sz="160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1620-10,1%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1490-9,6%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4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en-US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600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60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158-1%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146-1%</a:t>
                      </a:r>
                      <a:endParaRPr lang="ru-RU" sz="1600" b="0" strike="noStrike" spc="-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9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pic>
        <p:nvPicPr>
          <p:cNvPr id="5" name="Picture 17" descr="Предназначение быть мамой [Ольга Валерьевна Валяева] (fb2) читать онлайн |  КулЛиб электронная библиотека">
            <a:extLst>
              <a:ext uri="{FF2B5EF4-FFF2-40B4-BE49-F238E27FC236}">
                <a16:creationId xmlns:a16="http://schemas.microsoft.com/office/drawing/2014/main" xmlns="" id="{173AFDAD-99E3-4776-9F29-9474A5D8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9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149081"/>
            <a:ext cx="2410516" cy="2398363"/>
          </a:xfrm>
          <a:prstGeom prst="rect">
            <a:avLst/>
          </a:prstGeom>
          <a:noFill/>
          <a:ln>
            <a:noFill/>
          </a:ln>
          <a:effectLst>
            <a:outerShdw blurRad="1257300" dist="266700" dir="20040000" algn="ctr" rotWithShape="0">
              <a:srgbClr val="000000">
                <a:alpha val="43137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A6DB9A4-109C-4600-A956-7EB4AB8657DC}"/>
              </a:ext>
            </a:extLst>
          </p:cNvPr>
          <p:cNvSpPr/>
          <p:nvPr/>
        </p:nvSpPr>
        <p:spPr>
          <a:xfrm>
            <a:off x="3143672" y="383447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ПО ДЕМОГРАФИИ </a:t>
            </a:r>
            <a:b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(из расчета на 1000 человек)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43BEFFAB-5E1F-42AD-B505-605585B6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600" y="2564904"/>
            <a:ext cx="21435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смертности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E0343B4A-57B1-4D69-A2BD-1AD5AA768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093119"/>
              </p:ext>
            </p:extLst>
          </p:nvPr>
        </p:nvGraphicFramePr>
        <p:xfrm>
          <a:off x="4694647" y="3019116"/>
          <a:ext cx="2625489" cy="213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0DD37A14-B8B7-4331-B0AE-F51E158A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342" y="1439671"/>
            <a:ext cx="22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6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Уровень рождаемости</a:t>
            </a:r>
            <a:endParaRPr lang="ru-RU" sz="1600" b="1" i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B038FB3F-AC1E-44E4-8911-5F77CFD50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460467"/>
              </p:ext>
            </p:extLst>
          </p:nvPr>
        </p:nvGraphicFramePr>
        <p:xfrm>
          <a:off x="839416" y="1916832"/>
          <a:ext cx="3007726" cy="240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B2BDCA-EB82-48B1-B58E-382B191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27" y="3708321"/>
            <a:ext cx="2134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1600" b="1" i="1" u="sng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Естественный рост </a:t>
            </a:r>
          </a:p>
          <a:p>
            <a:pPr algn="ctr"/>
            <a:r>
              <a:rPr lang="kk-KZ" sz="1600" b="1" i="1" u="sng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1600" b="1" i="1" u="sng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13F24CF9-6081-4CEC-B273-6D03B95E4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552100"/>
              </p:ext>
            </p:extLst>
          </p:nvPr>
        </p:nvGraphicFramePr>
        <p:xfrm>
          <a:off x="8177286" y="4283225"/>
          <a:ext cx="3031282" cy="209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6" descr="иллюстрация японской семьи - многодетная семья stock illustrations">
            <a:extLst>
              <a:ext uri="{FF2B5EF4-FFF2-40B4-BE49-F238E27FC236}">
                <a16:creationId xmlns:a16="http://schemas.microsoft.com/office/drawing/2014/main" xmlns="" id="{C944C167-C249-4E36-BBD8-E7110FA3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27" y="1399037"/>
            <a:ext cx="2406833" cy="2064684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rgbClr val="000000">
                <a:alpha val="43137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1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FF2807-2D8B-47AC-A3DE-5C0D8AF32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F2FBFD0D-6459-4034-AC79-48A7E6213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718004"/>
              </p:ext>
            </p:extLst>
          </p:nvPr>
        </p:nvGraphicFramePr>
        <p:xfrm>
          <a:off x="623392" y="1119390"/>
          <a:ext cx="10369152" cy="511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509;p31">
            <a:extLst>
              <a:ext uri="{FF2B5EF4-FFF2-40B4-BE49-F238E27FC236}">
                <a16:creationId xmlns:a16="http://schemas.microsoft.com/office/drawing/2014/main" xmlns="" id="{A241227B-3CE0-4E8F-B421-50E15CA483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3139" y="449308"/>
            <a:ext cx="7704000" cy="84395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90488" fontAlgn="base">
              <a:spcAft>
                <a:spcPct val="0"/>
              </a:spcAft>
            </a:pPr>
            <a:r>
              <a:rPr lang="ru-RU" alt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смертности в сравнении 12 месяцев 2024 – 2025 </a:t>
            </a:r>
            <a:r>
              <a:rPr lang="ru-RU" alt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Google Shape;509;p31">
            <a:extLst>
              <a:ext uri="{FF2B5EF4-FFF2-40B4-BE49-F238E27FC236}">
                <a16:creationId xmlns:a16="http://schemas.microsoft.com/office/drawing/2014/main" xmlns="" id="{9CC03710-E61B-4559-8DD3-C13F4E7CF0C5}"/>
              </a:ext>
            </a:extLst>
          </p:cNvPr>
          <p:cNvSpPr txBox="1">
            <a:spLocks/>
          </p:cNvSpPr>
          <p:nvPr/>
        </p:nvSpPr>
        <p:spPr>
          <a:xfrm>
            <a:off x="7375660" y="1293267"/>
            <a:ext cx="3816424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90488" defTabSz="342900" fontAlgn="base">
              <a:spcBef>
                <a:spcPct val="0"/>
              </a:spcBef>
              <a:spcAft>
                <a:spcPct val="0"/>
              </a:spcAft>
              <a:buSzPts val="3500"/>
              <a:defRPr/>
            </a:pPr>
            <a:r>
              <a:rPr lang="ru-RU" alt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2025г. - Из 195 умерших – 29 (14,8%) </a:t>
            </a:r>
          </a:p>
          <a:p>
            <a:pPr indent="90488" defTabSz="342900" fontAlgn="base">
              <a:spcBef>
                <a:spcPct val="0"/>
              </a:spcBef>
              <a:spcAft>
                <a:spcPct val="0"/>
              </a:spcAft>
              <a:buSzPts val="3500"/>
              <a:defRPr/>
            </a:pPr>
            <a:r>
              <a:rPr lang="ru-RU" alt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трудоспособный возраст</a:t>
            </a:r>
          </a:p>
          <a:p>
            <a:pPr indent="90488" defTabSz="342900" fontAlgn="base">
              <a:spcBef>
                <a:spcPct val="0"/>
              </a:spcBef>
              <a:spcAft>
                <a:spcPct val="0"/>
              </a:spcAft>
              <a:buSzPts val="3500"/>
              <a:defRPr/>
            </a:pPr>
            <a:r>
              <a:rPr lang="ru-RU" alt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2024г. – Из 170 умерших 25 (14,7%) </a:t>
            </a:r>
          </a:p>
          <a:p>
            <a:pPr indent="90488" defTabSz="342900" fontAlgn="base">
              <a:spcBef>
                <a:spcPct val="0"/>
              </a:spcBef>
              <a:spcAft>
                <a:spcPct val="0"/>
              </a:spcAft>
              <a:buSzPts val="3500"/>
              <a:defRPr/>
            </a:pPr>
            <a:r>
              <a:rPr lang="ru-RU" alt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трудоспособный возраст</a:t>
            </a:r>
          </a:p>
        </p:txBody>
      </p:sp>
      <p:sp>
        <p:nvSpPr>
          <p:cNvPr id="8" name="Google Shape;509;p31">
            <a:extLst>
              <a:ext uri="{FF2B5EF4-FFF2-40B4-BE49-F238E27FC236}">
                <a16:creationId xmlns:a16="http://schemas.microsoft.com/office/drawing/2014/main" xmlns="" id="{DA560904-4CDE-4FE9-8D29-CAA26AEF6F49}"/>
              </a:ext>
            </a:extLst>
          </p:cNvPr>
          <p:cNvSpPr txBox="1">
            <a:spLocks/>
          </p:cNvSpPr>
          <p:nvPr/>
        </p:nvSpPr>
        <p:spPr>
          <a:xfrm>
            <a:off x="2135988" y="6118037"/>
            <a:ext cx="7920024" cy="42572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90488" algn="ctr" defTabSz="342900" fontAlgn="base">
              <a:spcBef>
                <a:spcPct val="0"/>
              </a:spcBef>
              <a:spcAft>
                <a:spcPct val="0"/>
              </a:spcAft>
              <a:buSzPts val="3500"/>
              <a:defRPr/>
            </a:pPr>
            <a:r>
              <a:rPr lang="ru-RU" alt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Количество умерших на дому составляет – 128 случаев (6</a:t>
            </a:r>
            <a:r>
              <a:rPr lang="en-US" alt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alt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,6%).</a:t>
            </a:r>
          </a:p>
        </p:txBody>
      </p:sp>
      <p:sp>
        <p:nvSpPr>
          <p:cNvPr id="9" name="Google Shape;509;p31">
            <a:extLst>
              <a:ext uri="{FF2B5EF4-FFF2-40B4-BE49-F238E27FC236}">
                <a16:creationId xmlns:a16="http://schemas.microsoft.com/office/drawing/2014/main" xmlns="" id="{A7B288C9-B32B-4A5B-9128-AF1AF13E426E}"/>
              </a:ext>
            </a:extLst>
          </p:cNvPr>
          <p:cNvSpPr txBox="1">
            <a:spLocks/>
          </p:cNvSpPr>
          <p:nvPr/>
        </p:nvSpPr>
        <p:spPr>
          <a:xfrm>
            <a:off x="7380556" y="2586534"/>
            <a:ext cx="3816424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90488" defTabSz="342900" fontAlgn="base">
              <a:spcBef>
                <a:spcPct val="0"/>
              </a:spcBef>
              <a:spcAft>
                <a:spcPct val="0"/>
              </a:spcAft>
              <a:buSzPts val="3500"/>
              <a:defRPr/>
            </a:pPr>
            <a:r>
              <a:rPr lang="ru-RU" alt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1 месте – ЗНС – 43,0%</a:t>
            </a:r>
          </a:p>
          <a:p>
            <a:pPr indent="90488" defTabSz="342900" fontAlgn="base">
              <a:spcBef>
                <a:spcPct val="0"/>
              </a:spcBef>
              <a:spcAft>
                <a:spcPct val="0"/>
              </a:spcAft>
              <a:buSzPts val="3500"/>
              <a:defRPr/>
            </a:pPr>
            <a:r>
              <a:rPr lang="ru-RU" alt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2 месте БСК – 17,4%</a:t>
            </a:r>
          </a:p>
          <a:p>
            <a:pPr indent="90488" defTabSz="342900" fontAlgn="base">
              <a:spcBef>
                <a:spcPct val="0"/>
              </a:spcBef>
              <a:spcAft>
                <a:spcPct val="0"/>
              </a:spcAft>
              <a:buSzPts val="3500"/>
              <a:defRPr/>
            </a:pPr>
            <a:r>
              <a:rPr lang="ru-RU" alt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3 месте ЗОД – 9,7%</a:t>
            </a:r>
          </a:p>
        </p:txBody>
      </p:sp>
    </p:spTree>
    <p:extLst>
      <p:ext uri="{BB962C8B-B14F-4D97-AF65-F5344CB8AC3E}">
        <p14:creationId xmlns:p14="http://schemas.microsoft.com/office/powerpoint/2010/main" val="317834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BF8CEAD-FB85-4469-9061-37E70D714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05656"/>
              </p:ext>
            </p:extLst>
          </p:nvPr>
        </p:nvGraphicFramePr>
        <p:xfrm>
          <a:off x="1055440" y="818404"/>
          <a:ext cx="10081118" cy="556292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976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72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Всего заболеваний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Код по МКБ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2025г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  <a:ea typeface="+mn-ea"/>
                          <a:cs typeface="Times New Roman" panose="02020603050405020304" pitchFamily="18" charset="0"/>
                        </a:rPr>
                        <a:t>2024г</a:t>
                      </a:r>
                      <a:endParaRPr lang="ru-RU" sz="1200" b="1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А00-Т98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35687 – 983,4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36559 – 977,15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141676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из них: Болезни крови, кроветворных органов ….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D50-D89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348 – 9,3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337 – 9,01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 том числе - анемия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D50-D53,                 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214 – 7,05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256 – 6,8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7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Эндокринные болезни, расстройства питания и обмена веществ, </a:t>
                      </a: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en-US" sz="1200" b="1" dirty="0">
                          <a:solidFill>
                            <a:srgbClr val="100183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b="1" dirty="0">
                        <a:solidFill>
                          <a:srgbClr val="100183"/>
                        </a:solidFill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Е00-Е90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4400 – 121,25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4525 – 120,9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 том числе - ожирение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Е66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 – 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40 – 1,07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7680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нервной системы, в том числе: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G00-G99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2458 – 67,7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2494 – 66,6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485872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Болезнь Паркинсона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 – 0,9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33 – 0,88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47519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глаза и его придаточного аппарата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H00-H59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2159 – 59,49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2268 – 60,6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722565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уха и сосцевидного отростка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Н60-Н95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906 – 24,9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903 – 24,14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092533"/>
                  </a:ext>
                </a:extLst>
              </a:tr>
              <a:tr h="260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системы кровообращения, в том числе:                                                                           </a:t>
                      </a:r>
                      <a:r>
                        <a:rPr lang="en-US" sz="1200" b="1" dirty="0">
                          <a:solidFill>
                            <a:srgbClr val="100183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b="1" dirty="0">
                        <a:solidFill>
                          <a:srgbClr val="100183"/>
                        </a:solidFill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I00-I99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9621 – 265,1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10036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268,24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766537"/>
                  </a:ext>
                </a:extLst>
              </a:tr>
              <a:tr h="2605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острый инфаркт миокарда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-I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46 – 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42 – 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21404"/>
                  </a:ext>
                </a:extLst>
              </a:tr>
              <a:tr h="2605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ИБС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-I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395 – 10,8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10,8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362629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органов дыхания, в том числе: </a:t>
                      </a: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                                                                 </a:t>
                      </a:r>
                      <a:r>
                        <a:rPr lang="en-US" sz="1200" b="1" dirty="0">
                          <a:solidFill>
                            <a:srgbClr val="100183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b="1" dirty="0">
                        <a:solidFill>
                          <a:srgbClr val="100183"/>
                        </a:solidFill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J00-J99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4431 – 122,1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3982 – 1026,4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086024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пневмонии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J12-J16, J18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44 – 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1,28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83714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N00-N99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1751 – 48,25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1959 – 52,4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676643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кожи и подкожной клетчатки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L00-L99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628- 17,3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632 – 16,8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586040"/>
                  </a:ext>
                </a:extLst>
              </a:tr>
              <a:tr h="2744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M00-M99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4358 – 120,1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4332 – 115,7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42521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K00-K93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3254 – 89,6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3352</a:t>
                      </a: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89,6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280278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Фиброз и цирроз печени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74-</a:t>
                      </a: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74,6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28 – 0,77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0,8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3779655"/>
                  </a:ext>
                </a:extLst>
              </a:tr>
              <a:tr h="2605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Травмы и отравления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S00-T88</a:t>
                      </a:r>
                      <a:endParaRPr lang="ru-RU" sz="1200" b="1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345 – 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342 – 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22383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62484EB1-4605-41DA-AA1B-A1E98A733B1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98170" y="212716"/>
            <a:ext cx="7995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4E67C8">
                    <a:lumMod val="75000"/>
                  </a:srgb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заболеваемости среди взрослого населения</a:t>
            </a:r>
            <a:endParaRPr lang="ru-RU" altLang="ru-RU" sz="2400" b="1" dirty="0">
              <a:solidFill>
                <a:srgbClr val="4E67C8">
                  <a:lumMod val="75000"/>
                </a:srgb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BF8CEAD-FB85-4469-9061-37E70D714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23551"/>
              </p:ext>
            </p:extLst>
          </p:nvPr>
        </p:nvGraphicFramePr>
        <p:xfrm>
          <a:off x="1127448" y="887094"/>
          <a:ext cx="9865096" cy="549423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544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35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Всего заболеваний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Код по МКБ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2025г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  <a:ea typeface="+mn-ea"/>
                          <a:cs typeface="Times New Roman" panose="02020603050405020304" pitchFamily="18" charset="0"/>
                        </a:rPr>
                        <a:t>2024г</a:t>
                      </a:r>
                      <a:endParaRPr lang="ru-RU" sz="1200" b="1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А00-Т98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21165</a:t>
                      </a: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1365,13</a:t>
                      </a:r>
                      <a:endParaRPr lang="ru-RU" sz="1200" b="1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29313</a:t>
                      </a: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1881,09</a:t>
                      </a:r>
                      <a:endParaRPr lang="ru-RU" sz="1200" b="1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141676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из них: Болезни крови, кроветворных органов ….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D50-D89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581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 – 37,47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567</a:t>
                      </a: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35,7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 том числе - анемия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D50-D53,                 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316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 – 20,3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20,1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39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Эндокринные болезни, расстройства питания и обмена веществ,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Е00-Е90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311 </a:t>
                      </a: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 20,06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410 </a:t>
                      </a: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 том числе - рахит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E55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 – 0,6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0,64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829948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 том числе - ожирение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Е66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 – 2,13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3,4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7680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нервной системы, в том числе: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G00-G99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1369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 – 88,3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1711 </a:t>
                      </a: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– 107,7</a:t>
                      </a:r>
                      <a:endParaRPr lang="ru-RU" sz="1200" b="1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485872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Детский церебральный паралич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 – 4,7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4,88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47519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глаза и его придаточного аппарата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H00-H59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876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 – 56,5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1094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72,0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722565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уха и сосцевидного отростка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Н60-Н95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664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 – 42,8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825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51,9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092533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двухсторонняя потеря слуха, тугоухость степени, глухота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H90, H91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 – 2,3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5 – 2,2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7025700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I00-I99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146 – 9,4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182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11,4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766537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органов дыхания, в том числе: </a:t>
                      </a:r>
                      <a:r>
                        <a:rPr lang="en-US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                                                      I</a:t>
                      </a:r>
                      <a:endParaRPr lang="ru-RU" sz="1200" b="1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J00-J99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11753 – 758,1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14691</a:t>
                      </a: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924,9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086024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пневмонии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J12-J16, J18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59 – 3,81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62 – 3,98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83714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II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K00-K93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1813 – 116,9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2266 – 142,6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2514133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N00-N99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555 – 35,8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693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43,6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676643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кожи и подкожной клетчатки</a:t>
                      </a:r>
                      <a:r>
                        <a:rPr lang="en-US" sz="1200" b="1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                                                      III</a:t>
                      </a:r>
                      <a:endParaRPr lang="ru-RU" sz="1200" b="1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L00-L99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1430 – 92,22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1447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92,86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586040"/>
                  </a:ext>
                </a:extLst>
              </a:tr>
              <a:tr h="24787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M00-M99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808 – 52,12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1009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64,75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42521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Врожденные аномалии, в том числе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Q00-Q99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469 – 30,2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586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36,8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CF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280278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нервной системы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Q00-Q07,9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7 – 0,45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7 – 0,45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3779655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врожденные аномалии сердца и системы кровообращения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Q20-Q28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200 – 12,9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224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14,1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2914095"/>
                  </a:ext>
                </a:extLst>
              </a:tr>
              <a:tr h="2352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хромосомные аномалии (Синдром Дауна)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Q90</a:t>
                      </a:r>
                      <a:endParaRPr lang="ru-RU" sz="1200" b="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74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12 – 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EA5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– 0,77</a:t>
                      </a:r>
                      <a:endParaRPr lang="ru-RU" sz="1200" dirty="0">
                        <a:effectLst/>
                        <a:latin typeface="Candara" panose="020E050203030302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74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69022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62484EB1-4605-41DA-AA1B-A1E98A733B1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98170" y="212716"/>
            <a:ext cx="7995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4E67C8">
                    <a:lumMod val="75000"/>
                  </a:srgb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заболеваемости среди детского населения</a:t>
            </a:r>
            <a:endParaRPr lang="ru-RU" altLang="ru-RU" sz="2400" b="1" dirty="0">
              <a:solidFill>
                <a:srgbClr val="4E67C8">
                  <a:lumMod val="75000"/>
                </a:srgb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2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69"/>
            <a:ext cx="12192000" cy="6876006"/>
          </a:xfrm>
          <a:prstGeom prst="rect">
            <a:avLst/>
          </a:prstGeom>
        </p:spPr>
      </p:pic>
      <p:sp>
        <p:nvSpPr>
          <p:cNvPr id="5" name="Google Shape;491;p30">
            <a:extLst>
              <a:ext uri="{FF2B5EF4-FFF2-40B4-BE49-F238E27FC236}">
                <a16:creationId xmlns:a16="http://schemas.microsoft.com/office/drawing/2014/main" xmlns="" id="{09D1BDD7-3875-4311-8893-0231CF03D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068" y="447756"/>
            <a:ext cx="10044901" cy="9124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Миссия </a:t>
            </a:r>
            <a:b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КГП на ПХВ «Городская поликлиника №1»</a:t>
            </a:r>
            <a:endParaRPr sz="2800" b="1" dirty="0">
              <a:solidFill>
                <a:srgbClr val="000066"/>
              </a:solidFill>
            </a:endParaRPr>
          </a:p>
        </p:txBody>
      </p:sp>
      <p:sp>
        <p:nvSpPr>
          <p:cNvPr id="6" name="Google Shape;492;p30">
            <a:extLst>
              <a:ext uri="{FF2B5EF4-FFF2-40B4-BE49-F238E27FC236}">
                <a16:creationId xmlns:a16="http://schemas.microsoft.com/office/drawing/2014/main" xmlns="" id="{8BE4AF4F-20A6-4576-A206-3F5B96BD8CDE}"/>
              </a:ext>
            </a:extLst>
          </p:cNvPr>
          <p:cNvSpPr txBox="1">
            <a:spLocks/>
          </p:cNvSpPr>
          <p:nvPr/>
        </p:nvSpPr>
        <p:spPr>
          <a:xfrm>
            <a:off x="718934" y="1489469"/>
            <a:ext cx="10513168" cy="7538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 algn="ctr">
              <a:spcBef>
                <a:spcPts val="0"/>
              </a:spcBef>
              <a:buNone/>
              <a:defRPr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прикрепленного населения, </a:t>
            </a:r>
          </a:p>
          <a:p>
            <a:pPr marL="0" indent="271463" algn="ctr">
              <a:spcBef>
                <a:spcPts val="0"/>
              </a:spcBef>
              <a:buNone/>
              <a:defRPr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удовлетворение его потребностей в амбулаторно-поликлинической помощи</a:t>
            </a: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1463">
              <a:buNone/>
              <a:defRPr/>
            </a:pP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491;p30">
            <a:extLst>
              <a:ext uri="{FF2B5EF4-FFF2-40B4-BE49-F238E27FC236}">
                <a16:creationId xmlns:a16="http://schemas.microsoft.com/office/drawing/2014/main" xmlns="" id="{09D1BDD7-3875-4311-8893-0231CF03D40F}"/>
              </a:ext>
            </a:extLst>
          </p:cNvPr>
          <p:cNvSpPr txBox="1">
            <a:spLocks/>
          </p:cNvSpPr>
          <p:nvPr/>
        </p:nvSpPr>
        <p:spPr>
          <a:xfrm>
            <a:off x="3239214" y="2435887"/>
            <a:ext cx="5472608" cy="6480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Ценности поликлиники</a:t>
            </a:r>
            <a:endParaRPr lang="ru-RU" sz="2800" b="1" dirty="0">
              <a:solidFill>
                <a:srgbClr val="000066"/>
              </a:solidFill>
            </a:endParaRPr>
          </a:p>
        </p:txBody>
      </p:sp>
      <p:graphicFrame>
        <p:nvGraphicFramePr>
          <p:cNvPr id="7" name="Google Shape;493;p30">
            <a:extLst>
              <a:ext uri="{FF2B5EF4-FFF2-40B4-BE49-F238E27FC236}">
                <a16:creationId xmlns:a16="http://schemas.microsoft.com/office/drawing/2014/main" xmlns="" id="{C19F8BD7-2F3D-4D2B-9795-C820EC85A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231070"/>
              </p:ext>
            </p:extLst>
          </p:nvPr>
        </p:nvGraphicFramePr>
        <p:xfrm>
          <a:off x="803414" y="3284984"/>
          <a:ext cx="10585174" cy="291842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90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4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14483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600" kern="0" dirty="0">
                        <a:solidFill>
                          <a:srgbClr val="4144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 dirty="0">
                        <a:solidFill>
                          <a:srgbClr val="414483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600" dirty="0">
                        <a:solidFill>
                          <a:srgbClr val="414483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L="91425" marR="91425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4939" y="3313034"/>
            <a:ext cx="10441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Гуманизм – уважение достоинства и жизненной позиции пациента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Профессионализм – направление к постоянному улучшению своих знаний и опыта для достижения высоких результатов в оказании помощи пациенту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Лидерство – стремление каждого сотрудника к росту качества оказываемой им медицинской помощи, повышению показателей своей работы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Коллегиальность - благоприятный социально-психологический климат в коллективе на основе корпоративной культуры и этики, соблюдение принципов честности и порядочности в личностных и коллективных действиях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Партнерство – доверительное и уважительное сотрудничество с партнерами по вопросам оказания населению амбулаторно-поликлинической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323860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xmlns="" id="{BB0ECAB3-A1A3-4174-9132-D141C9976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21123"/>
              </p:ext>
            </p:extLst>
          </p:nvPr>
        </p:nvGraphicFramePr>
        <p:xfrm>
          <a:off x="839416" y="4031706"/>
          <a:ext cx="10513167" cy="194421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088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2343">
                  <a:extLst>
                    <a:ext uri="{9D8B030D-6E8A-4147-A177-3AD203B41FA5}">
                      <a16:colId xmlns:a16="http://schemas.microsoft.com/office/drawing/2014/main" xmlns="" val="1124690635"/>
                    </a:ext>
                  </a:extLst>
                </a:gridCol>
                <a:gridCol w="2156697">
                  <a:extLst>
                    <a:ext uri="{9D8B030D-6E8A-4147-A177-3AD203B41FA5}">
                      <a16:colId xmlns:a16="http://schemas.microsoft.com/office/drawing/2014/main" xmlns="" val="955323425"/>
                    </a:ext>
                  </a:extLst>
                </a:gridCol>
                <a:gridCol w="2156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99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Диспансеризация</a:t>
                      </a:r>
                    </a:p>
                  </a:txBody>
                  <a:tcPr marL="68580" marR="68580" marT="61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 начало периода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взятых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снятых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 конец периода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2C451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2C451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2C451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2C451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C451B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C451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7013</a:t>
                      </a:r>
                      <a:endParaRPr lang="ru-RU" sz="1600" b="1" dirty="0">
                        <a:solidFill>
                          <a:srgbClr val="2C451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C451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</a:t>
                      </a:r>
                      <a:endParaRPr lang="ru-RU" sz="1600" b="1" dirty="0">
                        <a:solidFill>
                          <a:srgbClr val="2C451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C451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</a:t>
                      </a:r>
                      <a:endParaRPr lang="ru-RU" sz="1600" b="1" dirty="0">
                        <a:solidFill>
                          <a:srgbClr val="2C451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C451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6641</a:t>
                      </a:r>
                      <a:endParaRPr lang="ru-RU" sz="1600" b="1" dirty="0">
                        <a:solidFill>
                          <a:srgbClr val="2C451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4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8458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7148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D49435CB-FB5C-4815-9C91-3CFC1AE1EFC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19536" y="416496"/>
            <a:ext cx="7995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диспансерных пациентов</a:t>
            </a:r>
            <a:endParaRPr lang="ru-RU" altLang="ru-RU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04D27E-EBD9-4818-9FC1-489670929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859662"/>
            <a:ext cx="5723190" cy="286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71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509" name="Google Shape;509;p31"/>
          <p:cNvSpPr txBox="1">
            <a:spLocks noGrp="1"/>
          </p:cNvSpPr>
          <p:nvPr>
            <p:ph type="title"/>
          </p:nvPr>
        </p:nvSpPr>
        <p:spPr>
          <a:xfrm>
            <a:off x="3359696" y="482397"/>
            <a:ext cx="7254590" cy="86409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ТУБЕРКУЛЁЗ</a:t>
            </a:r>
            <a:b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состоянию </a:t>
            </a:r>
            <a:r>
              <a:rPr lang="ru-RU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месяцев 2024 - </a:t>
            </a: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altLang="ru-RU" sz="2400" b="1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rgbClr val="000066"/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30939"/>
              </p:ext>
            </p:extLst>
          </p:nvPr>
        </p:nvGraphicFramePr>
        <p:xfrm>
          <a:off x="1343472" y="1844824"/>
          <a:ext cx="9505056" cy="3638068"/>
        </p:xfrm>
        <a:graphic>
          <a:graphicData uri="http://schemas.openxmlformats.org/drawingml/2006/table">
            <a:tbl>
              <a:tblPr first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2426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8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7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61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  <a:endParaRPr lang="ru-RU" sz="1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6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случаев 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случаев (8,9%)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kk-KZ" sz="15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значения показателя отчетного периода по сравнению с предыдущим на </a:t>
                      </a:r>
                      <a:r>
                        <a:rPr kumimoji="0" lang="kk-KZ" sz="15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1,6 %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3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бактериоскопическим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методом </a:t>
                      </a:r>
                    </a:p>
                    <a:p>
                      <a:pPr algn="ctr"/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(ВОЗ 5-10%)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(+) из 59</a:t>
                      </a:r>
                    </a:p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6,8%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(+) из 72</a:t>
                      </a:r>
                    </a:p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ru-RU" sz="15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городского показателя</a:t>
                      </a:r>
                      <a:endParaRPr lang="ru-RU" sz="15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77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запущенных случаев туберкулеза</a:t>
                      </a:r>
                      <a:endParaRPr lang="ru-RU" sz="15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885F25-970C-4985-BD63-158D2F9A02F8}"/>
              </a:ext>
            </a:extLst>
          </p:cNvPr>
          <p:cNvSpPr txBox="1"/>
          <p:nvPr/>
        </p:nvSpPr>
        <p:spPr>
          <a:xfrm>
            <a:off x="1343472" y="5583672"/>
            <a:ext cx="95050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Кабинетом НКЛ охвачено 11 человек. Из 16 взрослых индикаторов достигнуты – 100%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ФГ по Медеускому району подлежало –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14687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99,8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по Жетысускому району подлежало –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331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100%. Охват социальной помощи больным ТБ составил 100% (7 человек).</a:t>
            </a:r>
            <a:endParaRPr lang="ru-K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92A224-96A6-4B55-97DB-E839A2651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56" y="113562"/>
            <a:ext cx="1617700" cy="161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</p:spTree>
    <p:extLst>
      <p:ext uri="{BB962C8B-B14F-4D97-AF65-F5344CB8AC3E}">
        <p14:creationId xmlns:p14="http://schemas.microsoft.com/office/powerpoint/2010/main" val="188241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B2FD8B-E8DC-B763-76ED-C4C6C22D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F38B6A-C46C-4D59-ACBF-6AB86AE85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E00A841-471D-4FBC-B643-AC774813D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46883"/>
              </p:ext>
            </p:extLst>
          </p:nvPr>
        </p:nvGraphicFramePr>
        <p:xfrm>
          <a:off x="0" y="836712"/>
          <a:ext cx="12192000" cy="538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1286">
                  <a:extLst>
                    <a:ext uri="{9D8B030D-6E8A-4147-A177-3AD203B41FA5}">
                      <a16:colId xmlns:a16="http://schemas.microsoft.com/office/drawing/2014/main" xmlns="" val="4242832627"/>
                    </a:ext>
                  </a:extLst>
                </a:gridCol>
                <a:gridCol w="1890714">
                  <a:extLst>
                    <a:ext uri="{9D8B030D-6E8A-4147-A177-3AD203B41FA5}">
                      <a16:colId xmlns:a16="http://schemas.microsoft.com/office/drawing/2014/main" xmlns="" val="2604606873"/>
                    </a:ext>
                  </a:extLst>
                </a:gridCol>
              </a:tblGrid>
              <a:tr h="17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</a:pPr>
                      <a:r>
                        <a:rPr lang="ru-RU" sz="1200" kern="0" dirty="0">
                          <a:effectLst/>
                        </a:rPr>
                        <a:t>Индикаторы</a:t>
                      </a:r>
                      <a:endParaRPr lang="ru-KZ" sz="1200" b="1" kern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 ГП 1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2012379848"/>
                  </a:ext>
                </a:extLst>
              </a:tr>
              <a:tr h="15787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1.</a:t>
                      </a:r>
                      <a:r>
                        <a:rPr lang="ru-RU" sz="1200" dirty="0">
                          <a:effectLst/>
                        </a:rPr>
                        <a:t> Обеспечение прохождения обучения ВОП (терапевтов, педиатров) организации ПМСП  на базе ННЦФ РК, </a:t>
                      </a:r>
                      <a:r>
                        <a:rPr lang="ru-RU" sz="1200" dirty="0" err="1">
                          <a:effectLst/>
                        </a:rPr>
                        <a:t>КазНМУ</a:t>
                      </a:r>
                      <a:r>
                        <a:rPr lang="ru-RU" sz="1200" dirty="0">
                          <a:effectLst/>
                        </a:rPr>
                        <a:t> и ВШОЗ на договорной основе  с получением сертификата на 2 года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65,5%</a:t>
                      </a:r>
                      <a:endParaRPr lang="ru-KZ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(19 из 29 врачей)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1784584202"/>
                  </a:ext>
                </a:extLst>
              </a:tr>
              <a:tr h="11037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Укомплектованность врачами фтизиатрами согласно приказа МЗ РК №107 от 30.09.2022г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выполнено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1594652065"/>
                  </a:ext>
                </a:extLst>
              </a:tr>
              <a:tr h="7278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3. </a:t>
                      </a:r>
                      <a:r>
                        <a:rPr lang="ru-RU" sz="1200">
                          <a:effectLst/>
                        </a:rPr>
                        <a:t>Выявление случаев туберкулеза  молекулярно-генетическим методом (МГИ)  в организации ПМСП (не менее 10%)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6,9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3738174860"/>
                  </a:ext>
                </a:extLst>
              </a:tr>
              <a:tr h="16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4.</a:t>
                      </a:r>
                      <a:r>
                        <a:rPr lang="ru-RU" sz="1200">
                          <a:effectLst/>
                        </a:rPr>
                        <a:t> Показатель выявления ТБ методом ФГ среди групп высокого риска по ТБ, введенные в ИС ДАМУ МЕД</a:t>
                      </a:r>
                      <a:r>
                        <a:rPr lang="kk-KZ" sz="1200">
                          <a:effectLst/>
                        </a:rPr>
                        <a:t>.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3,9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1437499547"/>
                  </a:ext>
                </a:extLst>
              </a:tr>
              <a:tr h="15787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5.</a:t>
                      </a:r>
                      <a:r>
                        <a:rPr lang="ru-RU" sz="1200">
                          <a:effectLst/>
                        </a:rPr>
                        <a:t> Своевременное дообследование лиц с  подозрением на туберкулез  и снятия флюорозадержанных по ИС ДАМУ МЕД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ФГ задерж-613, сняты 608,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сроку-562, 91,7%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3210303930"/>
                  </a:ext>
                </a:extLst>
              </a:tr>
              <a:tr h="328078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6.</a:t>
                      </a:r>
                      <a:r>
                        <a:rPr lang="ru-RU" sz="1200" dirty="0">
                          <a:effectLst/>
                        </a:rPr>
                        <a:t> Охват подлежащих взрослых тестом Аллерген туберкулезный рекомбинантный  согласно приказа МЗ РК №214 от 30.11.2020г с занесением в ИС НРБТ, ИС ДАМУ МЕД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Подл-63</a:t>
                      </a:r>
                      <a:endParaRPr lang="ru-KZ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Охв-63</a:t>
                      </a:r>
                      <a:endParaRPr lang="ru-KZ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100%</a:t>
                      </a:r>
                      <a:endParaRPr lang="ru-KZ" sz="1200" dirty="0">
                        <a:effectLst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3901161749"/>
                  </a:ext>
                </a:extLst>
              </a:tr>
              <a:tr h="328078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7. </a:t>
                      </a:r>
                      <a:r>
                        <a:rPr lang="ru-RU" sz="1200" dirty="0">
                          <a:effectLst/>
                        </a:rPr>
                        <a:t>Охват профилактическим лечением взрослых с  туберкулезной инфекцией (ТИ) с занесением в ИС НРБТ и ИС ДАМУ МЕД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Подл-19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Охв-19</a:t>
                      </a:r>
                      <a:endParaRPr lang="ru-KZ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 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1449627874"/>
                  </a:ext>
                </a:extLst>
              </a:tr>
              <a:tr h="9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8.</a:t>
                      </a:r>
                      <a:r>
                        <a:rPr lang="ru-RU" sz="1200">
                          <a:effectLst/>
                        </a:rPr>
                        <a:t> Соотношение числа зарегистрированных контактных  лиц к выявленным случаям ТБ (НС, Р)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1:5,8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187898026"/>
                  </a:ext>
                </a:extLst>
              </a:tr>
              <a:tr h="10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9. </a:t>
                      </a:r>
                      <a:r>
                        <a:rPr lang="ru-RU" sz="1200">
                          <a:effectLst/>
                        </a:rPr>
                        <a:t>Проведение мониторинга нежелательных явлений на противотуберкулезные препараты (ПТП)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выполнено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2029671125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10.</a:t>
                      </a:r>
                      <a:r>
                        <a:rPr lang="ru-RU" sz="1200">
                          <a:effectLst/>
                        </a:rPr>
                        <a:t> Эффективность лечения лекарственно-чувствительного туберкулеза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Зарег-1</a:t>
                      </a:r>
                      <a:endParaRPr lang="ru-KZ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Усп.зав-1</a:t>
                      </a:r>
                      <a:endParaRPr lang="ru-KZ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828018104"/>
                  </a:ext>
                </a:extLst>
              </a:tr>
              <a:tr h="242978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11.</a:t>
                      </a:r>
                      <a:r>
                        <a:rPr lang="ru-RU" sz="1200" dirty="0">
                          <a:effectLst/>
                        </a:rPr>
                        <a:t> Эффективность лечения  лекарственно-устойчивых форм ТБ (ЛУ ТБ)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Зарег-4</a:t>
                      </a:r>
                      <a:endParaRPr lang="ru-KZ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Усп.зав-4</a:t>
                      </a:r>
                      <a:endParaRPr lang="ru-KZ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400440105"/>
                  </a:ext>
                </a:extLst>
              </a:tr>
              <a:tr h="7278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12.</a:t>
                      </a:r>
                      <a:r>
                        <a:rPr lang="ru-RU" sz="1200">
                          <a:effectLst/>
                        </a:rPr>
                        <a:t> Показатель отсутствия отрывов от лечения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выполнено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2590384408"/>
                  </a:ext>
                </a:extLst>
              </a:tr>
              <a:tr h="7278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13.</a:t>
                      </a:r>
                      <a:r>
                        <a:rPr lang="ru-RU" sz="1200">
                          <a:effectLst/>
                        </a:rPr>
                        <a:t> В организации ПМСП имеется специалист, ответственный за организацию мероприятия по ТБ/ВИЧ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</a:rPr>
                        <a:t>выполнено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272773842"/>
                  </a:ext>
                </a:extLst>
              </a:tr>
              <a:tr h="12620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14.</a:t>
                      </a:r>
                      <a:r>
                        <a:rPr lang="ru-RU" sz="1200" dirty="0">
                          <a:effectLst/>
                        </a:rPr>
                        <a:t> Взаимодействие ПМСП с НПО по доступности обследования на туберкулез лиц из ключевых групп в рамках заключенного меморандума. Своевременная регистрация выявленных больных ТБ через НПО с территории  зоны обслуживания ПМСП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</a:rPr>
                        <a:t>имеется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4194531949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072D4771-A867-4E90-8C47-13F45BED6388}"/>
              </a:ext>
            </a:extLst>
          </p:cNvPr>
          <p:cNvSpPr txBox="1">
            <a:spLocks/>
          </p:cNvSpPr>
          <p:nvPr/>
        </p:nvSpPr>
        <p:spPr>
          <a:xfrm>
            <a:off x="0" y="332657"/>
            <a:ext cx="12192000" cy="3994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Достижение по индикаторам за 12 месяцев 2025 года </a:t>
            </a:r>
            <a:endParaRPr lang="ru-RU" sz="16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1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B2FD8B-E8DC-B763-76ED-C4C6C22D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F38B6A-C46C-4D59-ACBF-6AB86AE85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E00A841-471D-4FBC-B643-AC774813D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03876"/>
              </p:ext>
            </p:extLst>
          </p:nvPr>
        </p:nvGraphicFramePr>
        <p:xfrm>
          <a:off x="0" y="908720"/>
          <a:ext cx="12192000" cy="205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488">
                  <a:extLst>
                    <a:ext uri="{9D8B030D-6E8A-4147-A177-3AD203B41FA5}">
                      <a16:colId xmlns:a16="http://schemas.microsoft.com/office/drawing/2014/main" xmlns="" val="4242832627"/>
                    </a:ext>
                  </a:extLst>
                </a:gridCol>
                <a:gridCol w="1703512">
                  <a:extLst>
                    <a:ext uri="{9D8B030D-6E8A-4147-A177-3AD203B41FA5}">
                      <a16:colId xmlns:a16="http://schemas.microsoft.com/office/drawing/2014/main" xmlns="" val="2604606873"/>
                    </a:ext>
                  </a:extLst>
                </a:gridCol>
              </a:tblGrid>
              <a:tr h="17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</a:pPr>
                      <a:r>
                        <a:rPr lang="ru-RU" sz="1200" kern="0" dirty="0">
                          <a:effectLst/>
                        </a:rPr>
                        <a:t>Индикаторы</a:t>
                      </a:r>
                      <a:endParaRPr lang="ru-KZ" sz="1200" b="1" kern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 ГП 1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2012379848"/>
                  </a:ext>
                </a:extLst>
              </a:tr>
              <a:tr h="7278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15.</a:t>
                      </a:r>
                      <a:r>
                        <a:rPr lang="ru-RU" sz="1200">
                          <a:effectLst/>
                        </a:rPr>
                        <a:t> Своевременный ввод  данных активных больных ТБ в ИС НРБТ (результата анализов, рентген исследований, лечение и т.д.)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выполнено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1342799375"/>
                  </a:ext>
                </a:extLst>
              </a:tr>
              <a:tr h="7278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16.</a:t>
                      </a:r>
                      <a:r>
                        <a:rPr lang="ru-RU" sz="1200">
                          <a:effectLst/>
                        </a:rPr>
                        <a:t> Показатель регистрации запущенных форм ТБ среди новых случаев согласно приказа МЗ РК №214 от 30.11.2020г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выполнено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964087078"/>
                  </a:ext>
                </a:extLst>
              </a:tr>
              <a:tr h="83145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17. </a:t>
                      </a:r>
                      <a:r>
                        <a:rPr lang="ru-RU" sz="1200" dirty="0">
                          <a:effectLst/>
                        </a:rPr>
                        <a:t>Активное участие в проведении санитарно-просветительной работы по  профилактике ТБ на уровне ПМСП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Активно участвовали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86395541"/>
                  </a:ext>
                </a:extLst>
              </a:tr>
              <a:tr h="128001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18. </a:t>
                      </a:r>
                      <a:r>
                        <a:rPr lang="ru-RU" sz="1200">
                          <a:effectLst/>
                        </a:rPr>
                        <a:t>Обеспечение  правильного расчета потребности в  АТР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46 </a:t>
                      </a:r>
                      <a:r>
                        <a:rPr lang="ru-RU" sz="1200" dirty="0" err="1">
                          <a:effectLst/>
                        </a:rPr>
                        <a:t>фл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2129376006"/>
                  </a:ext>
                </a:extLst>
              </a:tr>
              <a:tr h="7278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effectLst/>
                        </a:rPr>
                        <a:t>19. </a:t>
                      </a:r>
                      <a:r>
                        <a:rPr lang="ru-RU" sz="1200">
                          <a:effectLst/>
                        </a:rPr>
                        <a:t>Охват квантифероновым тестом с эпикризом обоснования ИС ДАМУ МЕД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 ребенок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2536274360"/>
                  </a:ext>
                </a:extLst>
              </a:tr>
              <a:tr h="198490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20.</a:t>
                      </a:r>
                      <a:r>
                        <a:rPr lang="ru-RU" sz="1200" dirty="0">
                          <a:effectLst/>
                        </a:rPr>
                        <a:t> Качественное проведение внутреннего мониторинга противотуберкулезных мероприятий на уровне организации ПМСП  фтизиатром ПМСП по утвержденному плану  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Выполнен.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1844304080"/>
                  </a:ext>
                </a:extLst>
              </a:tr>
              <a:tr h="198490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kern="1200" dirty="0">
                          <a:effectLst/>
                        </a:rPr>
                        <a:t>Стандарт - 80% выше.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92,6%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69" marR="23069" marT="11535" marB="11535"/>
                </a:tc>
                <a:extLst>
                  <a:ext uri="{0D108BD9-81ED-4DB2-BD59-A6C34878D82A}">
                    <a16:rowId xmlns:a16="http://schemas.microsoft.com/office/drawing/2014/main" xmlns="" val="3450291125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B6E12F1-EE58-4DF9-9282-FF6D16CA7E25}"/>
              </a:ext>
            </a:extLst>
          </p:cNvPr>
          <p:cNvSpPr txBox="1">
            <a:spLocks/>
          </p:cNvSpPr>
          <p:nvPr/>
        </p:nvSpPr>
        <p:spPr>
          <a:xfrm>
            <a:off x="0" y="332657"/>
            <a:ext cx="12192000" cy="3994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Достижение по индикаторам за 12 месяцев 2025 года </a:t>
            </a:r>
            <a:endParaRPr lang="ru-RU" sz="16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02519CD5-39DD-43E2-BABA-687C2B04436D}"/>
              </a:ext>
            </a:extLst>
          </p:cNvPr>
          <p:cNvSpPr txBox="1">
            <a:spLocks/>
          </p:cNvSpPr>
          <p:nvPr/>
        </p:nvSpPr>
        <p:spPr>
          <a:xfrm>
            <a:off x="0" y="3288056"/>
            <a:ext cx="12192000" cy="3994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Ранжирование по индикаторам среди детей за 12 месяцев 2025 года </a:t>
            </a:r>
            <a:endParaRPr lang="ru-RU" sz="16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F9770872-2AAF-4D41-B8F8-F39184F52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36279"/>
              </p:ext>
            </p:extLst>
          </p:nvPr>
        </p:nvGraphicFramePr>
        <p:xfrm>
          <a:off x="551384" y="3861048"/>
          <a:ext cx="10873207" cy="1800199"/>
        </p:xfrm>
        <a:graphic>
          <a:graphicData uri="http://schemas.openxmlformats.org/drawingml/2006/table">
            <a:tbl>
              <a:tblPr/>
              <a:tblGrid>
                <a:gridCol w="468815">
                  <a:extLst>
                    <a:ext uri="{9D8B030D-6E8A-4147-A177-3AD203B41FA5}">
                      <a16:colId xmlns:a16="http://schemas.microsoft.com/office/drawing/2014/main" xmlns="" val="1099290098"/>
                    </a:ext>
                  </a:extLst>
                </a:gridCol>
                <a:gridCol w="1294611">
                  <a:extLst>
                    <a:ext uri="{9D8B030D-6E8A-4147-A177-3AD203B41FA5}">
                      <a16:colId xmlns:a16="http://schemas.microsoft.com/office/drawing/2014/main" xmlns="" val="3037115493"/>
                    </a:ext>
                  </a:extLst>
                </a:gridCol>
                <a:gridCol w="1050257">
                  <a:extLst>
                    <a:ext uri="{9D8B030D-6E8A-4147-A177-3AD203B41FA5}">
                      <a16:colId xmlns:a16="http://schemas.microsoft.com/office/drawing/2014/main" xmlns="" val="362293610"/>
                    </a:ext>
                  </a:extLst>
                </a:gridCol>
                <a:gridCol w="886227">
                  <a:extLst>
                    <a:ext uri="{9D8B030D-6E8A-4147-A177-3AD203B41FA5}">
                      <a16:colId xmlns:a16="http://schemas.microsoft.com/office/drawing/2014/main" xmlns="" val="3177605796"/>
                    </a:ext>
                  </a:extLst>
                </a:gridCol>
                <a:gridCol w="830592">
                  <a:extLst>
                    <a:ext uri="{9D8B030D-6E8A-4147-A177-3AD203B41FA5}">
                      <a16:colId xmlns:a16="http://schemas.microsoft.com/office/drawing/2014/main" xmlns="" val="570916796"/>
                    </a:ext>
                  </a:extLst>
                </a:gridCol>
                <a:gridCol w="1878210">
                  <a:extLst>
                    <a:ext uri="{9D8B030D-6E8A-4147-A177-3AD203B41FA5}">
                      <a16:colId xmlns:a16="http://schemas.microsoft.com/office/drawing/2014/main" xmlns="" val="9565539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582810585"/>
                    </a:ext>
                  </a:extLst>
                </a:gridCol>
                <a:gridCol w="885596">
                  <a:extLst>
                    <a:ext uri="{9D8B030D-6E8A-4147-A177-3AD203B41FA5}">
                      <a16:colId xmlns:a16="http://schemas.microsoft.com/office/drawing/2014/main" xmlns="" val="3651718009"/>
                    </a:ext>
                  </a:extLst>
                </a:gridCol>
                <a:gridCol w="1346652">
                  <a:extLst>
                    <a:ext uri="{9D8B030D-6E8A-4147-A177-3AD203B41FA5}">
                      <a16:colId xmlns:a16="http://schemas.microsoft.com/office/drawing/2014/main" xmlns="" val="1893088512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xmlns="" val="155696923"/>
                    </a:ext>
                  </a:extLst>
                </a:gridCol>
              </a:tblGrid>
              <a:tr h="1438036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организации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РМ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уд.вес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Манту положит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-30%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АТР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95% 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БЦЖ в условиях ПМСП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40% от не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вакцинированных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род.домах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Дообсле-дование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ТБ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дней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ПЛ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95% 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до 5 лет из контакт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выполнение индикаторов</a:t>
                      </a: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5124800"/>
                  </a:ext>
                </a:extLst>
              </a:tr>
              <a:tr h="362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1" marR="3641" marT="3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 №1</a:t>
                      </a: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95,8%</a:t>
                      </a:r>
                      <a:endParaRPr lang="x-none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x-none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95,5%</a:t>
                      </a:r>
                      <a:endParaRPr lang="x-none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x-none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96,1%</a:t>
                      </a:r>
                      <a:endParaRPr lang="x-none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x-none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x-none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94" marR="1594" marT="1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B1033E-25F6-4AE2-A9F5-A26428DC7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02" y="5880067"/>
            <a:ext cx="953497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09354000"/>
              </p:ext>
            </p:extLst>
          </p:nvPr>
        </p:nvGraphicFramePr>
        <p:xfrm>
          <a:off x="479376" y="1268760"/>
          <a:ext cx="864095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1945961" y="404664"/>
            <a:ext cx="8208912" cy="864096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Changa"/>
              </a:rPr>
              <a:t>ОНКОЛОГИЯ по итогам 12 месяцев 2024 – 2025г.г.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A7ADC3-261E-4602-829E-CE069A737E54}"/>
              </a:ext>
            </a:extLst>
          </p:cNvPr>
          <p:cNvSpPr txBox="1"/>
          <p:nvPr/>
        </p:nvSpPr>
        <p:spPr>
          <a:xfrm>
            <a:off x="9048328" y="1268760"/>
            <a:ext cx="2664296" cy="4247317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рост заболеваемости на 5,6% за счет выявления заболевания на ранней стадии.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показателя смертности 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12,5%.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впервые 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больных с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стадией на 0,8%.</a:t>
            </a:r>
          </a:p>
          <a:p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4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700" y="225014"/>
            <a:ext cx="8296600" cy="896144"/>
          </a:xfrm>
        </p:spPr>
        <p:txBody>
          <a:bodyPr>
            <a:normAutofit fontScale="90000"/>
          </a:bodyPr>
          <a:lstStyle/>
          <a:p>
            <a:pPr lvl="0" algn="ctr"/>
            <a:r>
              <a:rPr lang="kk-KZ" alt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Changa"/>
              </a:rPr>
              <a:t/>
            </a:r>
            <a:br>
              <a:rPr lang="kk-KZ" alt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Changa"/>
              </a:rPr>
            </a:br>
            <a:r>
              <a:rPr lang="kk-KZ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Changa"/>
              </a:rPr>
              <a:t>ОНКОЛОГИЯ за 12 месяцев 2024-2025 годы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1484784"/>
            <a:ext cx="10657184" cy="41221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80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2024г.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По онкологии </a:t>
            </a:r>
            <a:r>
              <a:rPr lang="ru-RU" sz="1800" kern="0" dirty="0">
                <a:solidFill>
                  <a:srgbClr val="0628B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 запущенных случая визуальной локализации (3-4 стадии) - 4,4 %: </a:t>
            </a:r>
            <a:b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 случай Рак шеи (ранее состоящая </a:t>
            </a:r>
            <a:r>
              <a:rPr lang="en-US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щитовидной железы);</a:t>
            </a:r>
            <a:b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- 2 случая РМЖ – прибыли из области;</a:t>
            </a:r>
            <a:b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 случай РМЖ выявлен при скрининге;</a:t>
            </a:r>
            <a:b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2025г.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Отмечен рост выявления случая визуальной локализации на 1,1%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 онкологии –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визуальной локализации (3-4 стадии) –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8,6%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случая – Рак молочной железы</a:t>
            </a:r>
            <a:r>
              <a:rPr kumimoji="0" lang="ru-RU" sz="1800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(2 случая позднее обращение пациентов)</a:t>
            </a:r>
            <a:br>
              <a:rPr kumimoji="0" lang="ru-RU" sz="1800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 случай Рак шейки матки (выявлен при скрининговом осмотре)</a:t>
            </a:r>
            <a:br>
              <a:rPr lang="ru-RU" sz="1800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- 4 случая Рак прямой кишки (Прибыли из другого населенного пункта)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 случай Меланома кожи верхней конечности (позднее обращение пациента)</a:t>
            </a:r>
            <a:br>
              <a:rPr lang="ru-RU" sz="1800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1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9" name="Google Shape;509;p31">
            <a:extLst>
              <a:ext uri="{FF2B5EF4-FFF2-40B4-BE49-F238E27FC236}">
                <a16:creationId xmlns:a16="http://schemas.microsoft.com/office/drawing/2014/main" xmlns="" id="{8B32E33E-08C3-4E6B-888C-B53AE490FA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9565" y="123478"/>
            <a:ext cx="9372872" cy="7852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ИНВАЛИДНОСТЬ </a:t>
            </a:r>
            <a:endParaRPr lang="ru-RU" altLang="ru-RU" sz="2800" b="1" kern="1200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rgbClr val="000066"/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6439596-FEAD-419D-BA7F-31647F6F2829}"/>
              </a:ext>
            </a:extLst>
          </p:cNvPr>
          <p:cNvSpPr/>
          <p:nvPr/>
        </p:nvSpPr>
        <p:spPr>
          <a:xfrm>
            <a:off x="2381673" y="705160"/>
            <a:ext cx="742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Первичный выход на инвалидность (трудоспособного возраста)</a:t>
            </a: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Google Shape;398;p49">
            <a:extLst>
              <a:ext uri="{FF2B5EF4-FFF2-40B4-BE49-F238E27FC236}">
                <a16:creationId xmlns:a16="http://schemas.microsoft.com/office/drawing/2014/main" xmlns="" id="{CD9BF9B9-E1B3-4D57-A43C-E39B7C4A3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874366"/>
              </p:ext>
            </p:extLst>
          </p:nvPr>
        </p:nvGraphicFramePr>
        <p:xfrm>
          <a:off x="1918058" y="1147357"/>
          <a:ext cx="8355887" cy="531851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281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3363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</a:rPr>
                        <a:t> </a:t>
                      </a:r>
                      <a:endParaRPr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0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rgbClr val="000066"/>
                          </a:solidFill>
                        </a:rPr>
                        <a:t> 12 </a:t>
                      </a: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мес. 2024г. 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" marR="0" lvl="0" indent="-635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За 12 мес. 2025г. 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361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Всего инвалидов	                     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619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241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619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266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1 группа 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27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17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2 группа 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122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155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3 группа 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92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94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Трудоспособный возраст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619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121-50%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6195" lvl="0" indent="-6350" algn="ctr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133-46,7%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Из них первичный выход на инвалидность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3175" marR="0" lvl="0" indent="-3175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41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3175" marR="0" lvl="0" indent="-3175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47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Из них: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Онкология 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19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17</a:t>
                      </a:r>
                      <a:endParaRPr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Терапия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6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11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БСК 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4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3365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4</a:t>
                      </a:r>
                      <a:endParaRPr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Невропатология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8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6</a:t>
                      </a:r>
                      <a:endParaRPr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Офтальмология, отоларингология  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180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4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180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4</a:t>
                      </a:r>
                      <a:endParaRPr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Хирургия 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4</a:t>
                      </a:r>
                      <a:endParaRPr sz="16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Туберкулез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2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Реабилитация полная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20-8,3%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33-12,4%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63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Реабилитация частичная</a:t>
                      </a:r>
                      <a:endParaRPr sz="16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17-7,05%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tc>
                  <a:txBody>
                    <a:bodyPr/>
                    <a:lstStyle/>
                    <a:p>
                      <a:pPr marL="6350" marR="43815" lvl="0" indent="-635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sym typeface="Times New Roman"/>
                        </a:rPr>
                        <a:t>7-2,6%</a:t>
                      </a:r>
                      <a:endParaRPr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68575" marR="32375" marT="380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98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3" name="Google Shape;509;p31">
            <a:extLst>
              <a:ext uri="{FF2B5EF4-FFF2-40B4-BE49-F238E27FC236}">
                <a16:creationId xmlns:a16="http://schemas.microsoft.com/office/drawing/2014/main" xmlns="" id="{5F384F81-A797-47F9-BA83-0EFBAC4AFD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229" y="123478"/>
            <a:ext cx="7704000" cy="6865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детской инвалидности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8236E59C-FDE0-4D3C-A1C7-280743A90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698851"/>
              </p:ext>
            </p:extLst>
          </p:nvPr>
        </p:nvGraphicFramePr>
        <p:xfrm>
          <a:off x="407368" y="751324"/>
          <a:ext cx="7992888" cy="563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5366D0-280A-46ED-BDA8-1ADBD1C6B5F2}"/>
              </a:ext>
            </a:extLst>
          </p:cNvPr>
          <p:cNvSpPr txBox="1"/>
          <p:nvPr/>
        </p:nvSpPr>
        <p:spPr>
          <a:xfrm>
            <a:off x="8719117" y="751324"/>
            <a:ext cx="2993507" cy="5078313"/>
          </a:xfrm>
          <a:prstGeom prst="rect">
            <a:avLst/>
          </a:prstGeom>
          <a:solidFill>
            <a:srgbClr val="CCECFF"/>
          </a:solidFill>
          <a:ln w="28575">
            <a:solidFill>
              <a:srgbClr val="A4E7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детей инвалидов за 2025 год-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(за 2024 год-155) Впервые получили инвалидность – 16 детей, снято – 8 детей из них 6 выбыло и 2 передано в подростковую службу. Достигли 17 лет – 11 детей.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месте заболевания ЦНС – 62, что составляет 42,4%;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 месте врожденные пороки развития – 26 – 29,0%;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 месте болезни эндокринной системы –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1007088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34" name="Диаграмма 8"/>
          <p:cNvGraphicFramePr/>
          <p:nvPr>
            <p:extLst>
              <p:ext uri="{D42A27DB-BD31-4B8C-83A1-F6EECF244321}">
                <p14:modId xmlns:p14="http://schemas.microsoft.com/office/powerpoint/2010/main" val="2611384655"/>
              </p:ext>
            </p:extLst>
          </p:nvPr>
        </p:nvGraphicFramePr>
        <p:xfrm>
          <a:off x="983432" y="1782526"/>
          <a:ext cx="10009111" cy="452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4" name="Google Shape;534;p32"/>
          <p:cNvSpPr/>
          <p:nvPr/>
        </p:nvSpPr>
        <p:spPr>
          <a:xfrm rot="10800000" flipH="1">
            <a:off x="1681866" y="81439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10391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509;p31"/>
          <p:cNvSpPr txBox="1">
            <a:spLocks noGrp="1"/>
          </p:cNvSpPr>
          <p:nvPr>
            <p:ph type="title"/>
          </p:nvPr>
        </p:nvSpPr>
        <p:spPr>
          <a:xfrm>
            <a:off x="2349367" y="420723"/>
            <a:ext cx="7451544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ЖЕНСКАЯ КОНСУЛЬТАЦИЯ</a:t>
            </a:r>
          </a:p>
        </p:txBody>
      </p:sp>
      <p:sp>
        <p:nvSpPr>
          <p:cNvPr id="33" name="Google Shape;509;p31"/>
          <p:cNvSpPr txBox="1">
            <a:spLocks/>
          </p:cNvSpPr>
          <p:nvPr/>
        </p:nvSpPr>
        <p:spPr>
          <a:xfrm>
            <a:off x="2244000" y="912141"/>
            <a:ext cx="7704000" cy="4705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"/>
              <a:buNone/>
              <a:defRPr sz="3500" b="1" i="0" u="none" strike="noStrike" cap="none">
                <a:solidFill>
                  <a:schemeClr val="dk1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90488" fontAlgn="base">
              <a:spcBef>
                <a:spcPct val="0"/>
              </a:spcBef>
              <a:spcAft>
                <a:spcPct val="0"/>
              </a:spcAft>
              <a:buClr>
                <a:srgbClr val="304B50"/>
              </a:buClr>
            </a:pPr>
            <a:r>
              <a:rPr lang="ru-RU" alt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Взято на учет по беременности по итогам 2024 - 2025 </a:t>
            </a:r>
            <a:r>
              <a:rPr lang="ru-RU" altLang="ru-RU" sz="2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75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69974618"/>
              </p:ext>
            </p:extLst>
          </p:nvPr>
        </p:nvGraphicFramePr>
        <p:xfrm>
          <a:off x="1154488" y="1196752"/>
          <a:ext cx="9478016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2" name="Google Shape;552;p33"/>
          <p:cNvSpPr/>
          <p:nvPr/>
        </p:nvSpPr>
        <p:spPr>
          <a:xfrm rot="10800000">
            <a:off x="10377700" y="81439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D4E4D8">
                  <a:lumMod val="50000"/>
                </a:srgbClr>
              </a:solidFill>
            </a:endParaRPr>
          </a:p>
        </p:txBody>
      </p:sp>
      <p:sp>
        <p:nvSpPr>
          <p:cNvPr id="30" name="Google Shape;552;p33"/>
          <p:cNvSpPr/>
          <p:nvPr/>
        </p:nvSpPr>
        <p:spPr>
          <a:xfrm rot="10800000" flipH="1" flipV="1">
            <a:off x="1673587" y="-1416062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509;p31"/>
          <p:cNvSpPr txBox="1">
            <a:spLocks noGrp="1"/>
          </p:cNvSpPr>
          <p:nvPr>
            <p:ph type="title"/>
          </p:nvPr>
        </p:nvSpPr>
        <p:spPr>
          <a:xfrm>
            <a:off x="2080470" y="404665"/>
            <a:ext cx="7704000" cy="10081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/>
            <a:r>
              <a:rPr lang="ru-RU" sz="2400" b="1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Показатели «Беременность и роды» </a:t>
            </a:r>
            <a:br>
              <a:rPr lang="ru-RU" sz="2400" b="1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400" b="1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 итогам 2024-2025 </a:t>
            </a:r>
            <a:r>
              <a:rPr lang="ru-RU" sz="2400" b="1" spc="-1" dirty="0" err="1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г.г</a:t>
            </a:r>
            <a:r>
              <a:rPr lang="ru-RU" sz="2400" b="1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</a:t>
            </a:r>
            <a:r>
              <a:rPr lang="ru-RU" sz="2400" b="1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spc="-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3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474"/>
          </a:xfrm>
          <a:prstGeom prst="rect">
            <a:avLst/>
          </a:prstGeom>
        </p:spPr>
      </p:pic>
      <p:sp>
        <p:nvSpPr>
          <p:cNvPr id="5" name="Google Shape;491;p30">
            <a:extLst>
              <a:ext uri="{FF2B5EF4-FFF2-40B4-BE49-F238E27FC236}">
                <a16:creationId xmlns:a16="http://schemas.microsoft.com/office/drawing/2014/main" xmlns="" id="{09D1BDD7-3875-4311-8893-0231CF03D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0004" y="116632"/>
            <a:ext cx="7704000" cy="6480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ru-RU" sz="2800" b="1" cap="all" dirty="0">
                <a:ln w="0"/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КОРПОРАТИВНОЕ УПРАВЛЕНИЕ</a:t>
            </a:r>
            <a:endParaRPr sz="2800" b="1" dirty="0">
              <a:solidFill>
                <a:srgbClr val="00006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2E4EFB1-0A3D-4DA3-B53C-E51CD7B2F6F4}"/>
              </a:ext>
            </a:extLst>
          </p:cNvPr>
          <p:cNvSpPr txBox="1"/>
          <p:nvPr/>
        </p:nvSpPr>
        <p:spPr>
          <a:xfrm>
            <a:off x="1000713" y="1153826"/>
            <a:ext cx="2379063" cy="13142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0066"/>
                </a:solidFill>
              </a:rPr>
              <a:t>Заседание</a:t>
            </a:r>
            <a:endParaRPr lang="en-US" sz="2000" b="1" dirty="0">
              <a:solidFill>
                <a:srgbClr val="000066"/>
              </a:solidFill>
            </a:endParaRP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1400" dirty="0">
                <a:solidFill>
                  <a:prstClr val="black"/>
                </a:solidFill>
              </a:rPr>
              <a:t>Заседания наблюдательного совета  проводятся  1 раз в квартал.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DA43A93-ECC4-4D8E-B079-3CCA50470151}"/>
              </a:ext>
            </a:extLst>
          </p:cNvPr>
          <p:cNvSpPr txBox="1"/>
          <p:nvPr/>
        </p:nvSpPr>
        <p:spPr>
          <a:xfrm>
            <a:off x="8865948" y="1051165"/>
            <a:ext cx="2379063" cy="18312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0066"/>
                </a:solidFill>
              </a:rPr>
              <a:t>Состав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endParaRPr lang="en-US" sz="2000" b="1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>
                <a:solidFill>
                  <a:prstClr val="black"/>
                </a:solidFill>
              </a:rPr>
              <a:t>Наблюдательный совет состоит из 5 человек, согласно Приказа №113 от 20 марта 2015 года Министра Национальной  экономики РК. 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5966BC32-A036-4C6C-9C11-E8E1F9D21CC8}"/>
              </a:ext>
            </a:extLst>
          </p:cNvPr>
          <p:cNvGrpSpPr/>
          <p:nvPr/>
        </p:nvGrpSpPr>
        <p:grpSpPr>
          <a:xfrm>
            <a:off x="3719736" y="1143351"/>
            <a:ext cx="4804171" cy="4805929"/>
            <a:chOff x="3694543" y="1262681"/>
            <a:chExt cx="4804171" cy="4805929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xmlns="" id="{19EA679C-93FC-4FB7-90CE-B97594F457FD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7187499" y="2351163"/>
              <a:ext cx="687096" cy="1825392"/>
            </a:xfrm>
            <a:custGeom>
              <a:avLst/>
              <a:gdLst>
                <a:gd name="T0" fmla="*/ 367 w 367"/>
                <a:gd name="T1" fmla="*/ 975 h 975"/>
                <a:gd name="T2" fmla="*/ 367 w 367"/>
                <a:gd name="T3" fmla="*/ 0 h 975"/>
                <a:gd name="T4" fmla="*/ 0 w 367"/>
                <a:gd name="T5" fmla="*/ 0 h 975"/>
                <a:gd name="T6" fmla="*/ 0 w 367"/>
                <a:gd name="T7" fmla="*/ 609 h 975"/>
                <a:gd name="T8" fmla="*/ 367 w 367"/>
                <a:gd name="T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975">
                  <a:moveTo>
                    <a:pt x="367" y="975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09"/>
                  </a:lnTo>
                  <a:lnTo>
                    <a:pt x="367" y="975"/>
                  </a:lnTo>
                  <a:close/>
                </a:path>
              </a:pathLst>
            </a:custGeom>
            <a:pattFill prst="wdUpDiag">
              <a:fgClr>
                <a:sysClr val="window" lastClr="FFFFFF">
                  <a:lumMod val="65000"/>
                </a:sysClr>
              </a:fgClr>
              <a:bgClr>
                <a:sysClr val="window" lastClr="FFFFFF"/>
              </a:bgClr>
            </a:pattFill>
            <a:ln w="25400">
              <a:solidFill>
                <a:srgbClr val="C0504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xmlns="" id="{9203CA58-D128-4DC2-8682-416B2E16A635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4781131" y="1887600"/>
              <a:ext cx="1823520" cy="683352"/>
            </a:xfrm>
            <a:custGeom>
              <a:avLst/>
              <a:gdLst>
                <a:gd name="T0" fmla="*/ 0 w 974"/>
                <a:gd name="T1" fmla="*/ 365 h 365"/>
                <a:gd name="T2" fmla="*/ 974 w 974"/>
                <a:gd name="T3" fmla="*/ 365 h 365"/>
                <a:gd name="T4" fmla="*/ 974 w 974"/>
                <a:gd name="T5" fmla="*/ 0 h 365"/>
                <a:gd name="T6" fmla="*/ 365 w 974"/>
                <a:gd name="T7" fmla="*/ 0 h 365"/>
                <a:gd name="T8" fmla="*/ 0 w 974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4" h="365">
                  <a:moveTo>
                    <a:pt x="0" y="365"/>
                  </a:moveTo>
                  <a:lnTo>
                    <a:pt x="974" y="365"/>
                  </a:lnTo>
                  <a:lnTo>
                    <a:pt x="974" y="0"/>
                  </a:lnTo>
                  <a:lnTo>
                    <a:pt x="365" y="0"/>
                  </a:lnTo>
                  <a:lnTo>
                    <a:pt x="0" y="365"/>
                  </a:lnTo>
                  <a:close/>
                </a:path>
              </a:pathLst>
            </a:custGeom>
            <a:pattFill prst="wdUpDiag">
              <a:fgClr>
                <a:sysClr val="window" lastClr="FFFFFF">
                  <a:lumMod val="65000"/>
                </a:sysClr>
              </a:fgClr>
              <a:bgClr>
                <a:sysClr val="window" lastClr="FFFFFF"/>
              </a:bgClr>
            </a:pattFill>
            <a:ln w="25400">
              <a:solidFill>
                <a:srgbClr val="4F81B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xmlns="" id="{69BD329A-A1D9-46A0-B51F-73573E702E14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6027735" y="1262681"/>
              <a:ext cx="1207567" cy="2197959"/>
            </a:xfrm>
            <a:custGeom>
              <a:avLst/>
              <a:gdLst>
                <a:gd name="T0" fmla="*/ 505 w 645"/>
                <a:gd name="T1" fmla="*/ 0 h 1174"/>
                <a:gd name="T2" fmla="*/ 140 w 645"/>
                <a:gd name="T3" fmla="*/ 365 h 1174"/>
                <a:gd name="T4" fmla="*/ 140 w 645"/>
                <a:gd name="T5" fmla="*/ 780 h 1174"/>
                <a:gd name="T6" fmla="*/ 0 w 645"/>
                <a:gd name="T7" fmla="*/ 780 h 1174"/>
                <a:gd name="T8" fmla="*/ 322 w 645"/>
                <a:gd name="T9" fmla="*/ 1174 h 1174"/>
                <a:gd name="T10" fmla="*/ 645 w 645"/>
                <a:gd name="T11" fmla="*/ 780 h 1174"/>
                <a:gd name="T12" fmla="*/ 505 w 645"/>
                <a:gd name="T13" fmla="*/ 780 h 1174"/>
                <a:gd name="T14" fmla="*/ 505 w 645"/>
                <a:gd name="T15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1174">
                  <a:moveTo>
                    <a:pt x="505" y="0"/>
                  </a:moveTo>
                  <a:lnTo>
                    <a:pt x="140" y="365"/>
                  </a:lnTo>
                  <a:lnTo>
                    <a:pt x="140" y="780"/>
                  </a:lnTo>
                  <a:lnTo>
                    <a:pt x="0" y="780"/>
                  </a:lnTo>
                  <a:lnTo>
                    <a:pt x="322" y="1174"/>
                  </a:lnTo>
                  <a:lnTo>
                    <a:pt x="645" y="780"/>
                  </a:lnTo>
                  <a:lnTo>
                    <a:pt x="505" y="78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>
              <a:solidFill>
                <a:srgbClr val="4F81BD"/>
              </a:solidFill>
            </a:ln>
          </p:spPr>
          <p:txBody>
            <a:bodyPr vert="horz" wrap="square" lIns="91440" tIns="45720" rIns="91440" bIns="2743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xmlns="" id="{3070DFF8-AE91-43D7-A813-D6BF4720B552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4319279" y="3156060"/>
              <a:ext cx="683352" cy="1825392"/>
            </a:xfrm>
            <a:custGeom>
              <a:avLst/>
              <a:gdLst>
                <a:gd name="T0" fmla="*/ 0 w 365"/>
                <a:gd name="T1" fmla="*/ 0 h 975"/>
                <a:gd name="T2" fmla="*/ 0 w 365"/>
                <a:gd name="T3" fmla="*/ 975 h 975"/>
                <a:gd name="T4" fmla="*/ 365 w 365"/>
                <a:gd name="T5" fmla="*/ 975 h 975"/>
                <a:gd name="T6" fmla="*/ 365 w 365"/>
                <a:gd name="T7" fmla="*/ 365 h 975"/>
                <a:gd name="T8" fmla="*/ 0 w 365"/>
                <a:gd name="T9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975">
                  <a:moveTo>
                    <a:pt x="0" y="0"/>
                  </a:moveTo>
                  <a:lnTo>
                    <a:pt x="0" y="975"/>
                  </a:lnTo>
                  <a:lnTo>
                    <a:pt x="365" y="975"/>
                  </a:lnTo>
                  <a:lnTo>
                    <a:pt x="365" y="365"/>
                  </a:lnTo>
                  <a:lnTo>
                    <a:pt x="0" y="0"/>
                  </a:lnTo>
                  <a:close/>
                </a:path>
              </a:pathLst>
            </a:custGeom>
            <a:pattFill prst="wdUpDiag">
              <a:fgClr>
                <a:sysClr val="window" lastClr="FFFFFF">
                  <a:lumMod val="65000"/>
                </a:sysClr>
              </a:fgClr>
              <a:bgClr>
                <a:sysClr val="window" lastClr="FFFFFF"/>
              </a:bgClr>
            </a:pattFill>
            <a:ln w="25400">
              <a:solidFill>
                <a:srgbClr val="8064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93BF02CC-3659-47DD-A106-E2603DA2A197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3694543" y="2527725"/>
              <a:ext cx="2192343" cy="1207567"/>
            </a:xfrm>
            <a:custGeom>
              <a:avLst/>
              <a:gdLst>
                <a:gd name="T0" fmla="*/ 1171 w 1171"/>
                <a:gd name="T1" fmla="*/ 505 h 645"/>
                <a:gd name="T2" fmla="*/ 806 w 1171"/>
                <a:gd name="T3" fmla="*/ 140 h 645"/>
                <a:gd name="T4" fmla="*/ 391 w 1171"/>
                <a:gd name="T5" fmla="*/ 140 h 645"/>
                <a:gd name="T6" fmla="*/ 391 w 1171"/>
                <a:gd name="T7" fmla="*/ 0 h 645"/>
                <a:gd name="T8" fmla="*/ 0 w 1171"/>
                <a:gd name="T9" fmla="*/ 323 h 645"/>
                <a:gd name="T10" fmla="*/ 391 w 1171"/>
                <a:gd name="T11" fmla="*/ 645 h 645"/>
                <a:gd name="T12" fmla="*/ 391 w 1171"/>
                <a:gd name="T13" fmla="*/ 505 h 645"/>
                <a:gd name="T14" fmla="*/ 1171 w 1171"/>
                <a:gd name="T15" fmla="*/ 50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1" h="645">
                  <a:moveTo>
                    <a:pt x="1171" y="505"/>
                  </a:moveTo>
                  <a:lnTo>
                    <a:pt x="806" y="140"/>
                  </a:lnTo>
                  <a:lnTo>
                    <a:pt x="391" y="140"/>
                  </a:lnTo>
                  <a:lnTo>
                    <a:pt x="391" y="0"/>
                  </a:lnTo>
                  <a:lnTo>
                    <a:pt x="0" y="323"/>
                  </a:lnTo>
                  <a:lnTo>
                    <a:pt x="391" y="645"/>
                  </a:lnTo>
                  <a:lnTo>
                    <a:pt x="391" y="505"/>
                  </a:lnTo>
                  <a:lnTo>
                    <a:pt x="1171" y="505"/>
                  </a:lnTo>
                  <a:close/>
                </a:path>
              </a:pathLst>
            </a:custGeom>
            <a:solidFill>
              <a:sysClr val="window" lastClr="FFFFFF"/>
            </a:solidFill>
            <a:ln w="25400">
              <a:solidFill>
                <a:srgbClr val="8064A2"/>
              </a:solidFill>
            </a:ln>
          </p:spPr>
          <p:txBody>
            <a:bodyPr vert="horz" wrap="square" lIns="36576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xmlns="" id="{6191E042-4C54-4BBE-B733-84E0FD182E96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5588013" y="4758741"/>
              <a:ext cx="1823520" cy="685224"/>
            </a:xfrm>
            <a:custGeom>
              <a:avLst/>
              <a:gdLst>
                <a:gd name="T0" fmla="*/ 974 w 974"/>
                <a:gd name="T1" fmla="*/ 0 h 366"/>
                <a:gd name="T2" fmla="*/ 0 w 974"/>
                <a:gd name="T3" fmla="*/ 0 h 366"/>
                <a:gd name="T4" fmla="*/ 0 w 974"/>
                <a:gd name="T5" fmla="*/ 366 h 366"/>
                <a:gd name="T6" fmla="*/ 609 w 974"/>
                <a:gd name="T7" fmla="*/ 366 h 366"/>
                <a:gd name="T8" fmla="*/ 974 w 974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4" h="366">
                  <a:moveTo>
                    <a:pt x="974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09" y="366"/>
                  </a:lnTo>
                  <a:lnTo>
                    <a:pt x="974" y="0"/>
                  </a:lnTo>
                  <a:close/>
                </a:path>
              </a:pathLst>
            </a:custGeom>
            <a:pattFill prst="wdUpDiag">
              <a:fgClr>
                <a:sysClr val="window" lastClr="FFFFFF">
                  <a:lumMod val="65000"/>
                </a:sysClr>
              </a:fgClr>
              <a:bgClr>
                <a:sysClr val="window" lastClr="FFFFFF"/>
              </a:bgClr>
            </a:pattFill>
            <a:ln w="25400">
              <a:solidFill>
                <a:srgbClr val="9BBB5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xmlns="" id="{A338EE84-29DC-4F36-AC0D-6D132FF87D63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4958070" y="3870651"/>
              <a:ext cx="1207567" cy="2197959"/>
            </a:xfrm>
            <a:custGeom>
              <a:avLst/>
              <a:gdLst>
                <a:gd name="T0" fmla="*/ 140 w 645"/>
                <a:gd name="T1" fmla="*/ 1174 h 1174"/>
                <a:gd name="T2" fmla="*/ 505 w 645"/>
                <a:gd name="T3" fmla="*/ 808 h 1174"/>
                <a:gd name="T4" fmla="*/ 505 w 645"/>
                <a:gd name="T5" fmla="*/ 394 h 1174"/>
                <a:gd name="T6" fmla="*/ 645 w 645"/>
                <a:gd name="T7" fmla="*/ 394 h 1174"/>
                <a:gd name="T8" fmla="*/ 323 w 645"/>
                <a:gd name="T9" fmla="*/ 0 h 1174"/>
                <a:gd name="T10" fmla="*/ 0 w 645"/>
                <a:gd name="T11" fmla="*/ 394 h 1174"/>
                <a:gd name="T12" fmla="*/ 140 w 645"/>
                <a:gd name="T13" fmla="*/ 394 h 1174"/>
                <a:gd name="T14" fmla="*/ 140 w 645"/>
                <a:gd name="T15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1174">
                  <a:moveTo>
                    <a:pt x="140" y="1174"/>
                  </a:moveTo>
                  <a:lnTo>
                    <a:pt x="505" y="808"/>
                  </a:lnTo>
                  <a:lnTo>
                    <a:pt x="505" y="394"/>
                  </a:lnTo>
                  <a:lnTo>
                    <a:pt x="645" y="394"/>
                  </a:lnTo>
                  <a:lnTo>
                    <a:pt x="323" y="0"/>
                  </a:lnTo>
                  <a:lnTo>
                    <a:pt x="0" y="394"/>
                  </a:lnTo>
                  <a:lnTo>
                    <a:pt x="140" y="394"/>
                  </a:lnTo>
                  <a:lnTo>
                    <a:pt x="140" y="1174"/>
                  </a:lnTo>
                  <a:close/>
                </a:path>
              </a:pathLst>
            </a:custGeom>
            <a:solidFill>
              <a:sysClr val="window" lastClr="FFFFFF"/>
            </a:solidFill>
            <a:ln w="25400">
              <a:solidFill>
                <a:srgbClr val="9BBB59"/>
              </a:solidFill>
            </a:ln>
          </p:spPr>
          <p:txBody>
            <a:bodyPr vert="horz" wrap="square" lIns="91440" tIns="2743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xmlns="" id="{28DF5CB5-3803-456E-9D5F-E188175125AB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6302627" y="3597635"/>
              <a:ext cx="2196087" cy="1205695"/>
            </a:xfrm>
            <a:custGeom>
              <a:avLst/>
              <a:gdLst>
                <a:gd name="T0" fmla="*/ 0 w 1173"/>
                <a:gd name="T1" fmla="*/ 139 h 644"/>
                <a:gd name="T2" fmla="*/ 367 w 1173"/>
                <a:gd name="T3" fmla="*/ 505 h 644"/>
                <a:gd name="T4" fmla="*/ 780 w 1173"/>
                <a:gd name="T5" fmla="*/ 505 h 644"/>
                <a:gd name="T6" fmla="*/ 780 w 1173"/>
                <a:gd name="T7" fmla="*/ 644 h 644"/>
                <a:gd name="T8" fmla="*/ 1173 w 1173"/>
                <a:gd name="T9" fmla="*/ 322 h 644"/>
                <a:gd name="T10" fmla="*/ 780 w 1173"/>
                <a:gd name="T11" fmla="*/ 0 h 644"/>
                <a:gd name="T12" fmla="*/ 780 w 1173"/>
                <a:gd name="T13" fmla="*/ 139 h 644"/>
                <a:gd name="T14" fmla="*/ 0 w 1173"/>
                <a:gd name="T15" fmla="*/ 13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3" h="644">
                  <a:moveTo>
                    <a:pt x="0" y="139"/>
                  </a:moveTo>
                  <a:lnTo>
                    <a:pt x="367" y="505"/>
                  </a:lnTo>
                  <a:lnTo>
                    <a:pt x="780" y="505"/>
                  </a:lnTo>
                  <a:lnTo>
                    <a:pt x="780" y="644"/>
                  </a:lnTo>
                  <a:lnTo>
                    <a:pt x="1173" y="322"/>
                  </a:lnTo>
                  <a:lnTo>
                    <a:pt x="780" y="0"/>
                  </a:lnTo>
                  <a:lnTo>
                    <a:pt x="78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ysClr val="window" lastClr="FFFFFF"/>
            </a:solidFill>
            <a:ln w="25400">
              <a:solidFill>
                <a:srgbClr val="C0504D"/>
              </a:solidFill>
            </a:ln>
          </p:spPr>
          <p:txBody>
            <a:bodyPr vert="horz" wrap="square" lIns="91440" tIns="45720" rIns="36576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riangle 44">
              <a:extLst>
                <a:ext uri="{FF2B5EF4-FFF2-40B4-BE49-F238E27FC236}">
                  <a16:creationId xmlns:a16="http://schemas.microsoft.com/office/drawing/2014/main" xmlns="" id="{472A9723-E7BA-4822-B69C-FD20DCDC5FD8}"/>
                </a:ext>
              </a:extLst>
            </p:cNvPr>
            <p:cNvSpPr/>
            <p:nvPr/>
          </p:nvSpPr>
          <p:spPr>
            <a:xfrm rot="2692185" flipH="1">
              <a:off x="4720183" y="2256797"/>
              <a:ext cx="1175343" cy="721180"/>
            </a:xfrm>
            <a:prstGeom prst="triangle">
              <a:avLst/>
            </a:prstGeom>
            <a:gradFill>
              <a:gsLst>
                <a:gs pos="0">
                  <a:srgbClr val="8064A2">
                    <a:alpha val="20000"/>
                  </a:srgbClr>
                </a:gs>
                <a:gs pos="99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riangle 45">
              <a:extLst>
                <a:ext uri="{FF2B5EF4-FFF2-40B4-BE49-F238E27FC236}">
                  <a16:creationId xmlns:a16="http://schemas.microsoft.com/office/drawing/2014/main" xmlns="" id="{75E08517-E240-460F-88C9-1574E334ABF2}"/>
                </a:ext>
              </a:extLst>
            </p:cNvPr>
            <p:cNvSpPr/>
            <p:nvPr/>
          </p:nvSpPr>
          <p:spPr>
            <a:xfrm rot="8100000" flipH="1">
              <a:off x="6560700" y="2513684"/>
              <a:ext cx="1175343" cy="721180"/>
            </a:xfrm>
            <a:prstGeom prst="triangle">
              <a:avLst/>
            </a:prstGeom>
            <a:gradFill>
              <a:gsLst>
                <a:gs pos="0">
                  <a:srgbClr val="4F81BD">
                    <a:alpha val="20000"/>
                  </a:srgbClr>
                </a:gs>
                <a:gs pos="99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riangle 46">
              <a:extLst>
                <a:ext uri="{FF2B5EF4-FFF2-40B4-BE49-F238E27FC236}">
                  <a16:creationId xmlns:a16="http://schemas.microsoft.com/office/drawing/2014/main" xmlns="" id="{C755BF91-3EB9-4EF7-BE52-AFE0DFF31B7B}"/>
                </a:ext>
              </a:extLst>
            </p:cNvPr>
            <p:cNvSpPr/>
            <p:nvPr/>
          </p:nvSpPr>
          <p:spPr>
            <a:xfrm rot="13500000" flipH="1">
              <a:off x="6303706" y="4350676"/>
              <a:ext cx="1175343" cy="721180"/>
            </a:xfrm>
            <a:prstGeom prst="triangle">
              <a:avLst/>
            </a:prstGeom>
            <a:gradFill>
              <a:gsLst>
                <a:gs pos="0">
                  <a:srgbClr val="C0504D">
                    <a:alpha val="20000"/>
                  </a:srgbClr>
                </a:gs>
                <a:gs pos="99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riangle 47">
              <a:extLst>
                <a:ext uri="{FF2B5EF4-FFF2-40B4-BE49-F238E27FC236}">
                  <a16:creationId xmlns:a16="http://schemas.microsoft.com/office/drawing/2014/main" xmlns="" id="{911D4895-B895-49E2-B4CF-A07A344ECCAF}"/>
                </a:ext>
              </a:extLst>
            </p:cNvPr>
            <p:cNvSpPr/>
            <p:nvPr/>
          </p:nvSpPr>
          <p:spPr>
            <a:xfrm rot="18900000" flipH="1">
              <a:off x="4465225" y="4096118"/>
              <a:ext cx="1175343" cy="721180"/>
            </a:xfrm>
            <a:prstGeom prst="triangle">
              <a:avLst/>
            </a:prstGeom>
            <a:gradFill>
              <a:gsLst>
                <a:gs pos="0">
                  <a:srgbClr val="9BBB59">
                    <a:alpha val="20000"/>
                  </a:srgbClr>
                </a:gs>
                <a:gs pos="99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28">
              <a:extLst>
                <a:ext uri="{FF2B5EF4-FFF2-40B4-BE49-F238E27FC236}">
                  <a16:creationId xmlns:a16="http://schemas.microsoft.com/office/drawing/2014/main" xmlns="" id="{D579618D-2FB9-4D39-A356-FB79579AAAB2}"/>
                </a:ext>
              </a:extLst>
            </p:cNvPr>
            <p:cNvSpPr/>
            <p:nvPr/>
          </p:nvSpPr>
          <p:spPr>
            <a:xfrm>
              <a:off x="7946515" y="2029129"/>
              <a:ext cx="343116" cy="343114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30">
              <a:extLst>
                <a:ext uri="{FF2B5EF4-FFF2-40B4-BE49-F238E27FC236}">
                  <a16:creationId xmlns:a16="http://schemas.microsoft.com/office/drawing/2014/main" xmlns="" id="{718B8A11-C4D6-4E7F-A267-7F29D8D6193D}"/>
                </a:ext>
              </a:extLst>
            </p:cNvPr>
            <p:cNvSpPr/>
            <p:nvPr/>
          </p:nvSpPr>
          <p:spPr>
            <a:xfrm>
              <a:off x="7946515" y="4782612"/>
              <a:ext cx="343116" cy="343114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32">
              <a:extLst>
                <a:ext uri="{FF2B5EF4-FFF2-40B4-BE49-F238E27FC236}">
                  <a16:creationId xmlns:a16="http://schemas.microsoft.com/office/drawing/2014/main" xmlns="" id="{10096B5D-3351-4ABB-985C-65B3836658FD}"/>
                </a:ext>
              </a:extLst>
            </p:cNvPr>
            <p:cNvSpPr/>
            <p:nvPr/>
          </p:nvSpPr>
          <p:spPr>
            <a:xfrm>
              <a:off x="3881323" y="2029129"/>
              <a:ext cx="343116" cy="343114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33">
              <a:extLst>
                <a:ext uri="{FF2B5EF4-FFF2-40B4-BE49-F238E27FC236}">
                  <a16:creationId xmlns:a16="http://schemas.microsoft.com/office/drawing/2014/main" xmlns="" id="{C6756E54-579B-4AA8-AAD7-B539C039724C}"/>
                </a:ext>
              </a:extLst>
            </p:cNvPr>
            <p:cNvSpPr/>
            <p:nvPr/>
          </p:nvSpPr>
          <p:spPr>
            <a:xfrm>
              <a:off x="3881323" y="4782612"/>
              <a:ext cx="343116" cy="343114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050">
              <a:extLst>
                <a:ext uri="{FF2B5EF4-FFF2-40B4-BE49-F238E27FC236}">
                  <a16:creationId xmlns:a16="http://schemas.microsoft.com/office/drawing/2014/main" xmlns="" id="{ACBF84D8-1480-4C6E-9D47-A8A758775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4081" y="2547001"/>
              <a:ext cx="372995" cy="338296"/>
            </a:xfrm>
            <a:custGeom>
              <a:avLst/>
              <a:gdLst>
                <a:gd name="T0" fmla="*/ 115 w 160"/>
                <a:gd name="T1" fmla="*/ 0 h 144"/>
                <a:gd name="T2" fmla="*/ 89 w 160"/>
                <a:gd name="T3" fmla="*/ 37 h 144"/>
                <a:gd name="T4" fmla="*/ 63 w 160"/>
                <a:gd name="T5" fmla="*/ 7 h 144"/>
                <a:gd name="T6" fmla="*/ 4 w 160"/>
                <a:gd name="T7" fmla="*/ 91 h 144"/>
                <a:gd name="T8" fmla="*/ 71 w 160"/>
                <a:gd name="T9" fmla="*/ 110 h 144"/>
                <a:gd name="T10" fmla="*/ 71 w 160"/>
                <a:gd name="T11" fmla="*/ 82 h 144"/>
                <a:gd name="T12" fmla="*/ 89 w 160"/>
                <a:gd name="T13" fmla="*/ 110 h 144"/>
                <a:gd name="T14" fmla="*/ 160 w 160"/>
                <a:gd name="T15" fmla="*/ 109 h 144"/>
                <a:gd name="T16" fmla="*/ 6 w 160"/>
                <a:gd name="T17" fmla="*/ 109 h 144"/>
                <a:gd name="T18" fmla="*/ 12 w 160"/>
                <a:gd name="T19" fmla="*/ 90 h 144"/>
                <a:gd name="T20" fmla="*/ 20 w 160"/>
                <a:gd name="T21" fmla="*/ 83 h 144"/>
                <a:gd name="T22" fmla="*/ 28 w 160"/>
                <a:gd name="T23" fmla="*/ 80 h 144"/>
                <a:gd name="T24" fmla="*/ 36 w 160"/>
                <a:gd name="T25" fmla="*/ 79 h 144"/>
                <a:gd name="T26" fmla="*/ 65 w 160"/>
                <a:gd name="T27" fmla="*/ 110 h 144"/>
                <a:gd name="T28" fmla="*/ 63 w 160"/>
                <a:gd name="T29" fmla="*/ 86 h 144"/>
                <a:gd name="T30" fmla="*/ 59 w 160"/>
                <a:gd name="T31" fmla="*/ 82 h 144"/>
                <a:gd name="T32" fmla="*/ 53 w 160"/>
                <a:gd name="T33" fmla="*/ 78 h 144"/>
                <a:gd name="T34" fmla="*/ 48 w 160"/>
                <a:gd name="T35" fmla="*/ 75 h 144"/>
                <a:gd name="T36" fmla="*/ 41 w 160"/>
                <a:gd name="T37" fmla="*/ 73 h 144"/>
                <a:gd name="T38" fmla="*/ 32 w 160"/>
                <a:gd name="T39" fmla="*/ 73 h 144"/>
                <a:gd name="T40" fmla="*/ 27 w 160"/>
                <a:gd name="T41" fmla="*/ 74 h 144"/>
                <a:gd name="T42" fmla="*/ 23 w 160"/>
                <a:gd name="T43" fmla="*/ 75 h 144"/>
                <a:gd name="T44" fmla="*/ 18 w 160"/>
                <a:gd name="T45" fmla="*/ 78 h 144"/>
                <a:gd name="T46" fmla="*/ 15 w 160"/>
                <a:gd name="T47" fmla="*/ 80 h 144"/>
                <a:gd name="T48" fmla="*/ 45 w 160"/>
                <a:gd name="T49" fmla="*/ 6 h 144"/>
                <a:gd name="T50" fmla="*/ 65 w 160"/>
                <a:gd name="T51" fmla="*/ 40 h 144"/>
                <a:gd name="T52" fmla="*/ 65 w 160"/>
                <a:gd name="T53" fmla="*/ 89 h 144"/>
                <a:gd name="T54" fmla="*/ 71 w 160"/>
                <a:gd name="T55" fmla="*/ 43 h 144"/>
                <a:gd name="T56" fmla="*/ 71 w 160"/>
                <a:gd name="T57" fmla="*/ 76 h 144"/>
                <a:gd name="T58" fmla="*/ 95 w 160"/>
                <a:gd name="T59" fmla="*/ 40 h 144"/>
                <a:gd name="T60" fmla="*/ 114 w 160"/>
                <a:gd name="T61" fmla="*/ 6 h 144"/>
                <a:gd name="T62" fmla="*/ 147 w 160"/>
                <a:gd name="T63" fmla="*/ 81 h 144"/>
                <a:gd name="T64" fmla="*/ 140 w 160"/>
                <a:gd name="T65" fmla="*/ 77 h 144"/>
                <a:gd name="T66" fmla="*/ 136 w 160"/>
                <a:gd name="T67" fmla="*/ 75 h 144"/>
                <a:gd name="T68" fmla="*/ 131 w 160"/>
                <a:gd name="T69" fmla="*/ 74 h 144"/>
                <a:gd name="T70" fmla="*/ 124 w 160"/>
                <a:gd name="T71" fmla="*/ 73 h 144"/>
                <a:gd name="T72" fmla="*/ 116 w 160"/>
                <a:gd name="T73" fmla="*/ 74 h 144"/>
                <a:gd name="T74" fmla="*/ 111 w 160"/>
                <a:gd name="T75" fmla="*/ 76 h 144"/>
                <a:gd name="T76" fmla="*/ 104 w 160"/>
                <a:gd name="T77" fmla="*/ 79 h 144"/>
                <a:gd name="T78" fmla="*/ 100 w 160"/>
                <a:gd name="T79" fmla="*/ 83 h 144"/>
                <a:gd name="T80" fmla="*/ 95 w 160"/>
                <a:gd name="T81" fmla="*/ 89 h 144"/>
                <a:gd name="T82" fmla="*/ 95 w 160"/>
                <a:gd name="T83" fmla="*/ 110 h 144"/>
                <a:gd name="T84" fmla="*/ 95 w 160"/>
                <a:gd name="T85" fmla="*/ 109 h 144"/>
                <a:gd name="T86" fmla="*/ 129 w 160"/>
                <a:gd name="T87" fmla="*/ 79 h 144"/>
                <a:gd name="T88" fmla="*/ 139 w 160"/>
                <a:gd name="T89" fmla="*/ 83 h 144"/>
                <a:gd name="T90" fmla="*/ 143 w 160"/>
                <a:gd name="T91" fmla="*/ 85 h 144"/>
                <a:gd name="T92" fmla="*/ 150 w 160"/>
                <a:gd name="T93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4">
                  <a:moveTo>
                    <a:pt x="156" y="91"/>
                  </a:moveTo>
                  <a:cubicBezTo>
                    <a:pt x="138" y="20"/>
                    <a:pt x="138" y="20"/>
                    <a:pt x="138" y="20"/>
                  </a:cubicBezTo>
                  <a:cubicBezTo>
                    <a:pt x="135" y="9"/>
                    <a:pt x="126" y="1"/>
                    <a:pt x="115" y="0"/>
                  </a:cubicBezTo>
                  <a:cubicBezTo>
                    <a:pt x="108" y="0"/>
                    <a:pt x="102" y="2"/>
                    <a:pt x="97" y="7"/>
                  </a:cubicBezTo>
                  <a:cubicBezTo>
                    <a:pt x="92" y="12"/>
                    <a:pt x="89" y="18"/>
                    <a:pt x="89" y="25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18"/>
                    <a:pt x="68" y="12"/>
                    <a:pt x="63" y="7"/>
                  </a:cubicBezTo>
                  <a:cubicBezTo>
                    <a:pt x="58" y="2"/>
                    <a:pt x="52" y="0"/>
                    <a:pt x="45" y="0"/>
                  </a:cubicBezTo>
                  <a:cubicBezTo>
                    <a:pt x="34" y="1"/>
                    <a:pt x="25" y="9"/>
                    <a:pt x="22" y="2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7"/>
                    <a:pt x="0" y="102"/>
                    <a:pt x="0" y="109"/>
                  </a:cubicBezTo>
                  <a:cubicBezTo>
                    <a:pt x="0" y="128"/>
                    <a:pt x="16" y="144"/>
                    <a:pt x="36" y="144"/>
                  </a:cubicBezTo>
                  <a:cubicBezTo>
                    <a:pt x="55" y="144"/>
                    <a:pt x="70" y="12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29"/>
                    <a:pt x="105" y="144"/>
                    <a:pt x="124" y="144"/>
                  </a:cubicBezTo>
                  <a:cubicBezTo>
                    <a:pt x="144" y="144"/>
                    <a:pt x="160" y="128"/>
                    <a:pt x="160" y="109"/>
                  </a:cubicBezTo>
                  <a:cubicBezTo>
                    <a:pt x="160" y="102"/>
                    <a:pt x="158" y="97"/>
                    <a:pt x="156" y="91"/>
                  </a:cubicBezTo>
                  <a:close/>
                  <a:moveTo>
                    <a:pt x="36" y="138"/>
                  </a:moveTo>
                  <a:cubicBezTo>
                    <a:pt x="19" y="138"/>
                    <a:pt x="6" y="125"/>
                    <a:pt x="6" y="109"/>
                  </a:cubicBezTo>
                  <a:cubicBezTo>
                    <a:pt x="6" y="103"/>
                    <a:pt x="7" y="98"/>
                    <a:pt x="10" y="94"/>
                  </a:cubicBezTo>
                  <a:cubicBezTo>
                    <a:pt x="10" y="93"/>
                    <a:pt x="11" y="92"/>
                    <a:pt x="12" y="91"/>
                  </a:cubicBezTo>
                  <a:cubicBezTo>
                    <a:pt x="12" y="91"/>
                    <a:pt x="12" y="91"/>
                    <a:pt x="12" y="90"/>
                  </a:cubicBezTo>
                  <a:cubicBezTo>
                    <a:pt x="14" y="89"/>
                    <a:pt x="15" y="87"/>
                    <a:pt x="17" y="85"/>
                  </a:cubicBezTo>
                  <a:cubicBezTo>
                    <a:pt x="17" y="85"/>
                    <a:pt x="18" y="85"/>
                    <a:pt x="18" y="85"/>
                  </a:cubicBezTo>
                  <a:cubicBezTo>
                    <a:pt x="19" y="84"/>
                    <a:pt x="19" y="84"/>
                    <a:pt x="20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3" y="82"/>
                    <a:pt x="25" y="81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1" y="79"/>
                    <a:pt x="32" y="79"/>
                    <a:pt x="32" y="79"/>
                  </a:cubicBezTo>
                  <a:cubicBezTo>
                    <a:pt x="33" y="79"/>
                    <a:pt x="34" y="79"/>
                    <a:pt x="36" y="79"/>
                  </a:cubicBezTo>
                  <a:cubicBezTo>
                    <a:pt x="52" y="79"/>
                    <a:pt x="65" y="92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4" y="126"/>
                    <a:pt x="51" y="138"/>
                    <a:pt x="36" y="138"/>
                  </a:cubicBezTo>
                  <a:close/>
                  <a:moveTo>
                    <a:pt x="63" y="86"/>
                  </a:moveTo>
                  <a:cubicBezTo>
                    <a:pt x="63" y="85"/>
                    <a:pt x="62" y="85"/>
                    <a:pt x="62" y="85"/>
                  </a:cubicBezTo>
                  <a:cubicBezTo>
                    <a:pt x="61" y="84"/>
                    <a:pt x="61" y="83"/>
                    <a:pt x="60" y="83"/>
                  </a:cubicBezTo>
                  <a:cubicBezTo>
                    <a:pt x="60" y="83"/>
                    <a:pt x="59" y="82"/>
                    <a:pt x="59" y="82"/>
                  </a:cubicBezTo>
                  <a:cubicBezTo>
                    <a:pt x="58" y="81"/>
                    <a:pt x="58" y="81"/>
                    <a:pt x="57" y="80"/>
                  </a:cubicBezTo>
                  <a:cubicBezTo>
                    <a:pt x="57" y="80"/>
                    <a:pt x="56" y="80"/>
                    <a:pt x="56" y="79"/>
                  </a:cubicBezTo>
                  <a:cubicBezTo>
                    <a:pt x="55" y="79"/>
                    <a:pt x="54" y="78"/>
                    <a:pt x="53" y="78"/>
                  </a:cubicBezTo>
                  <a:cubicBezTo>
                    <a:pt x="53" y="78"/>
                    <a:pt x="53" y="77"/>
                    <a:pt x="53" y="77"/>
                  </a:cubicBezTo>
                  <a:cubicBezTo>
                    <a:pt x="51" y="77"/>
                    <a:pt x="50" y="76"/>
                    <a:pt x="49" y="76"/>
                  </a:cubicBezTo>
                  <a:cubicBezTo>
                    <a:pt x="49" y="76"/>
                    <a:pt x="48" y="75"/>
                    <a:pt x="48" y="75"/>
                  </a:cubicBezTo>
                  <a:cubicBezTo>
                    <a:pt x="47" y="75"/>
                    <a:pt x="46" y="75"/>
                    <a:pt x="45" y="74"/>
                  </a:cubicBezTo>
                  <a:cubicBezTo>
                    <a:pt x="45" y="74"/>
                    <a:pt x="44" y="74"/>
                    <a:pt x="44" y="74"/>
                  </a:cubicBezTo>
                  <a:cubicBezTo>
                    <a:pt x="43" y="74"/>
                    <a:pt x="42" y="74"/>
                    <a:pt x="41" y="73"/>
                  </a:cubicBezTo>
                  <a:cubicBezTo>
                    <a:pt x="41" y="73"/>
                    <a:pt x="40" y="73"/>
                    <a:pt x="40" y="73"/>
                  </a:cubicBezTo>
                  <a:cubicBezTo>
                    <a:pt x="38" y="73"/>
                    <a:pt x="37" y="73"/>
                    <a:pt x="36" y="73"/>
                  </a:cubicBezTo>
                  <a:cubicBezTo>
                    <a:pt x="34" y="73"/>
                    <a:pt x="33" y="73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3"/>
                    <a:pt x="30" y="74"/>
                    <a:pt x="29" y="74"/>
                  </a:cubicBezTo>
                  <a:cubicBezTo>
                    <a:pt x="28" y="74"/>
                    <a:pt x="28" y="74"/>
                    <a:pt x="27" y="74"/>
                  </a:cubicBezTo>
                  <a:cubicBezTo>
                    <a:pt x="27" y="74"/>
                    <a:pt x="26" y="74"/>
                    <a:pt x="26" y="74"/>
                  </a:cubicBezTo>
                  <a:cubicBezTo>
                    <a:pt x="25" y="75"/>
                    <a:pt x="25" y="75"/>
                    <a:pt x="24" y="75"/>
                  </a:cubicBezTo>
                  <a:cubicBezTo>
                    <a:pt x="24" y="75"/>
                    <a:pt x="23" y="75"/>
                    <a:pt x="23" y="75"/>
                  </a:cubicBezTo>
                  <a:cubicBezTo>
                    <a:pt x="22" y="76"/>
                    <a:pt x="22" y="76"/>
                    <a:pt x="21" y="76"/>
                  </a:cubicBezTo>
                  <a:cubicBezTo>
                    <a:pt x="21" y="76"/>
                    <a:pt x="20" y="76"/>
                    <a:pt x="20" y="77"/>
                  </a:cubicBezTo>
                  <a:cubicBezTo>
                    <a:pt x="19" y="77"/>
                    <a:pt x="19" y="77"/>
                    <a:pt x="18" y="78"/>
                  </a:cubicBezTo>
                  <a:cubicBezTo>
                    <a:pt x="18" y="78"/>
                    <a:pt x="18" y="78"/>
                    <a:pt x="17" y="78"/>
                  </a:cubicBezTo>
                  <a:cubicBezTo>
                    <a:pt x="17" y="79"/>
                    <a:pt x="16" y="79"/>
                    <a:pt x="15" y="79"/>
                  </a:cubicBezTo>
                  <a:cubicBezTo>
                    <a:pt x="15" y="79"/>
                    <a:pt x="15" y="79"/>
                    <a:pt x="15" y="80"/>
                  </a:cubicBezTo>
                  <a:cubicBezTo>
                    <a:pt x="14" y="80"/>
                    <a:pt x="14" y="81"/>
                    <a:pt x="13" y="8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3"/>
                    <a:pt x="37" y="6"/>
                    <a:pt x="45" y="6"/>
                  </a:cubicBezTo>
                  <a:cubicBezTo>
                    <a:pt x="51" y="6"/>
                    <a:pt x="56" y="8"/>
                    <a:pt x="59" y="11"/>
                  </a:cubicBezTo>
                  <a:cubicBezTo>
                    <a:pt x="63" y="15"/>
                    <a:pt x="65" y="20"/>
                    <a:pt x="65" y="2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8"/>
                    <a:pt x="64" y="87"/>
                    <a:pt x="63" y="86"/>
                  </a:cubicBezTo>
                  <a:close/>
                  <a:moveTo>
                    <a:pt x="71" y="76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71" y="76"/>
                  </a:lnTo>
                  <a:close/>
                  <a:moveTo>
                    <a:pt x="95" y="89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0"/>
                    <a:pt x="97" y="15"/>
                    <a:pt x="101" y="11"/>
                  </a:cubicBezTo>
                  <a:cubicBezTo>
                    <a:pt x="104" y="8"/>
                    <a:pt x="109" y="6"/>
                    <a:pt x="114" y="6"/>
                  </a:cubicBezTo>
                  <a:cubicBezTo>
                    <a:pt x="114" y="6"/>
                    <a:pt x="114" y="6"/>
                    <a:pt x="115" y="6"/>
                  </a:cubicBezTo>
                  <a:cubicBezTo>
                    <a:pt x="123" y="6"/>
                    <a:pt x="130" y="13"/>
                    <a:pt x="132" y="21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6" y="80"/>
                    <a:pt x="144" y="79"/>
                    <a:pt x="143" y="78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1" y="77"/>
                    <a:pt x="141" y="77"/>
                    <a:pt x="140" y="77"/>
                  </a:cubicBezTo>
                  <a:cubicBezTo>
                    <a:pt x="140" y="76"/>
                    <a:pt x="139" y="76"/>
                    <a:pt x="139" y="76"/>
                  </a:cubicBezTo>
                  <a:cubicBezTo>
                    <a:pt x="138" y="76"/>
                    <a:pt x="138" y="76"/>
                    <a:pt x="137" y="75"/>
                  </a:cubicBezTo>
                  <a:cubicBezTo>
                    <a:pt x="137" y="75"/>
                    <a:pt x="136" y="75"/>
                    <a:pt x="136" y="75"/>
                  </a:cubicBezTo>
                  <a:cubicBezTo>
                    <a:pt x="135" y="75"/>
                    <a:pt x="135" y="75"/>
                    <a:pt x="134" y="74"/>
                  </a:cubicBezTo>
                  <a:cubicBezTo>
                    <a:pt x="134" y="74"/>
                    <a:pt x="133" y="74"/>
                    <a:pt x="133" y="74"/>
                  </a:cubicBezTo>
                  <a:cubicBezTo>
                    <a:pt x="132" y="74"/>
                    <a:pt x="132" y="74"/>
                    <a:pt x="131" y="74"/>
                  </a:cubicBezTo>
                  <a:cubicBezTo>
                    <a:pt x="130" y="74"/>
                    <a:pt x="130" y="73"/>
                    <a:pt x="129" y="73"/>
                  </a:cubicBezTo>
                  <a:cubicBezTo>
                    <a:pt x="129" y="73"/>
                    <a:pt x="128" y="73"/>
                    <a:pt x="128" y="73"/>
                  </a:cubicBezTo>
                  <a:cubicBezTo>
                    <a:pt x="127" y="73"/>
                    <a:pt x="126" y="73"/>
                    <a:pt x="124" y="73"/>
                  </a:cubicBezTo>
                  <a:cubicBezTo>
                    <a:pt x="123" y="73"/>
                    <a:pt x="122" y="73"/>
                    <a:pt x="120" y="73"/>
                  </a:cubicBezTo>
                  <a:cubicBezTo>
                    <a:pt x="120" y="73"/>
                    <a:pt x="119" y="73"/>
                    <a:pt x="119" y="73"/>
                  </a:cubicBezTo>
                  <a:cubicBezTo>
                    <a:pt x="118" y="74"/>
                    <a:pt x="117" y="74"/>
                    <a:pt x="116" y="74"/>
                  </a:cubicBezTo>
                  <a:cubicBezTo>
                    <a:pt x="116" y="74"/>
                    <a:pt x="115" y="74"/>
                    <a:pt x="115" y="74"/>
                  </a:cubicBezTo>
                  <a:cubicBezTo>
                    <a:pt x="114" y="75"/>
                    <a:pt x="113" y="75"/>
                    <a:pt x="112" y="75"/>
                  </a:cubicBezTo>
                  <a:cubicBezTo>
                    <a:pt x="112" y="75"/>
                    <a:pt x="111" y="76"/>
                    <a:pt x="111" y="76"/>
                  </a:cubicBezTo>
                  <a:cubicBezTo>
                    <a:pt x="110" y="76"/>
                    <a:pt x="109" y="77"/>
                    <a:pt x="107" y="77"/>
                  </a:cubicBezTo>
                  <a:cubicBezTo>
                    <a:pt x="107" y="77"/>
                    <a:pt x="107" y="78"/>
                    <a:pt x="107" y="78"/>
                  </a:cubicBezTo>
                  <a:cubicBezTo>
                    <a:pt x="106" y="78"/>
                    <a:pt x="105" y="79"/>
                    <a:pt x="104" y="79"/>
                  </a:cubicBezTo>
                  <a:cubicBezTo>
                    <a:pt x="104" y="80"/>
                    <a:pt x="103" y="80"/>
                    <a:pt x="103" y="80"/>
                  </a:cubicBezTo>
                  <a:cubicBezTo>
                    <a:pt x="102" y="81"/>
                    <a:pt x="102" y="81"/>
                    <a:pt x="101" y="82"/>
                  </a:cubicBezTo>
                  <a:cubicBezTo>
                    <a:pt x="101" y="82"/>
                    <a:pt x="100" y="83"/>
                    <a:pt x="100" y="83"/>
                  </a:cubicBezTo>
                  <a:cubicBezTo>
                    <a:pt x="99" y="83"/>
                    <a:pt x="99" y="84"/>
                    <a:pt x="98" y="85"/>
                  </a:cubicBezTo>
                  <a:cubicBezTo>
                    <a:pt x="98" y="85"/>
                    <a:pt x="97" y="85"/>
                    <a:pt x="97" y="86"/>
                  </a:cubicBezTo>
                  <a:cubicBezTo>
                    <a:pt x="96" y="87"/>
                    <a:pt x="96" y="88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lose/>
                  <a:moveTo>
                    <a:pt x="124" y="138"/>
                  </a:moveTo>
                  <a:cubicBezTo>
                    <a:pt x="109" y="138"/>
                    <a:pt x="96" y="126"/>
                    <a:pt x="95" y="110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92"/>
                    <a:pt x="108" y="79"/>
                    <a:pt x="124" y="79"/>
                  </a:cubicBezTo>
                  <a:cubicBezTo>
                    <a:pt x="126" y="79"/>
                    <a:pt x="127" y="79"/>
                    <a:pt x="128" y="79"/>
                  </a:cubicBezTo>
                  <a:cubicBezTo>
                    <a:pt x="128" y="79"/>
                    <a:pt x="129" y="79"/>
                    <a:pt x="129" y="79"/>
                  </a:cubicBezTo>
                  <a:cubicBezTo>
                    <a:pt x="130" y="79"/>
                    <a:pt x="131" y="80"/>
                    <a:pt x="132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5" y="81"/>
                    <a:pt x="137" y="82"/>
                    <a:pt x="139" y="83"/>
                  </a:cubicBezTo>
                  <a:cubicBezTo>
                    <a:pt x="139" y="83"/>
                    <a:pt x="139" y="83"/>
                    <a:pt x="140" y="83"/>
                  </a:cubicBezTo>
                  <a:cubicBezTo>
                    <a:pt x="141" y="84"/>
                    <a:pt x="141" y="84"/>
                    <a:pt x="142" y="85"/>
                  </a:cubicBezTo>
                  <a:cubicBezTo>
                    <a:pt x="142" y="85"/>
                    <a:pt x="143" y="85"/>
                    <a:pt x="143" y="85"/>
                  </a:cubicBezTo>
                  <a:cubicBezTo>
                    <a:pt x="145" y="87"/>
                    <a:pt x="146" y="89"/>
                    <a:pt x="148" y="90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9" y="92"/>
                    <a:pt x="150" y="93"/>
                    <a:pt x="150" y="94"/>
                  </a:cubicBezTo>
                  <a:cubicBezTo>
                    <a:pt x="153" y="98"/>
                    <a:pt x="154" y="103"/>
                    <a:pt x="154" y="109"/>
                  </a:cubicBezTo>
                  <a:cubicBezTo>
                    <a:pt x="154" y="125"/>
                    <a:pt x="141" y="138"/>
                    <a:pt x="124" y="1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137">
              <a:extLst>
                <a:ext uri="{FF2B5EF4-FFF2-40B4-BE49-F238E27FC236}">
                  <a16:creationId xmlns:a16="http://schemas.microsoft.com/office/drawing/2014/main" xmlns="" id="{1BDC9F67-2038-491B-81F1-CDF58056E9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0974" y="4397792"/>
              <a:ext cx="372995" cy="338296"/>
            </a:xfrm>
            <a:custGeom>
              <a:avLst/>
              <a:gdLst>
                <a:gd name="T0" fmla="*/ 160 w 160"/>
                <a:gd name="T1" fmla="*/ 45 h 144"/>
                <a:gd name="T2" fmla="*/ 160 w 160"/>
                <a:gd name="T3" fmla="*/ 45 h 144"/>
                <a:gd name="T4" fmla="*/ 160 w 160"/>
                <a:gd name="T5" fmla="*/ 44 h 144"/>
                <a:gd name="T6" fmla="*/ 160 w 160"/>
                <a:gd name="T7" fmla="*/ 44 h 144"/>
                <a:gd name="T8" fmla="*/ 133 w 160"/>
                <a:gd name="T9" fmla="*/ 1 h 144"/>
                <a:gd name="T10" fmla="*/ 132 w 160"/>
                <a:gd name="T11" fmla="*/ 0 h 144"/>
                <a:gd name="T12" fmla="*/ 132 w 160"/>
                <a:gd name="T13" fmla="*/ 0 h 144"/>
                <a:gd name="T14" fmla="*/ 29 w 160"/>
                <a:gd name="T15" fmla="*/ 0 h 144"/>
                <a:gd name="T16" fmla="*/ 28 w 160"/>
                <a:gd name="T17" fmla="*/ 0 h 144"/>
                <a:gd name="T18" fmla="*/ 28 w 160"/>
                <a:gd name="T19" fmla="*/ 1 h 144"/>
                <a:gd name="T20" fmla="*/ 27 w 160"/>
                <a:gd name="T21" fmla="*/ 1 h 144"/>
                <a:gd name="T22" fmla="*/ 0 w 160"/>
                <a:gd name="T23" fmla="*/ 44 h 144"/>
                <a:gd name="T24" fmla="*/ 0 w 160"/>
                <a:gd name="T25" fmla="*/ 44 h 144"/>
                <a:gd name="T26" fmla="*/ 0 w 160"/>
                <a:gd name="T27" fmla="*/ 45 h 144"/>
                <a:gd name="T28" fmla="*/ 0 w 160"/>
                <a:gd name="T29" fmla="*/ 46 h 144"/>
                <a:gd name="T30" fmla="*/ 0 w 160"/>
                <a:gd name="T31" fmla="*/ 46 h 144"/>
                <a:gd name="T32" fmla="*/ 0 w 160"/>
                <a:gd name="T33" fmla="*/ 47 h 144"/>
                <a:gd name="T34" fmla="*/ 78 w 160"/>
                <a:gd name="T35" fmla="*/ 143 h 144"/>
                <a:gd name="T36" fmla="*/ 78 w 160"/>
                <a:gd name="T37" fmla="*/ 143 h 144"/>
                <a:gd name="T38" fmla="*/ 79 w 160"/>
                <a:gd name="T39" fmla="*/ 144 h 144"/>
                <a:gd name="T40" fmla="*/ 80 w 160"/>
                <a:gd name="T41" fmla="*/ 144 h 144"/>
                <a:gd name="T42" fmla="*/ 81 w 160"/>
                <a:gd name="T43" fmla="*/ 144 h 144"/>
                <a:gd name="T44" fmla="*/ 82 w 160"/>
                <a:gd name="T45" fmla="*/ 143 h 144"/>
                <a:gd name="T46" fmla="*/ 159 w 160"/>
                <a:gd name="T47" fmla="*/ 47 h 144"/>
                <a:gd name="T48" fmla="*/ 160 w 160"/>
                <a:gd name="T49" fmla="*/ 47 h 144"/>
                <a:gd name="T50" fmla="*/ 160 w 160"/>
                <a:gd name="T51" fmla="*/ 46 h 144"/>
                <a:gd name="T52" fmla="*/ 86 w 160"/>
                <a:gd name="T53" fmla="*/ 5 h 144"/>
                <a:gd name="T54" fmla="*/ 114 w 160"/>
                <a:gd name="T55" fmla="*/ 40 h 144"/>
                <a:gd name="T56" fmla="*/ 109 w 160"/>
                <a:gd name="T57" fmla="*/ 43 h 144"/>
                <a:gd name="T58" fmla="*/ 80 w 160"/>
                <a:gd name="T59" fmla="*/ 7 h 144"/>
                <a:gd name="T60" fmla="*/ 46 w 160"/>
                <a:gd name="T61" fmla="*/ 40 h 144"/>
                <a:gd name="T62" fmla="*/ 74 w 160"/>
                <a:gd name="T63" fmla="*/ 5 h 144"/>
                <a:gd name="T64" fmla="*/ 111 w 160"/>
                <a:gd name="T65" fmla="*/ 48 h 144"/>
                <a:gd name="T66" fmla="*/ 49 w 160"/>
                <a:gd name="T67" fmla="*/ 48 h 144"/>
                <a:gd name="T68" fmla="*/ 131 w 160"/>
                <a:gd name="T69" fmla="*/ 9 h 144"/>
                <a:gd name="T70" fmla="*/ 119 w 160"/>
                <a:gd name="T71" fmla="*/ 43 h 144"/>
                <a:gd name="T72" fmla="*/ 29 w 160"/>
                <a:gd name="T73" fmla="*/ 9 h 144"/>
                <a:gd name="T74" fmla="*/ 7 w 160"/>
                <a:gd name="T75" fmla="*/ 43 h 144"/>
                <a:gd name="T76" fmla="*/ 43 w 160"/>
                <a:gd name="T77" fmla="*/ 48 h 144"/>
                <a:gd name="T78" fmla="*/ 8 w 160"/>
                <a:gd name="T79" fmla="*/ 48 h 144"/>
                <a:gd name="T80" fmla="*/ 86 w 160"/>
                <a:gd name="T81" fmla="*/ 129 h 144"/>
                <a:gd name="T82" fmla="*/ 152 w 160"/>
                <a:gd name="T83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44">
                  <a:moveTo>
                    <a:pt x="160" y="46"/>
                  </a:moveTo>
                  <a:cubicBezTo>
                    <a:pt x="160" y="46"/>
                    <a:pt x="160" y="46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2" y="1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0" y="144"/>
                    <a:pt x="80" y="144"/>
                  </a:cubicBezTo>
                  <a:cubicBezTo>
                    <a:pt x="80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60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7"/>
                    <a:pt x="160" y="47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lose/>
                  <a:moveTo>
                    <a:pt x="86" y="5"/>
                  </a:moveTo>
                  <a:cubicBezTo>
                    <a:pt x="127" y="5"/>
                    <a:pt x="127" y="5"/>
                    <a:pt x="127" y="5"/>
                  </a:cubicBezTo>
                  <a:cubicBezTo>
                    <a:pt x="114" y="40"/>
                    <a:pt x="114" y="40"/>
                    <a:pt x="114" y="40"/>
                  </a:cubicBezTo>
                  <a:lnTo>
                    <a:pt x="86" y="5"/>
                  </a:lnTo>
                  <a:close/>
                  <a:moveTo>
                    <a:pt x="109" y="43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80" y="7"/>
                    <a:pt x="80" y="7"/>
                    <a:pt x="80" y="7"/>
                  </a:cubicBezTo>
                  <a:lnTo>
                    <a:pt x="109" y="43"/>
                  </a:lnTo>
                  <a:close/>
                  <a:moveTo>
                    <a:pt x="46" y="40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46" y="40"/>
                  </a:lnTo>
                  <a:close/>
                  <a:moveTo>
                    <a:pt x="111" y="48"/>
                  </a:moveTo>
                  <a:cubicBezTo>
                    <a:pt x="80" y="132"/>
                    <a:pt x="80" y="132"/>
                    <a:pt x="80" y="132"/>
                  </a:cubicBezTo>
                  <a:cubicBezTo>
                    <a:pt x="49" y="48"/>
                    <a:pt x="49" y="48"/>
                    <a:pt x="49" y="48"/>
                  </a:cubicBezTo>
                  <a:lnTo>
                    <a:pt x="111" y="48"/>
                  </a:lnTo>
                  <a:close/>
                  <a:moveTo>
                    <a:pt x="131" y="9"/>
                  </a:moveTo>
                  <a:cubicBezTo>
                    <a:pt x="153" y="43"/>
                    <a:pt x="153" y="43"/>
                    <a:pt x="153" y="43"/>
                  </a:cubicBezTo>
                  <a:cubicBezTo>
                    <a:pt x="119" y="43"/>
                    <a:pt x="119" y="43"/>
                    <a:pt x="119" y="43"/>
                  </a:cubicBezTo>
                  <a:lnTo>
                    <a:pt x="131" y="9"/>
                  </a:lnTo>
                  <a:close/>
                  <a:moveTo>
                    <a:pt x="29" y="9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29" y="9"/>
                  </a:lnTo>
                  <a:close/>
                  <a:moveTo>
                    <a:pt x="43" y="48"/>
                  </a:moveTo>
                  <a:cubicBezTo>
                    <a:pt x="72" y="127"/>
                    <a:pt x="72" y="127"/>
                    <a:pt x="72" y="127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43" y="48"/>
                  </a:lnTo>
                  <a:close/>
                  <a:moveTo>
                    <a:pt x="86" y="129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52" y="48"/>
                    <a:pt x="152" y="48"/>
                    <a:pt x="152" y="48"/>
                  </a:cubicBezTo>
                  <a:lnTo>
                    <a:pt x="86" y="129"/>
                  </a:ln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123">
              <a:extLst>
                <a:ext uri="{FF2B5EF4-FFF2-40B4-BE49-F238E27FC236}">
                  <a16:creationId xmlns:a16="http://schemas.microsoft.com/office/drawing/2014/main" xmlns="" id="{C13C1412-E998-4D35-9B5E-78C349A38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241" y="4395305"/>
              <a:ext cx="344803" cy="375162"/>
            </a:xfrm>
            <a:custGeom>
              <a:avLst/>
              <a:gdLst>
                <a:gd name="T0" fmla="*/ 24 w 148"/>
                <a:gd name="T1" fmla="*/ 74 h 160"/>
                <a:gd name="T2" fmla="*/ 56 w 148"/>
                <a:gd name="T3" fmla="*/ 148 h 160"/>
                <a:gd name="T4" fmla="*/ 62 w 148"/>
                <a:gd name="T5" fmla="*/ 151 h 160"/>
                <a:gd name="T6" fmla="*/ 65 w 148"/>
                <a:gd name="T7" fmla="*/ 160 h 160"/>
                <a:gd name="T8" fmla="*/ 86 w 148"/>
                <a:gd name="T9" fmla="*/ 157 h 160"/>
                <a:gd name="T10" fmla="*/ 89 w 148"/>
                <a:gd name="T11" fmla="*/ 151 h 160"/>
                <a:gd name="T12" fmla="*/ 92 w 148"/>
                <a:gd name="T13" fmla="*/ 121 h 160"/>
                <a:gd name="T14" fmla="*/ 74 w 148"/>
                <a:gd name="T15" fmla="*/ 24 h 160"/>
                <a:gd name="T16" fmla="*/ 80 w 148"/>
                <a:gd name="T17" fmla="*/ 148 h 160"/>
                <a:gd name="T18" fmla="*/ 68 w 148"/>
                <a:gd name="T19" fmla="*/ 154 h 160"/>
                <a:gd name="T20" fmla="*/ 65 w 148"/>
                <a:gd name="T21" fmla="*/ 145 h 160"/>
                <a:gd name="T22" fmla="*/ 62 w 148"/>
                <a:gd name="T23" fmla="*/ 130 h 160"/>
                <a:gd name="T24" fmla="*/ 86 w 148"/>
                <a:gd name="T25" fmla="*/ 145 h 160"/>
                <a:gd name="T26" fmla="*/ 88 w 148"/>
                <a:gd name="T27" fmla="*/ 116 h 160"/>
                <a:gd name="T28" fmla="*/ 86 w 148"/>
                <a:gd name="T29" fmla="*/ 124 h 160"/>
                <a:gd name="T30" fmla="*/ 62 w 148"/>
                <a:gd name="T31" fmla="*/ 119 h 160"/>
                <a:gd name="T32" fmla="*/ 30 w 148"/>
                <a:gd name="T33" fmla="*/ 74 h 160"/>
                <a:gd name="T34" fmla="*/ 119 w 148"/>
                <a:gd name="T35" fmla="*/ 74 h 160"/>
                <a:gd name="T36" fmla="*/ 71 w 148"/>
                <a:gd name="T37" fmla="*/ 15 h 160"/>
                <a:gd name="T38" fmla="*/ 74 w 148"/>
                <a:gd name="T39" fmla="*/ 0 h 160"/>
                <a:gd name="T40" fmla="*/ 77 w 148"/>
                <a:gd name="T41" fmla="*/ 15 h 160"/>
                <a:gd name="T42" fmla="*/ 71 w 148"/>
                <a:gd name="T43" fmla="*/ 15 h 160"/>
                <a:gd name="T44" fmla="*/ 145 w 148"/>
                <a:gd name="T45" fmla="*/ 77 h 160"/>
                <a:gd name="T46" fmla="*/ 130 w 148"/>
                <a:gd name="T47" fmla="*/ 74 h 160"/>
                <a:gd name="T48" fmla="*/ 145 w 148"/>
                <a:gd name="T49" fmla="*/ 71 h 160"/>
                <a:gd name="T50" fmla="*/ 18 w 148"/>
                <a:gd name="T51" fmla="*/ 74 h 160"/>
                <a:gd name="T52" fmla="*/ 3 w 148"/>
                <a:gd name="T53" fmla="*/ 77 h 160"/>
                <a:gd name="T54" fmla="*/ 3 w 148"/>
                <a:gd name="T55" fmla="*/ 71 h 160"/>
                <a:gd name="T56" fmla="*/ 18 w 148"/>
                <a:gd name="T57" fmla="*/ 74 h 160"/>
                <a:gd name="T58" fmla="*/ 126 w 148"/>
                <a:gd name="T59" fmla="*/ 26 h 160"/>
                <a:gd name="T60" fmla="*/ 116 w 148"/>
                <a:gd name="T61" fmla="*/ 35 h 160"/>
                <a:gd name="T62" fmla="*/ 114 w 148"/>
                <a:gd name="T63" fmla="*/ 30 h 160"/>
                <a:gd name="T64" fmla="*/ 126 w 148"/>
                <a:gd name="T65" fmla="*/ 22 h 160"/>
                <a:gd name="T66" fmla="*/ 34 w 148"/>
                <a:gd name="T67" fmla="*/ 118 h 160"/>
                <a:gd name="T68" fmla="*/ 24 w 148"/>
                <a:gd name="T69" fmla="*/ 127 h 160"/>
                <a:gd name="T70" fmla="*/ 22 w 148"/>
                <a:gd name="T71" fmla="*/ 122 h 160"/>
                <a:gd name="T72" fmla="*/ 34 w 148"/>
                <a:gd name="T73" fmla="*/ 114 h 160"/>
                <a:gd name="T74" fmla="*/ 126 w 148"/>
                <a:gd name="T75" fmla="*/ 126 h 160"/>
                <a:gd name="T76" fmla="*/ 122 w 148"/>
                <a:gd name="T77" fmla="*/ 126 h 160"/>
                <a:gd name="T78" fmla="*/ 114 w 148"/>
                <a:gd name="T79" fmla="*/ 114 h 160"/>
                <a:gd name="T80" fmla="*/ 126 w 148"/>
                <a:gd name="T81" fmla="*/ 122 h 160"/>
                <a:gd name="T82" fmla="*/ 22 w 148"/>
                <a:gd name="T83" fmla="*/ 22 h 160"/>
                <a:gd name="T84" fmla="*/ 34 w 148"/>
                <a:gd name="T85" fmla="*/ 30 h 160"/>
                <a:gd name="T86" fmla="*/ 32 w 148"/>
                <a:gd name="T87" fmla="*/ 35 h 160"/>
                <a:gd name="T88" fmla="*/ 22 w 148"/>
                <a:gd name="T89" fmla="*/ 26 h 160"/>
                <a:gd name="T90" fmla="*/ 74 w 148"/>
                <a:gd name="T91" fmla="*/ 44 h 160"/>
                <a:gd name="T92" fmla="*/ 41 w 148"/>
                <a:gd name="T93" fmla="*/ 77 h 160"/>
                <a:gd name="T94" fmla="*/ 74 w 148"/>
                <a:gd name="T95" fmla="*/ 3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74" y="24"/>
                  </a:moveTo>
                  <a:cubicBezTo>
                    <a:pt x="46" y="24"/>
                    <a:pt x="24" y="46"/>
                    <a:pt x="24" y="74"/>
                  </a:cubicBezTo>
                  <a:cubicBezTo>
                    <a:pt x="24" y="95"/>
                    <a:pt x="37" y="114"/>
                    <a:pt x="56" y="121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50"/>
                    <a:pt x="58" y="151"/>
                    <a:pt x="59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9"/>
                    <a:pt x="64" y="160"/>
                    <a:pt x="65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5" y="160"/>
                    <a:pt x="86" y="159"/>
                    <a:pt x="86" y="157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1" y="151"/>
                    <a:pt x="92" y="150"/>
                    <a:pt x="92" y="148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1" y="114"/>
                    <a:pt x="124" y="95"/>
                    <a:pt x="124" y="74"/>
                  </a:cubicBezTo>
                  <a:cubicBezTo>
                    <a:pt x="124" y="46"/>
                    <a:pt x="102" y="24"/>
                    <a:pt x="74" y="24"/>
                  </a:cubicBezTo>
                  <a:close/>
                  <a:moveTo>
                    <a:pt x="83" y="145"/>
                  </a:moveTo>
                  <a:cubicBezTo>
                    <a:pt x="81" y="145"/>
                    <a:pt x="80" y="147"/>
                    <a:pt x="80" y="148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68" y="148"/>
                    <a:pt x="68" y="148"/>
                    <a:pt x="68" y="148"/>
                  </a:cubicBezTo>
                  <a:cubicBezTo>
                    <a:pt x="68" y="147"/>
                    <a:pt x="67" y="145"/>
                    <a:pt x="65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6" y="145"/>
                    <a:pt x="86" y="145"/>
                    <a:pt x="86" y="145"/>
                  </a:cubicBezTo>
                  <a:lnTo>
                    <a:pt x="83" y="145"/>
                  </a:lnTo>
                  <a:close/>
                  <a:moveTo>
                    <a:pt x="88" y="116"/>
                  </a:moveTo>
                  <a:cubicBezTo>
                    <a:pt x="87" y="117"/>
                    <a:pt x="86" y="118"/>
                    <a:pt x="86" y="119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2" y="118"/>
                    <a:pt x="61" y="117"/>
                    <a:pt x="60" y="116"/>
                  </a:cubicBezTo>
                  <a:cubicBezTo>
                    <a:pt x="42" y="110"/>
                    <a:pt x="30" y="93"/>
                    <a:pt x="30" y="74"/>
                  </a:cubicBezTo>
                  <a:cubicBezTo>
                    <a:pt x="30" y="50"/>
                    <a:pt x="50" y="30"/>
                    <a:pt x="74" y="30"/>
                  </a:cubicBezTo>
                  <a:cubicBezTo>
                    <a:pt x="99" y="30"/>
                    <a:pt x="119" y="50"/>
                    <a:pt x="119" y="74"/>
                  </a:cubicBezTo>
                  <a:cubicBezTo>
                    <a:pt x="119" y="93"/>
                    <a:pt x="106" y="110"/>
                    <a:pt x="88" y="116"/>
                  </a:cubicBezTo>
                  <a:close/>
                  <a:moveTo>
                    <a:pt x="71" y="15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2" y="0"/>
                    <a:pt x="74" y="0"/>
                  </a:cubicBezTo>
                  <a:cubicBezTo>
                    <a:pt x="76" y="0"/>
                    <a:pt x="77" y="1"/>
                    <a:pt x="77" y="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6"/>
                    <a:pt x="76" y="18"/>
                    <a:pt x="74" y="18"/>
                  </a:cubicBezTo>
                  <a:cubicBezTo>
                    <a:pt x="72" y="18"/>
                    <a:pt x="71" y="16"/>
                    <a:pt x="71" y="15"/>
                  </a:cubicBezTo>
                  <a:close/>
                  <a:moveTo>
                    <a:pt x="148" y="74"/>
                  </a:moveTo>
                  <a:cubicBezTo>
                    <a:pt x="148" y="76"/>
                    <a:pt x="147" y="77"/>
                    <a:pt x="145" y="77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2" y="77"/>
                    <a:pt x="130" y="76"/>
                    <a:pt x="130" y="74"/>
                  </a:cubicBezTo>
                  <a:cubicBezTo>
                    <a:pt x="130" y="72"/>
                    <a:pt x="132" y="71"/>
                    <a:pt x="133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7" y="71"/>
                    <a:pt x="148" y="72"/>
                    <a:pt x="148" y="74"/>
                  </a:cubicBezTo>
                  <a:close/>
                  <a:moveTo>
                    <a:pt x="18" y="74"/>
                  </a:moveTo>
                  <a:cubicBezTo>
                    <a:pt x="18" y="76"/>
                    <a:pt x="16" y="77"/>
                    <a:pt x="15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72"/>
                    <a:pt x="1" y="71"/>
                    <a:pt x="3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8" y="72"/>
                    <a:pt x="18" y="74"/>
                  </a:cubicBezTo>
                  <a:close/>
                  <a:moveTo>
                    <a:pt x="126" y="22"/>
                  </a:moveTo>
                  <a:cubicBezTo>
                    <a:pt x="128" y="23"/>
                    <a:pt x="128" y="25"/>
                    <a:pt x="126" y="26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7" y="35"/>
                    <a:pt x="117" y="35"/>
                    <a:pt x="116" y="35"/>
                  </a:cubicBezTo>
                  <a:cubicBezTo>
                    <a:pt x="115" y="35"/>
                    <a:pt x="114" y="35"/>
                    <a:pt x="114" y="34"/>
                  </a:cubicBezTo>
                  <a:cubicBezTo>
                    <a:pt x="113" y="33"/>
                    <a:pt x="113" y="31"/>
                    <a:pt x="114" y="3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3" y="21"/>
                    <a:pt x="125" y="21"/>
                    <a:pt x="126" y="22"/>
                  </a:cubicBezTo>
                  <a:close/>
                  <a:moveTo>
                    <a:pt x="34" y="114"/>
                  </a:moveTo>
                  <a:cubicBezTo>
                    <a:pt x="35" y="115"/>
                    <a:pt x="35" y="117"/>
                    <a:pt x="34" y="118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5" y="127"/>
                    <a:pt x="25" y="127"/>
                    <a:pt x="24" y="127"/>
                  </a:cubicBezTo>
                  <a:cubicBezTo>
                    <a:pt x="23" y="127"/>
                    <a:pt x="22" y="127"/>
                    <a:pt x="22" y="126"/>
                  </a:cubicBezTo>
                  <a:cubicBezTo>
                    <a:pt x="21" y="125"/>
                    <a:pt x="21" y="123"/>
                    <a:pt x="22" y="122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3"/>
                    <a:pt x="33" y="113"/>
                    <a:pt x="34" y="114"/>
                  </a:cubicBezTo>
                  <a:close/>
                  <a:moveTo>
                    <a:pt x="126" y="122"/>
                  </a:moveTo>
                  <a:cubicBezTo>
                    <a:pt x="128" y="123"/>
                    <a:pt x="128" y="125"/>
                    <a:pt x="126" y="126"/>
                  </a:cubicBezTo>
                  <a:cubicBezTo>
                    <a:pt x="126" y="127"/>
                    <a:pt x="125" y="127"/>
                    <a:pt x="124" y="127"/>
                  </a:cubicBezTo>
                  <a:cubicBezTo>
                    <a:pt x="124" y="127"/>
                    <a:pt x="123" y="127"/>
                    <a:pt x="122" y="126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3" y="117"/>
                    <a:pt x="113" y="115"/>
                    <a:pt x="114" y="114"/>
                  </a:cubicBezTo>
                  <a:cubicBezTo>
                    <a:pt x="115" y="113"/>
                    <a:pt x="117" y="113"/>
                    <a:pt x="118" y="114"/>
                  </a:cubicBezTo>
                  <a:lnTo>
                    <a:pt x="126" y="122"/>
                  </a:lnTo>
                  <a:close/>
                  <a:moveTo>
                    <a:pt x="22" y="26"/>
                  </a:moveTo>
                  <a:cubicBezTo>
                    <a:pt x="21" y="25"/>
                    <a:pt x="21" y="23"/>
                    <a:pt x="22" y="22"/>
                  </a:cubicBezTo>
                  <a:cubicBezTo>
                    <a:pt x="23" y="21"/>
                    <a:pt x="25" y="21"/>
                    <a:pt x="26" y="22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31"/>
                    <a:pt x="35" y="33"/>
                    <a:pt x="34" y="34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1" y="35"/>
                    <a:pt x="31" y="35"/>
                    <a:pt x="30" y="34"/>
                  </a:cubicBezTo>
                  <a:lnTo>
                    <a:pt x="22" y="26"/>
                  </a:lnTo>
                  <a:close/>
                  <a:moveTo>
                    <a:pt x="77" y="41"/>
                  </a:moveTo>
                  <a:cubicBezTo>
                    <a:pt x="77" y="43"/>
                    <a:pt x="76" y="44"/>
                    <a:pt x="74" y="44"/>
                  </a:cubicBezTo>
                  <a:cubicBezTo>
                    <a:pt x="58" y="44"/>
                    <a:pt x="44" y="58"/>
                    <a:pt x="44" y="74"/>
                  </a:cubicBezTo>
                  <a:cubicBezTo>
                    <a:pt x="44" y="76"/>
                    <a:pt x="43" y="77"/>
                    <a:pt x="41" y="77"/>
                  </a:cubicBezTo>
                  <a:cubicBezTo>
                    <a:pt x="40" y="77"/>
                    <a:pt x="39" y="76"/>
                    <a:pt x="39" y="74"/>
                  </a:cubicBezTo>
                  <a:cubicBezTo>
                    <a:pt x="39" y="54"/>
                    <a:pt x="54" y="39"/>
                    <a:pt x="74" y="39"/>
                  </a:cubicBezTo>
                  <a:cubicBezTo>
                    <a:pt x="76" y="39"/>
                    <a:pt x="77" y="40"/>
                    <a:pt x="77" y="4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851">
              <a:extLst>
                <a:ext uri="{FF2B5EF4-FFF2-40B4-BE49-F238E27FC236}">
                  <a16:creationId xmlns:a16="http://schemas.microsoft.com/office/drawing/2014/main" xmlns="" id="{CC792D6F-D3EA-40EC-9AA7-992C14F2F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8661" y="2576630"/>
              <a:ext cx="328539" cy="376247"/>
            </a:xfrm>
            <a:custGeom>
              <a:avLst/>
              <a:gdLst>
                <a:gd name="T0" fmla="*/ 119 w 141"/>
                <a:gd name="T1" fmla="*/ 84 h 160"/>
                <a:gd name="T2" fmla="*/ 95 w 141"/>
                <a:gd name="T3" fmla="*/ 20 h 160"/>
                <a:gd name="T4" fmla="*/ 84 w 141"/>
                <a:gd name="T5" fmla="*/ 15 h 160"/>
                <a:gd name="T6" fmla="*/ 55 w 141"/>
                <a:gd name="T7" fmla="*/ 15 h 160"/>
                <a:gd name="T8" fmla="*/ 46 w 141"/>
                <a:gd name="T9" fmla="*/ 20 h 160"/>
                <a:gd name="T10" fmla="*/ 20 w 141"/>
                <a:gd name="T11" fmla="*/ 84 h 160"/>
                <a:gd name="T12" fmla="*/ 0 w 141"/>
                <a:gd name="T13" fmla="*/ 135 h 160"/>
                <a:gd name="T14" fmla="*/ 30 w 141"/>
                <a:gd name="T15" fmla="*/ 141 h 160"/>
                <a:gd name="T16" fmla="*/ 70 w 141"/>
                <a:gd name="T17" fmla="*/ 160 h 160"/>
                <a:gd name="T18" fmla="*/ 111 w 141"/>
                <a:gd name="T19" fmla="*/ 141 h 160"/>
                <a:gd name="T20" fmla="*/ 140 w 141"/>
                <a:gd name="T21" fmla="*/ 135 h 160"/>
                <a:gd name="T22" fmla="*/ 61 w 141"/>
                <a:gd name="T23" fmla="*/ 15 h 160"/>
                <a:gd name="T24" fmla="*/ 79 w 141"/>
                <a:gd name="T25" fmla="*/ 15 h 160"/>
                <a:gd name="T26" fmla="*/ 61 w 141"/>
                <a:gd name="T27" fmla="*/ 15 h 160"/>
                <a:gd name="T28" fmla="*/ 52 w 141"/>
                <a:gd name="T29" fmla="*/ 145 h 160"/>
                <a:gd name="T30" fmla="*/ 89 w 141"/>
                <a:gd name="T31" fmla="*/ 145 h 160"/>
                <a:gd name="T32" fmla="*/ 110 w 141"/>
                <a:gd name="T33" fmla="*/ 136 h 160"/>
                <a:gd name="T34" fmla="*/ 94 w 141"/>
                <a:gd name="T35" fmla="*/ 138 h 160"/>
                <a:gd name="T36" fmla="*/ 88 w 141"/>
                <a:gd name="T37" fmla="*/ 139 h 160"/>
                <a:gd name="T38" fmla="*/ 81 w 141"/>
                <a:gd name="T39" fmla="*/ 139 h 160"/>
                <a:gd name="T40" fmla="*/ 76 w 141"/>
                <a:gd name="T41" fmla="*/ 140 h 160"/>
                <a:gd name="T42" fmla="*/ 64 w 141"/>
                <a:gd name="T43" fmla="*/ 140 h 160"/>
                <a:gd name="T44" fmla="*/ 58 w 141"/>
                <a:gd name="T45" fmla="*/ 139 h 160"/>
                <a:gd name="T46" fmla="*/ 53 w 141"/>
                <a:gd name="T47" fmla="*/ 139 h 160"/>
                <a:gd name="T48" fmla="*/ 47 w 141"/>
                <a:gd name="T49" fmla="*/ 138 h 160"/>
                <a:gd name="T50" fmla="*/ 9 w 141"/>
                <a:gd name="T51" fmla="*/ 132 h 160"/>
                <a:gd name="T52" fmla="*/ 26 w 141"/>
                <a:gd name="T53" fmla="*/ 58 h 160"/>
                <a:gd name="T54" fmla="*/ 59 w 141"/>
                <a:gd name="T55" fmla="*/ 22 h 160"/>
                <a:gd name="T56" fmla="*/ 81 w 141"/>
                <a:gd name="T57" fmla="*/ 21 h 160"/>
                <a:gd name="T58" fmla="*/ 92 w 141"/>
                <a:gd name="T59" fmla="*/ 25 h 160"/>
                <a:gd name="T60" fmla="*/ 114 w 141"/>
                <a:gd name="T61" fmla="*/ 84 h 160"/>
                <a:gd name="T62" fmla="*/ 110 w 141"/>
                <a:gd name="T63" fmla="*/ 136 h 160"/>
                <a:gd name="T64" fmla="*/ 86 w 141"/>
                <a:gd name="T65" fmla="*/ 38 h 160"/>
                <a:gd name="T66" fmla="*/ 41 w 141"/>
                <a:gd name="T67" fmla="*/ 58 h 160"/>
                <a:gd name="T68" fmla="*/ 38 w 141"/>
                <a:gd name="T69" fmla="*/ 61 h 160"/>
                <a:gd name="T70" fmla="*/ 52 w 141"/>
                <a:gd name="T71" fmla="*/ 33 h 160"/>
                <a:gd name="T72" fmla="*/ 90 w 141"/>
                <a:gd name="T73" fmla="*/ 3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160">
                  <a:moveTo>
                    <a:pt x="140" y="132"/>
                  </a:moveTo>
                  <a:cubicBezTo>
                    <a:pt x="126" y="118"/>
                    <a:pt x="119" y="102"/>
                    <a:pt x="119" y="84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38"/>
                    <a:pt x="106" y="25"/>
                    <a:pt x="95" y="20"/>
                  </a:cubicBezTo>
                  <a:cubicBezTo>
                    <a:pt x="91" y="18"/>
                    <a:pt x="88" y="17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7"/>
                    <a:pt x="78" y="0"/>
                    <a:pt x="70" y="0"/>
                  </a:cubicBezTo>
                  <a:cubicBezTo>
                    <a:pt x="62" y="0"/>
                    <a:pt x="55" y="7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7"/>
                    <a:pt x="49" y="18"/>
                    <a:pt x="46" y="20"/>
                  </a:cubicBezTo>
                  <a:cubicBezTo>
                    <a:pt x="33" y="26"/>
                    <a:pt x="20" y="40"/>
                    <a:pt x="20" y="58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03"/>
                    <a:pt x="14" y="119"/>
                    <a:pt x="1" y="132"/>
                  </a:cubicBezTo>
                  <a:cubicBezTo>
                    <a:pt x="0" y="133"/>
                    <a:pt x="0" y="134"/>
                    <a:pt x="0" y="135"/>
                  </a:cubicBezTo>
                  <a:cubicBezTo>
                    <a:pt x="0" y="136"/>
                    <a:pt x="1" y="137"/>
                    <a:pt x="2" y="137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5" y="142"/>
                    <a:pt x="40" y="143"/>
                    <a:pt x="44" y="144"/>
                  </a:cubicBezTo>
                  <a:cubicBezTo>
                    <a:pt x="49" y="154"/>
                    <a:pt x="59" y="160"/>
                    <a:pt x="70" y="160"/>
                  </a:cubicBezTo>
                  <a:cubicBezTo>
                    <a:pt x="81" y="160"/>
                    <a:pt x="91" y="154"/>
                    <a:pt x="96" y="144"/>
                  </a:cubicBezTo>
                  <a:cubicBezTo>
                    <a:pt x="101" y="143"/>
                    <a:pt x="105" y="142"/>
                    <a:pt x="111" y="141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9" y="137"/>
                    <a:pt x="140" y="136"/>
                    <a:pt x="140" y="135"/>
                  </a:cubicBezTo>
                  <a:cubicBezTo>
                    <a:pt x="141" y="134"/>
                    <a:pt x="141" y="133"/>
                    <a:pt x="140" y="132"/>
                  </a:cubicBezTo>
                  <a:close/>
                  <a:moveTo>
                    <a:pt x="61" y="15"/>
                  </a:moveTo>
                  <a:cubicBezTo>
                    <a:pt x="61" y="10"/>
                    <a:pt x="65" y="6"/>
                    <a:pt x="70" y="6"/>
                  </a:cubicBezTo>
                  <a:cubicBezTo>
                    <a:pt x="75" y="6"/>
                    <a:pt x="79" y="10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3" y="14"/>
                    <a:pt x="67" y="14"/>
                    <a:pt x="61" y="15"/>
                  </a:cubicBezTo>
                  <a:close/>
                  <a:moveTo>
                    <a:pt x="70" y="154"/>
                  </a:moveTo>
                  <a:cubicBezTo>
                    <a:pt x="63" y="154"/>
                    <a:pt x="56" y="151"/>
                    <a:pt x="52" y="145"/>
                  </a:cubicBezTo>
                  <a:cubicBezTo>
                    <a:pt x="58" y="145"/>
                    <a:pt x="64" y="146"/>
                    <a:pt x="70" y="146"/>
                  </a:cubicBezTo>
                  <a:cubicBezTo>
                    <a:pt x="76" y="146"/>
                    <a:pt x="82" y="145"/>
                    <a:pt x="89" y="145"/>
                  </a:cubicBezTo>
                  <a:cubicBezTo>
                    <a:pt x="85" y="151"/>
                    <a:pt x="78" y="154"/>
                    <a:pt x="70" y="154"/>
                  </a:cubicBezTo>
                  <a:close/>
                  <a:moveTo>
                    <a:pt x="110" y="136"/>
                  </a:moveTo>
                  <a:cubicBezTo>
                    <a:pt x="104" y="137"/>
                    <a:pt x="99" y="137"/>
                    <a:pt x="94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2" y="138"/>
                    <a:pt x="90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6" y="139"/>
                    <a:pt x="84" y="139"/>
                    <a:pt x="82" y="139"/>
                  </a:cubicBezTo>
                  <a:cubicBezTo>
                    <a:pt x="82" y="139"/>
                    <a:pt x="82" y="139"/>
                    <a:pt x="81" y="139"/>
                  </a:cubicBezTo>
                  <a:cubicBezTo>
                    <a:pt x="80" y="139"/>
                    <a:pt x="78" y="140"/>
                    <a:pt x="77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2" y="140"/>
                    <a:pt x="69" y="140"/>
                    <a:pt x="65" y="140"/>
                  </a:cubicBezTo>
                  <a:cubicBezTo>
                    <a:pt x="65" y="140"/>
                    <a:pt x="64" y="140"/>
                    <a:pt x="64" y="140"/>
                  </a:cubicBezTo>
                  <a:cubicBezTo>
                    <a:pt x="62" y="140"/>
                    <a:pt x="61" y="139"/>
                    <a:pt x="59" y="139"/>
                  </a:cubicBezTo>
                  <a:cubicBezTo>
                    <a:pt x="59" y="139"/>
                    <a:pt x="59" y="139"/>
                    <a:pt x="58" y="139"/>
                  </a:cubicBezTo>
                  <a:cubicBezTo>
                    <a:pt x="57" y="139"/>
                    <a:pt x="55" y="139"/>
                    <a:pt x="53" y="139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1" y="139"/>
                    <a:pt x="49" y="138"/>
                    <a:pt x="47" y="138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2" y="137"/>
                    <a:pt x="37" y="137"/>
                    <a:pt x="31" y="136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20" y="119"/>
                    <a:pt x="26" y="103"/>
                    <a:pt x="26" y="8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42"/>
                    <a:pt x="37" y="30"/>
                    <a:pt x="49" y="25"/>
                  </a:cubicBezTo>
                  <a:cubicBezTo>
                    <a:pt x="52" y="24"/>
                    <a:pt x="55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6" y="20"/>
                    <a:pt x="74" y="20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5" y="22"/>
                    <a:pt x="89" y="23"/>
                    <a:pt x="92" y="25"/>
                  </a:cubicBezTo>
                  <a:cubicBezTo>
                    <a:pt x="103" y="30"/>
                    <a:pt x="114" y="42"/>
                    <a:pt x="114" y="58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4" y="102"/>
                    <a:pt x="120" y="118"/>
                    <a:pt x="132" y="132"/>
                  </a:cubicBezTo>
                  <a:lnTo>
                    <a:pt x="110" y="136"/>
                  </a:lnTo>
                  <a:close/>
                  <a:moveTo>
                    <a:pt x="90" y="37"/>
                  </a:moveTo>
                  <a:cubicBezTo>
                    <a:pt x="89" y="38"/>
                    <a:pt x="88" y="39"/>
                    <a:pt x="86" y="38"/>
                  </a:cubicBezTo>
                  <a:cubicBezTo>
                    <a:pt x="76" y="34"/>
                    <a:pt x="64" y="34"/>
                    <a:pt x="55" y="38"/>
                  </a:cubicBezTo>
                  <a:cubicBezTo>
                    <a:pt x="50" y="41"/>
                    <a:pt x="41" y="48"/>
                    <a:pt x="41" y="58"/>
                  </a:cubicBezTo>
                  <a:cubicBezTo>
                    <a:pt x="41" y="60"/>
                    <a:pt x="39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6" y="61"/>
                    <a:pt x="35" y="60"/>
                    <a:pt x="35" y="58"/>
                  </a:cubicBezTo>
                  <a:cubicBezTo>
                    <a:pt x="35" y="45"/>
                    <a:pt x="46" y="36"/>
                    <a:pt x="52" y="33"/>
                  </a:cubicBezTo>
                  <a:cubicBezTo>
                    <a:pt x="63" y="28"/>
                    <a:pt x="77" y="28"/>
                    <a:pt x="88" y="33"/>
                  </a:cubicBezTo>
                  <a:cubicBezTo>
                    <a:pt x="90" y="34"/>
                    <a:pt x="91" y="35"/>
                    <a:pt x="90" y="3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6C1D528-61EE-4D80-AB1B-FC5C3EEF4A40}"/>
              </a:ext>
            </a:extLst>
          </p:cNvPr>
          <p:cNvSpPr txBox="1"/>
          <p:nvPr/>
        </p:nvSpPr>
        <p:spPr>
          <a:xfrm>
            <a:off x="161288" y="2749733"/>
            <a:ext cx="3200514" cy="33824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0066"/>
                </a:solidFill>
              </a:rPr>
              <a:t>Руководство</a:t>
            </a:r>
            <a:endParaRPr lang="en-US" sz="2000" b="1" dirty="0">
              <a:solidFill>
                <a:srgbClr val="000066"/>
              </a:solidFill>
            </a:endParaRP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sz="1400" dirty="0">
                <a:solidFill>
                  <a:prstClr val="black"/>
                </a:solidFill>
              </a:rPr>
              <a:t>В своей деятельности наблюдательный совет руководствуется действующим законодательством Республики Казахстан, Уставом поликлиники, настоящим Положением и иными нормативными правовыми актами. Члены  наблюдательного совета получают полную и достоверную информацию о деятельности поликлиники, регулярно  знакомятся с отчетами,  получают их копии.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90A3BD-54BD-478F-8BF2-12DA19DC324E}"/>
              </a:ext>
            </a:extLst>
          </p:cNvPr>
          <p:cNvSpPr txBox="1"/>
          <p:nvPr/>
        </p:nvSpPr>
        <p:spPr>
          <a:xfrm>
            <a:off x="8818911" y="3416161"/>
            <a:ext cx="2918173" cy="23310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0066"/>
                </a:solidFill>
              </a:rPr>
              <a:t>Сертификат </a:t>
            </a:r>
            <a:endParaRPr lang="en-US" sz="2000" b="1" dirty="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dirty="0">
                <a:solidFill>
                  <a:prstClr val="black"/>
                </a:solidFill>
              </a:rPr>
              <a:t>Поликлиника имеет сертификат соответствия Национальным стандартам аккредитации первой категории; в июне 2025 года была проведена аккредитация, где поликлиника подтвердила                                </a:t>
            </a:r>
            <a:r>
              <a:rPr lang="en-US" sz="1400" dirty="0">
                <a:solidFill>
                  <a:prstClr val="black"/>
                </a:solidFill>
              </a:rPr>
              <a:t>I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/>
              <a:t>категорию на 3 года.</a:t>
            </a:r>
          </a:p>
        </p:txBody>
      </p:sp>
    </p:spTree>
    <p:extLst>
      <p:ext uri="{BB962C8B-B14F-4D97-AF65-F5344CB8AC3E}">
        <p14:creationId xmlns:p14="http://schemas.microsoft.com/office/powerpoint/2010/main" val="93412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24" name="Содержимое 3"/>
          <p:cNvGraphicFramePr/>
          <p:nvPr>
            <p:extLst>
              <p:ext uri="{D42A27DB-BD31-4B8C-83A1-F6EECF244321}">
                <p14:modId xmlns:p14="http://schemas.microsoft.com/office/powerpoint/2010/main" val="3930271688"/>
              </p:ext>
            </p:extLst>
          </p:nvPr>
        </p:nvGraphicFramePr>
        <p:xfrm>
          <a:off x="1" y="1445886"/>
          <a:ext cx="8976320" cy="493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4" name="Google Shape;534;p32"/>
          <p:cNvSpPr/>
          <p:nvPr/>
        </p:nvSpPr>
        <p:spPr>
          <a:xfrm rot="10800000" flipH="1">
            <a:off x="1681866" y="81439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10391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509;p31"/>
          <p:cNvSpPr txBox="1">
            <a:spLocks noGrp="1"/>
          </p:cNvSpPr>
          <p:nvPr>
            <p:ph type="title"/>
          </p:nvPr>
        </p:nvSpPr>
        <p:spPr>
          <a:xfrm>
            <a:off x="2279577" y="291418"/>
            <a:ext cx="7185229" cy="100672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Перинатальная смертность </a:t>
            </a:r>
            <a:b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2024 - 2025 </a:t>
            </a:r>
            <a:r>
              <a:rPr lang="ru-RU" alt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836E75-F87B-45AA-9D96-F1573554E385}"/>
              </a:ext>
            </a:extLst>
          </p:cNvPr>
          <p:cNvSpPr txBox="1"/>
          <p:nvPr/>
        </p:nvSpPr>
        <p:spPr>
          <a:xfrm>
            <a:off x="8328248" y="1124744"/>
            <a:ext cx="36724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Отмечается уменьшение перинатальной смертности на </a:t>
            </a:r>
            <a:r>
              <a:rPr lang="en-US" sz="1600" dirty="0">
                <a:solidFill>
                  <a:srgbClr val="100183"/>
                </a:solidFill>
                <a:latin typeface="Georgia" pitchFamily="18" charset="0"/>
              </a:rPr>
              <a:t>5,4%o</a:t>
            </a:r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.</a:t>
            </a:r>
          </a:p>
          <a:p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Мертворождаемость снизилась на 3,6</a:t>
            </a:r>
            <a:r>
              <a:rPr lang="en-US" sz="1600" dirty="0">
                <a:solidFill>
                  <a:srgbClr val="100183"/>
                </a:solidFill>
                <a:latin typeface="Georgia" pitchFamily="18" charset="0"/>
              </a:rPr>
              <a:t>%o</a:t>
            </a:r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. Из 4 случаев: </a:t>
            </a:r>
          </a:p>
          <a:p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3 случая – гибель плода в ранних сроках беременности (23-27 </a:t>
            </a:r>
            <a:r>
              <a:rPr lang="ru-RU" sz="1600" dirty="0" err="1">
                <a:solidFill>
                  <a:srgbClr val="100183"/>
                </a:solidFill>
                <a:latin typeface="Georgia" pitchFamily="18" charset="0"/>
              </a:rPr>
              <a:t>нед</a:t>
            </a:r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.), внутриутробная диагностика  затруднена, 1 случай – у женщины (АГ</a:t>
            </a:r>
            <a:r>
              <a:rPr lang="en-US" sz="1600" dirty="0">
                <a:solidFill>
                  <a:srgbClr val="100183"/>
                </a:solidFill>
                <a:latin typeface="Georgia" pitchFamily="18" charset="0"/>
              </a:rPr>
              <a:t>II</a:t>
            </a:r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ст. с </a:t>
            </a:r>
            <a:r>
              <a:rPr lang="ru-RU" sz="1600" dirty="0" err="1">
                <a:solidFill>
                  <a:srgbClr val="100183"/>
                </a:solidFill>
                <a:latin typeface="Georgia" pitchFamily="18" charset="0"/>
              </a:rPr>
              <a:t>преэклампсией</a:t>
            </a:r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100183"/>
                </a:solidFill>
                <a:latin typeface="Georgia" pitchFamily="18" charset="0"/>
              </a:rPr>
              <a:t>никотинозависимая</a:t>
            </a:r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) в стационаре.</a:t>
            </a:r>
          </a:p>
          <a:p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Ранняя неонатальная смертность снизилась на 1,9</a:t>
            </a:r>
            <a:r>
              <a:rPr lang="en-US" sz="1600" dirty="0">
                <a:solidFill>
                  <a:srgbClr val="100183"/>
                </a:solidFill>
                <a:latin typeface="Georgia" pitchFamily="18" charset="0"/>
              </a:rPr>
              <a:t>%o</a:t>
            </a:r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 –</a:t>
            </a:r>
          </a:p>
          <a:p>
            <a:r>
              <a:rPr lang="ru-RU" sz="1600" dirty="0">
                <a:solidFill>
                  <a:srgbClr val="100183"/>
                </a:solidFill>
                <a:latin typeface="Georgia" pitchFamily="18" charset="0"/>
              </a:rPr>
              <a:t>1 случай ранней неонатальной смертности у двойни, в результате преждевременных родов в 27 недель, гибель детей из-за низкой массы тела (979 и 966 грамм), а также наличия хронической урогенитальной инфекции у матери, санация которой не возможна при беременности. </a:t>
            </a:r>
            <a:endParaRPr lang="ru-RU" sz="16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534" name="Google Shape;534;p32"/>
          <p:cNvSpPr/>
          <p:nvPr/>
        </p:nvSpPr>
        <p:spPr>
          <a:xfrm rot="10800000" flipH="1">
            <a:off x="1681866" y="81439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10391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509;p31"/>
          <p:cNvSpPr txBox="1">
            <a:spLocks noGrp="1"/>
          </p:cNvSpPr>
          <p:nvPr>
            <p:ph type="title"/>
          </p:nvPr>
        </p:nvSpPr>
        <p:spPr>
          <a:xfrm>
            <a:off x="2279577" y="291418"/>
            <a:ext cx="7185229" cy="100672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Младенческая смертность </a:t>
            </a:r>
            <a:b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2024 - 2025 </a:t>
            </a:r>
            <a:r>
              <a:rPr lang="ru-RU" alt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836E75-F87B-45AA-9D96-F1573554E385}"/>
              </a:ext>
            </a:extLst>
          </p:cNvPr>
          <p:cNvSpPr txBox="1"/>
          <p:nvPr/>
        </p:nvSpPr>
        <p:spPr>
          <a:xfrm>
            <a:off x="947428" y="1523526"/>
            <a:ext cx="10297144" cy="255454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По итогам года младенческая смертность составляет – 7,2%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Всего умерли – 5 детей: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1 случай смерти на дому (Диагноз: Механическая асфиксия);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1 случай поздней неонатальной смертности;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2 случая ранней неонатальной смертности;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1 случай - ребенок не прикреплен к «ГП №1 (</a:t>
            </a:r>
            <a:r>
              <a:rPr lang="kk-KZ" sz="1600" dirty="0">
                <a:solidFill>
                  <a:srgbClr val="002060"/>
                </a:solidFill>
                <a:latin typeface="Georgia" pitchFamily="18" charset="0"/>
              </a:rPr>
              <a:t>Қ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ажикен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Жан, 1,5 месяца, ребенок проживал на территории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мкр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Шугыла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Мама, </a:t>
            </a:r>
            <a:r>
              <a:rPr lang="kk-KZ" sz="1600" dirty="0">
                <a:solidFill>
                  <a:srgbClr val="002060"/>
                </a:solidFill>
                <a:latin typeface="Georgia" pitchFamily="18" charset="0"/>
              </a:rPr>
              <a:t>Қажикен Т.Қ.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прикреплена в «ГП №1» прибыла 27.05.2025г. Из Медицинского центра «Алатау Клиник» при сроке 21 неделя, в сроке 35 недель выбыла в г. Семей, где она родила. В «ГП №1» с ребенком не обращалась.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34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8"/>
            <a:ext cx="12191995" cy="6865478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0750501"/>
              </p:ext>
            </p:extLst>
          </p:nvPr>
        </p:nvGraphicFramePr>
        <p:xfrm>
          <a:off x="911424" y="858624"/>
          <a:ext cx="10369152" cy="586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5514" y="260649"/>
            <a:ext cx="889247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Выполнение скрининга за 12 месяцев 2025 года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700040-5171-4154-995C-39839B947664}"/>
              </a:ext>
            </a:extLst>
          </p:cNvPr>
          <p:cNvSpPr txBox="1"/>
          <p:nvPr/>
        </p:nvSpPr>
        <p:spPr>
          <a:xfrm>
            <a:off x="1127442" y="1484783"/>
            <a:ext cx="5925601" cy="923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РМЖ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выявлено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– 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случаев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РШМ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выявлено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– 1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случай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КРР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выявлено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– 4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случая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(и 23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полипа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прямой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кишки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56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6968939"/>
              </p:ext>
            </p:extLst>
          </p:nvPr>
        </p:nvGraphicFramePr>
        <p:xfrm>
          <a:off x="1524000" y="1412776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63552" y="232574"/>
            <a:ext cx="8280920" cy="830997"/>
          </a:xfrm>
          <a:prstGeom prst="rect">
            <a:avLst/>
          </a:prstGeom>
          <a:noFill/>
          <a:effectLst>
            <a:outerShdw dist="50800" sx="4000" sy="4000" algn="ctr" rotWithShape="0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Пролеченные случаи за 12 месяцев 2024-2025гг в круглосуточные стационары города (по БГ)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9516" y="573325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окончанием финансирования многие стационары отказывают в госпитализации раннее поставленных на портал, что влияет на появление внештатных ситуаций 2025 г.</a:t>
            </a:r>
            <a:endParaRPr lang="ru-RU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87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802F38-D99C-4C4D-AF45-94D905F77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1412776"/>
            <a:ext cx="7632848" cy="6876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 реабилитация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2248985"/>
            <a:ext cx="10225136" cy="1872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За 2025г. план сумма по АПП реабилитации взрослому населению – 12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033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020,91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тг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., выполнение за 12 месяцев 2025г. – количество услуг  7376, на сумму  12 141 439,04 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тг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., что составляет – 100%;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За 2025г. план сумма по АПП реабилитации детскому населению –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6 360 815,25 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тг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., выполнение за 12 месяцев 2025г. – количество услуг  3784, на сумму 6 364 636,54 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тг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., что составляет – 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100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%;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6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8AADBA-234A-4171-AE59-0D46A1F6D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552" name="Google Shape;552;p33"/>
          <p:cNvSpPr/>
          <p:nvPr/>
        </p:nvSpPr>
        <p:spPr>
          <a:xfrm rot="10800000">
            <a:off x="10377700" y="81439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Google Shape;552;p33"/>
          <p:cNvSpPr/>
          <p:nvPr/>
        </p:nvSpPr>
        <p:spPr>
          <a:xfrm rot="10800000" flipH="1" flipV="1">
            <a:off x="1673587" y="-1416062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719736" y="476673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Стационарозамещающая помощь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019451308"/>
              </p:ext>
            </p:extLst>
          </p:nvPr>
        </p:nvGraphicFramePr>
        <p:xfrm>
          <a:off x="263352" y="980730"/>
          <a:ext cx="9199129" cy="547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BAD04AB-8A94-4343-848F-BE5F3F9CA92B}"/>
              </a:ext>
            </a:extLst>
          </p:cNvPr>
          <p:cNvSpPr txBox="1"/>
          <p:nvPr/>
        </p:nvSpPr>
        <p:spPr>
          <a:xfrm>
            <a:off x="7616214" y="2224281"/>
            <a:ext cx="4248472" cy="2016224"/>
          </a:xfrm>
          <a:prstGeom prst="rect">
            <a:avLst/>
          </a:prstGeom>
          <a:gradFill flip="none" rotWithShape="1">
            <a:gsLst>
              <a:gs pos="100000">
                <a:srgbClr val="A4E7EC"/>
              </a:gs>
              <a:gs pos="61000">
                <a:schemeClr val="accent1">
                  <a:lumMod val="30000"/>
                  <a:lumOff val="70000"/>
                  <a:alpha val="59000"/>
                </a:schemeClr>
              </a:gs>
            </a:gsLst>
            <a:lin ang="18900000" scaled="1"/>
            <a:tileRect/>
          </a:gradFill>
          <a:effectLst>
            <a:softEdge rad="3810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Стационарозамещающей</a:t>
            </a:r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хирургической медицинской </a:t>
            </a:r>
          </a:p>
          <a:p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(ЦАХ) план </a:t>
            </a:r>
          </a:p>
          <a:p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 -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14 344 671,08 (113 сл.)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составило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14 418 781,26 (106 сл.)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– 100% 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5B8B4C8-8C7E-40C6-B2AE-EA6A0811972B}"/>
              </a:ext>
            </a:extLst>
          </p:cNvPr>
          <p:cNvSpPr txBox="1"/>
          <p:nvPr/>
        </p:nvSpPr>
        <p:spPr>
          <a:xfrm>
            <a:off x="8890712" y="5119036"/>
            <a:ext cx="2973974" cy="7328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пролеченным случаям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– 100% </a:t>
            </a:r>
            <a:endParaRPr lang="ru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1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534" name="Google Shape;534;p32"/>
          <p:cNvSpPr/>
          <p:nvPr/>
        </p:nvSpPr>
        <p:spPr>
          <a:xfrm rot="10800000" flipH="1">
            <a:off x="1681866" y="8143943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614752" y="301567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СТАЦИОНАРОЗАМЕЩАЮЩАЯ ПОМОЩЬ</a:t>
            </a:r>
            <a:r>
              <a:rPr lang="ru-RU" sz="20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D4E4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9270F"/>
                </a:solidFill>
                <a:latin typeface="Times New Roman" pitchFamily="18" charset="0"/>
                <a:cs typeface="Times New Roman" pitchFamily="18" charset="0"/>
              </a:rPr>
              <a:t>Нозологическая структура пролеченных случаев</a:t>
            </a:r>
          </a:p>
        </p:txBody>
      </p:sp>
      <p:sp>
        <p:nvSpPr>
          <p:cNvPr id="31" name="Google Shape;534;p32"/>
          <p:cNvSpPr/>
          <p:nvPr/>
        </p:nvSpPr>
        <p:spPr>
          <a:xfrm rot="10800000" flipV="1">
            <a:off x="10391206" y="-1402668"/>
            <a:ext cx="132434" cy="132434"/>
          </a:xfrm>
          <a:custGeom>
            <a:avLst/>
            <a:gdLst/>
            <a:ahLst/>
            <a:cxnLst/>
            <a:rect l="l" t="t" r="r" b="b"/>
            <a:pathLst>
              <a:path w="2220" h="2220" extrusionOk="0">
                <a:moveTo>
                  <a:pt x="1110" y="1"/>
                </a:moveTo>
                <a:lnTo>
                  <a:pt x="904" y="27"/>
                </a:lnTo>
                <a:lnTo>
                  <a:pt x="671" y="104"/>
                </a:lnTo>
                <a:lnTo>
                  <a:pt x="491" y="207"/>
                </a:lnTo>
                <a:lnTo>
                  <a:pt x="336" y="336"/>
                </a:lnTo>
                <a:lnTo>
                  <a:pt x="207" y="491"/>
                </a:lnTo>
                <a:lnTo>
                  <a:pt x="104" y="672"/>
                </a:lnTo>
                <a:lnTo>
                  <a:pt x="26" y="904"/>
                </a:lnTo>
                <a:lnTo>
                  <a:pt x="0" y="1110"/>
                </a:lnTo>
                <a:lnTo>
                  <a:pt x="26" y="1343"/>
                </a:lnTo>
                <a:lnTo>
                  <a:pt x="104" y="1549"/>
                </a:lnTo>
                <a:lnTo>
                  <a:pt x="207" y="1730"/>
                </a:lnTo>
                <a:lnTo>
                  <a:pt x="336" y="1910"/>
                </a:lnTo>
                <a:lnTo>
                  <a:pt x="491" y="2039"/>
                </a:lnTo>
                <a:lnTo>
                  <a:pt x="671" y="2142"/>
                </a:lnTo>
                <a:lnTo>
                  <a:pt x="904" y="2194"/>
                </a:lnTo>
                <a:lnTo>
                  <a:pt x="1110" y="2220"/>
                </a:lnTo>
                <a:lnTo>
                  <a:pt x="1342" y="2194"/>
                </a:lnTo>
                <a:lnTo>
                  <a:pt x="1549" y="2142"/>
                </a:lnTo>
                <a:lnTo>
                  <a:pt x="1729" y="2039"/>
                </a:lnTo>
                <a:lnTo>
                  <a:pt x="1910" y="1910"/>
                </a:lnTo>
                <a:lnTo>
                  <a:pt x="2039" y="1730"/>
                </a:lnTo>
                <a:lnTo>
                  <a:pt x="2142" y="1549"/>
                </a:lnTo>
                <a:lnTo>
                  <a:pt x="2194" y="1343"/>
                </a:lnTo>
                <a:lnTo>
                  <a:pt x="2220" y="1110"/>
                </a:lnTo>
                <a:lnTo>
                  <a:pt x="2194" y="904"/>
                </a:lnTo>
                <a:lnTo>
                  <a:pt x="2142" y="672"/>
                </a:lnTo>
                <a:lnTo>
                  <a:pt x="2039" y="491"/>
                </a:lnTo>
                <a:lnTo>
                  <a:pt x="1910" y="336"/>
                </a:lnTo>
                <a:lnTo>
                  <a:pt x="1729" y="207"/>
                </a:lnTo>
                <a:lnTo>
                  <a:pt x="1549" y="104"/>
                </a:lnTo>
                <a:lnTo>
                  <a:pt x="1342" y="27"/>
                </a:lnTo>
                <a:lnTo>
                  <a:pt x="1110" y="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2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891473"/>
              </p:ext>
            </p:extLst>
          </p:nvPr>
        </p:nvGraphicFramePr>
        <p:xfrm>
          <a:off x="6096000" y="1372574"/>
          <a:ext cx="5472607" cy="486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93457"/>
              </p:ext>
            </p:extLst>
          </p:nvPr>
        </p:nvGraphicFramePr>
        <p:xfrm>
          <a:off x="983432" y="1401991"/>
          <a:ext cx="430457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4563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3792" y="705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443707"/>
              </p:ext>
            </p:extLst>
          </p:nvPr>
        </p:nvGraphicFramePr>
        <p:xfrm>
          <a:off x="1185863" y="563563"/>
          <a:ext cx="9820275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Worksheet" r:id="rId4" imgW="9820267" imgH="6200857" progId="Excel.Sheet.12">
                  <p:embed/>
                </p:oleObj>
              </mc:Choice>
              <mc:Fallback>
                <p:oleObj name="Worksheet" r:id="rId4" imgW="9820267" imgH="62008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5863" y="563563"/>
                        <a:ext cx="9820275" cy="6200775"/>
                      </a:xfrm>
                      <a:prstGeom prst="rect">
                        <a:avLst/>
                      </a:prstGeom>
                      <a:solidFill>
                        <a:srgbClr val="A4E7E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032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EDFFFA-AA06-45C1-BEE5-3CF51C05B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9783"/>
              </p:ext>
            </p:extLst>
          </p:nvPr>
        </p:nvGraphicFramePr>
        <p:xfrm>
          <a:off x="1775520" y="1397000"/>
          <a:ext cx="8640960" cy="426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6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06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Заявка на 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946457324,9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06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Отгружено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946457324,9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06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Освоено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39616" y="5486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Амбулаторное лекарственное обеспечение за 12 месяцев 2025 года</a:t>
            </a:r>
          </a:p>
        </p:txBody>
      </p:sp>
    </p:spTree>
    <p:extLst>
      <p:ext uri="{BB962C8B-B14F-4D97-AF65-F5344CB8AC3E}">
        <p14:creationId xmlns:p14="http://schemas.microsoft.com/office/powerpoint/2010/main" val="652163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xmlns="" id="{6385D2C3-B600-8CDA-5665-9F749F49B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7000" detail="0"/>
                    </a14:imgEffect>
                    <a14:imgEffect>
                      <a14:colorTemperature colorTemp="5423"/>
                    </a14:imgEffect>
                    <a14:imgEffect>
                      <a14:saturation sat="2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60000"/>
                <a:lumOff val="40000"/>
                <a:alpha val="53000"/>
              </a:schemeClr>
            </a:glow>
            <a:reflection blurRad="88900" stA="0" endPos="42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404664"/>
            <a:ext cx="7886700" cy="7596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АЛО по данным ИСЛО </a:t>
            </a:r>
            <a:b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период с 01.01.  по 31.12.2025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47511"/>
              </p:ext>
            </p:extLst>
          </p:nvPr>
        </p:nvGraphicFramePr>
        <p:xfrm>
          <a:off x="1631504" y="1628800"/>
          <a:ext cx="8947720" cy="452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6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2709">
                <a:tc>
                  <a:txBody>
                    <a:bodyPr/>
                    <a:lstStyle/>
                    <a:p>
                      <a:r>
                        <a:rPr lang="ru-RU" dirty="0"/>
                        <a:t>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нозологий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пациентов </a:t>
                      </a:r>
                      <a:r>
                        <a:rPr lang="ru-RU" dirty="0" err="1"/>
                        <a:t>обеспеч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</a:t>
                      </a:r>
                      <a:r>
                        <a:rPr lang="ru-RU" dirty="0" err="1"/>
                        <a:t>обеспеч</a:t>
                      </a:r>
                      <a:r>
                        <a:rPr lang="ru-RU" dirty="0"/>
                        <a:t>. рецептов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 </a:t>
                      </a:r>
                      <a:r>
                        <a:rPr lang="ru-RU" dirty="0" err="1"/>
                        <a:t>обеспеч</a:t>
                      </a:r>
                      <a:r>
                        <a:rPr lang="ru-RU" dirty="0"/>
                        <a:t>. Рецептов в тенге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/>
                        <a:t>С 01.01. по 31.12.25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15433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53352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946457324,9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/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/>
                        <a:t>ГОБМП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11028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31879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809125620,74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/>
                        <a:t>ОСМС взрослые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4302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21341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135710574,89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/>
                        <a:t>ОСМС</a:t>
                      </a:r>
                      <a:r>
                        <a:rPr lang="ru-RU" baseline="0" dirty="0"/>
                        <a:t>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621129,27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46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3"/>
            <a:ext cx="12192000" cy="6876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50355"/>
            <a:ext cx="10225136" cy="674981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4386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xmlns="" id="{6385D2C3-B600-8CDA-5665-9F749F49B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7000" detail="0"/>
                    </a14:imgEffect>
                    <a14:imgEffect>
                      <a14:colorTemperature colorTemp="5423"/>
                    </a14:imgEffect>
                    <a14:imgEffect>
                      <a14:saturation sat="2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60000"/>
                <a:lumOff val="40000"/>
                <a:alpha val="53000"/>
              </a:schemeClr>
            </a:glow>
            <a:reflection blurRad="88900" stA="0" endPos="42000" dist="50800" dir="5400000" sy="-100000" algn="bl" rotWithShape="0"/>
          </a:effec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5C6F1F3-9279-4932-8354-630F90F4F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84467"/>
              </p:ext>
            </p:extLst>
          </p:nvPr>
        </p:nvGraphicFramePr>
        <p:xfrm>
          <a:off x="623391" y="987574"/>
          <a:ext cx="10873209" cy="5266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229">
                  <a:extLst>
                    <a:ext uri="{9D8B030D-6E8A-4147-A177-3AD203B41FA5}">
                      <a16:colId xmlns:a16="http://schemas.microsoft.com/office/drawing/2014/main" xmlns="" val="1845849847"/>
                    </a:ext>
                  </a:extLst>
                </a:gridCol>
                <a:gridCol w="4568575">
                  <a:extLst>
                    <a:ext uri="{9D8B030D-6E8A-4147-A177-3AD203B41FA5}">
                      <a16:colId xmlns:a16="http://schemas.microsoft.com/office/drawing/2014/main" xmlns="" val="2617865494"/>
                    </a:ext>
                  </a:extLst>
                </a:gridCol>
                <a:gridCol w="1370573">
                  <a:extLst>
                    <a:ext uri="{9D8B030D-6E8A-4147-A177-3AD203B41FA5}">
                      <a16:colId xmlns:a16="http://schemas.microsoft.com/office/drawing/2014/main" xmlns="" val="3241392815"/>
                    </a:ext>
                  </a:extLst>
                </a:gridCol>
                <a:gridCol w="3472117">
                  <a:extLst>
                    <a:ext uri="{9D8B030D-6E8A-4147-A177-3AD203B41FA5}">
                      <a16:colId xmlns:a16="http://schemas.microsoft.com/office/drawing/2014/main" xmlns="" val="1645615896"/>
                    </a:ext>
                  </a:extLst>
                </a:gridCol>
                <a:gridCol w="913715">
                  <a:extLst>
                    <a:ext uri="{9D8B030D-6E8A-4147-A177-3AD203B41FA5}">
                      <a16:colId xmlns:a16="http://schemas.microsoft.com/office/drawing/2014/main" xmlns="" val="1729498992"/>
                    </a:ext>
                  </a:extLst>
                </a:gridCol>
              </a:tblGrid>
              <a:tr h="49993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</a:t>
                      </a:r>
                      <a:r>
                        <a:rPr lang="ru-RU" sz="1600" dirty="0" err="1">
                          <a:effectLst/>
                        </a:rPr>
                        <a:t>п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ru-RU" sz="1600" dirty="0" err="1">
                          <a:effectLst/>
                        </a:rPr>
                        <a:t>п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индикаторов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Пороговое значение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Баллы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4113824511"/>
                  </a:ext>
                </a:extLst>
              </a:tr>
              <a:tr h="101030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аккредитации медицинской организации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Высшая–5б, 1 кат.–4б, 2 кат.–3б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Нет категории – 0б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(примечание: для ПМСП и стац отдельно, т.к. у ПМСП максим балл-4, у стац-5 б)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б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3965706488"/>
                  </a:ext>
                </a:extLst>
              </a:tr>
              <a:tr h="52408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Кредиторская задолженность долгосрочная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100%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отсутствие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Отсутствие-5б, Наличие-0б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По итогам года - 100%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б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189879351"/>
                  </a:ext>
                </a:extLst>
              </a:tr>
              <a:tr h="49552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Обоснованные жалобы за отчетный период</a:t>
                      </a:r>
                      <a:r>
                        <a:rPr lang="kk-KZ" sz="1600" dirty="0">
                          <a:effectLst/>
                        </a:rPr>
                        <a:t> (по данным ДКККМФД)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отсутствие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Отсутствие-5б, Наличие-0б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б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6466471"/>
                  </a:ext>
                </a:extLst>
              </a:tr>
              <a:tr h="53365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Уровень оснащенности медицинских организации медицинской техникой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менее 97,6</a:t>
                      </a:r>
                      <a:r>
                        <a:rPr lang="kk-KZ" sz="1600" dirty="0">
                          <a:effectLst/>
                        </a:rPr>
                        <a:t>℅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Более 97,6% -5б, Менее 80% - 0б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По ГП №1-</a:t>
                      </a:r>
                      <a:r>
                        <a:rPr lang="en-US" sz="1600" dirty="0">
                          <a:effectLst/>
                        </a:rPr>
                        <a:t> 98,9</a:t>
                      </a:r>
                      <a:r>
                        <a:rPr lang="kk-KZ" sz="1600" dirty="0">
                          <a:effectLst/>
                        </a:rPr>
                        <a:t>%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</a:t>
                      </a:r>
                      <a:r>
                        <a:rPr lang="ru-RU" sz="1600" dirty="0">
                          <a:effectLst/>
                        </a:rPr>
                        <a:t>б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4204159822"/>
                  </a:ext>
                </a:extLst>
              </a:tr>
              <a:tr h="1038617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Доля медицинских организации, внедривших системы обработки, хранения и передачи медицинских изображений и интегрированных с цифровыми медицинскими аппаратами (РАС</a:t>
                      </a:r>
                      <a:r>
                        <a:rPr lang="en-US" sz="1600" dirty="0">
                          <a:effectLst/>
                        </a:rPr>
                        <a:t>S</a:t>
                      </a:r>
                      <a:r>
                        <a:rPr lang="kk-KZ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Наличие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Наличие -5 б, Отсутствие-0 б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По ГП №1-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kk-KZ" sz="1600" dirty="0">
                          <a:effectLst/>
                        </a:rPr>
                        <a:t>50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r>
                        <a:rPr lang="ru-RU" sz="1600" dirty="0">
                          <a:effectLst/>
                        </a:rPr>
                        <a:t> б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3244899739"/>
                  </a:ext>
                </a:extLst>
              </a:tr>
              <a:tr h="49552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</a:rPr>
                        <a:t>Соответствие коек (КС и СЗТ) в ИС СУР с утвержденным Приказом УОЗ</a:t>
                      </a:r>
                      <a:endParaRPr lang="ru-K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600" dirty="0">
                          <a:effectLst/>
                        </a:rPr>
                        <a:t>100%</a:t>
                      </a:r>
                      <a:endParaRPr lang="ru-K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Соответствие - 5б</a:t>
                      </a:r>
                      <a:endParaRPr lang="ru-KZ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Несоответствие - 0 б</a:t>
                      </a:r>
                      <a:endParaRPr lang="ru-K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 б</a:t>
                      </a:r>
                      <a:endParaRPr lang="ru-K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6694290"/>
                  </a:ext>
                </a:extLst>
              </a:tr>
              <a:tr h="253018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</a:t>
                      </a:r>
                      <a:r>
                        <a:rPr lang="kk-KZ" sz="1600" dirty="0">
                          <a:effectLst/>
                        </a:rPr>
                        <a:t> б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1301811756"/>
                  </a:ext>
                </a:extLst>
              </a:tr>
            </a:tbl>
          </a:graphicData>
        </a:graphic>
      </p:graphicFrame>
      <p:sp>
        <p:nvSpPr>
          <p:cNvPr id="8" name="Google Shape;561;p34">
            <a:extLst>
              <a:ext uri="{FF2B5EF4-FFF2-40B4-BE49-F238E27FC236}">
                <a16:creationId xmlns:a16="http://schemas.microsoft.com/office/drawing/2014/main" xmlns="" id="{DE3FE0B9-C25E-450B-8A0D-2D8A46CB2C0C}"/>
              </a:ext>
            </a:extLst>
          </p:cNvPr>
          <p:cNvSpPr txBox="1">
            <a:spLocks/>
          </p:cNvSpPr>
          <p:nvPr/>
        </p:nvSpPr>
        <p:spPr>
          <a:xfrm>
            <a:off x="2207995" y="214276"/>
            <a:ext cx="7704000" cy="5021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27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Достижение индикаторов </a:t>
            </a:r>
            <a:r>
              <a:rPr lang="en-US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KPI</a:t>
            </a:r>
            <a:endParaRPr lang="en-US" sz="2800" b="1" dirty="0">
              <a:solidFill>
                <a:srgbClr val="0628BA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168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5C6F1F3-9279-4932-8354-630F90F4F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50389"/>
              </p:ext>
            </p:extLst>
          </p:nvPr>
        </p:nvGraphicFramePr>
        <p:xfrm>
          <a:off x="443372" y="668894"/>
          <a:ext cx="11341261" cy="5998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xmlns="" val="1845849847"/>
                    </a:ext>
                  </a:extLst>
                </a:gridCol>
                <a:gridCol w="5487058">
                  <a:extLst>
                    <a:ext uri="{9D8B030D-6E8A-4147-A177-3AD203B41FA5}">
                      <a16:colId xmlns:a16="http://schemas.microsoft.com/office/drawing/2014/main" xmlns="" val="2617865494"/>
                    </a:ext>
                  </a:extLst>
                </a:gridCol>
                <a:gridCol w="2289806">
                  <a:extLst>
                    <a:ext uri="{9D8B030D-6E8A-4147-A177-3AD203B41FA5}">
                      <a16:colId xmlns:a16="http://schemas.microsoft.com/office/drawing/2014/main" xmlns="" val="324139281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645615896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1729498992"/>
                    </a:ext>
                  </a:extLst>
                </a:gridCol>
              </a:tblGrid>
              <a:tr h="42498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</a:t>
                      </a:r>
                      <a:r>
                        <a:rPr lang="ru-RU" sz="1600" dirty="0" err="1">
                          <a:effectLst/>
                        </a:rPr>
                        <a:t>п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ru-RU" sz="1600" dirty="0" err="1">
                          <a:effectLst/>
                        </a:rPr>
                        <a:t>п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индикаторов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Пороговое значение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Баллы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4113824511"/>
                  </a:ext>
                </a:extLst>
              </a:tr>
              <a:tr h="43260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Доля дистанционных медицинских услуг, оказанных населению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5%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7% – 5б.</a:t>
                      </a:r>
                      <a:endParaRPr lang="ru-KZ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Менее 7% – 0 б.</a:t>
                      </a:r>
                      <a:endParaRPr lang="ru-KZ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5% – 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5706488"/>
                  </a:ext>
                </a:extLst>
              </a:tr>
              <a:tr h="43260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младенческой смертности на дому 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-5б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– 0б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– 5б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879351"/>
                  </a:ext>
                </a:extLst>
              </a:tr>
              <a:tr h="43260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Охват скрининговыми осмотрами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 -5б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100% -0б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 – 5б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66471"/>
                  </a:ext>
                </a:extLst>
              </a:tr>
              <a:tr h="428963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Заболеваемость ожирением среди детей (0 – 14 лет)</a:t>
                      </a:r>
                      <a:endParaRPr lang="ru-KZ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148,2 на 100 тыс. населения того же возраста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148,2 и менее – 5б.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148,2 – 0б.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5б </a:t>
                      </a:r>
                      <a:endParaRPr lang="ru-KZ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9953559"/>
                  </a:ext>
                </a:extLst>
              </a:tr>
              <a:tr h="43260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младенческой смертности на дому 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-5б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– 0б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– 5б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4159822"/>
                  </a:ext>
                </a:extLst>
              </a:tr>
              <a:tr h="43260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посещений организаций здравоохранения, оказывающих ПМСП, на одного жителя в год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6,05 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6,05 и более -5б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6,05 - 0б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4899739"/>
                  </a:ext>
                </a:extLst>
              </a:tr>
              <a:tr h="456107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Охват вакцинацией, ревакцинации подлежащего контингента согласно Национального календаря прививок РК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95% от плана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95% -5б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95% -0б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6694290"/>
                  </a:ext>
                </a:extLst>
              </a:tr>
              <a:tr h="432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Увеличение охвата медицинской реабилитацией детей с ограниченными возможностями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менее 45%</a:t>
                      </a:r>
                      <a:endParaRPr lang="ru-KZ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45% -5б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45% -0б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5б</a:t>
                      </a:r>
                      <a:endParaRPr lang="ru-KZ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0510418"/>
                  </a:ext>
                </a:extLst>
              </a:tr>
              <a:tr h="653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Удельный вес взрослого населения с латентной туберкулезной инфекцией с проведенным профилактическим лечением из числа подлежащих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90%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90% -5б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90% -0б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90% -5б</a:t>
                      </a:r>
                      <a:endParaRPr lang="ru-K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6002086"/>
                  </a:ext>
                </a:extLst>
              </a:tr>
              <a:tr h="4727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Удельный вес детей с латентной туберкулезной инфекцией с проведенным профилактическим лечением из числа подлежащих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90%</a:t>
                      </a:r>
                      <a:endParaRPr lang="ru-K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90% -5б</a:t>
                      </a:r>
                      <a:endParaRPr lang="ru-K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90% -0б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0602758"/>
                  </a:ext>
                </a:extLst>
              </a:tr>
              <a:tr h="4326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 выявления туберкулеза методом флюорографии среди групп высокого риска по туберкулезу</a:t>
                      </a:r>
                      <a:endParaRPr lang="ru-KZ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,0% на 1000 осмотренных</a:t>
                      </a:r>
                      <a:endParaRPr lang="ru-KZ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3% - 5б</a:t>
                      </a:r>
                      <a:endParaRPr lang="ru-KZ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Менее 3% - 0б</a:t>
                      </a:r>
                      <a:endParaRPr lang="ru-KZ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5б</a:t>
                      </a:r>
                      <a:endParaRPr lang="ru-KZ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4363284"/>
                  </a:ext>
                </a:extLst>
              </a:tr>
              <a:tr h="23626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 б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685800" rtl="0" eaLnBrk="1" latinLnBrk="0" hangingPunct="1">
                        <a:defRPr kumimoji="0" sz="135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</a:t>
                      </a:r>
                      <a:r>
                        <a:rPr lang="kk-KZ" sz="1600" dirty="0">
                          <a:effectLst/>
                        </a:rPr>
                        <a:t> б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2531" marR="32531" marT="0" marB="0"/>
                </a:tc>
                <a:extLst>
                  <a:ext uri="{0D108BD9-81ED-4DB2-BD59-A6C34878D82A}">
                    <a16:rowId xmlns:a16="http://schemas.microsoft.com/office/drawing/2014/main" xmlns="" val="1301811756"/>
                  </a:ext>
                </a:extLst>
              </a:tr>
            </a:tbl>
          </a:graphicData>
        </a:graphic>
      </p:graphicFrame>
      <p:sp>
        <p:nvSpPr>
          <p:cNvPr id="8" name="Google Shape;561;p34">
            <a:extLst>
              <a:ext uri="{FF2B5EF4-FFF2-40B4-BE49-F238E27FC236}">
                <a16:creationId xmlns:a16="http://schemas.microsoft.com/office/drawing/2014/main" xmlns="" id="{DE3FE0B9-C25E-450B-8A0D-2D8A46CB2C0C}"/>
              </a:ext>
            </a:extLst>
          </p:cNvPr>
          <p:cNvSpPr txBox="1">
            <a:spLocks/>
          </p:cNvSpPr>
          <p:nvPr/>
        </p:nvSpPr>
        <p:spPr>
          <a:xfrm>
            <a:off x="2207995" y="131284"/>
            <a:ext cx="7704000" cy="5021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27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Достижение индикаторов </a:t>
            </a:r>
            <a:r>
              <a:rPr lang="en-US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KPI</a:t>
            </a:r>
            <a:endParaRPr lang="en-US" sz="2800" b="1" dirty="0">
              <a:solidFill>
                <a:srgbClr val="0628BA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756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8" name="Google Shape;561;p34">
            <a:extLst>
              <a:ext uri="{FF2B5EF4-FFF2-40B4-BE49-F238E27FC236}">
                <a16:creationId xmlns:a16="http://schemas.microsoft.com/office/drawing/2014/main" xmlns="" id="{DE3FE0B9-C25E-450B-8A0D-2D8A46CB2C0C}"/>
              </a:ext>
            </a:extLst>
          </p:cNvPr>
          <p:cNvSpPr txBox="1">
            <a:spLocks/>
          </p:cNvSpPr>
          <p:nvPr/>
        </p:nvSpPr>
        <p:spPr>
          <a:xfrm>
            <a:off x="2243999" y="620688"/>
            <a:ext cx="7704000" cy="502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27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1001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диагностического отделения</a:t>
            </a:r>
            <a:endParaRPr lang="en-US" sz="2800" b="1" dirty="0">
              <a:solidFill>
                <a:srgbClr val="100183"/>
              </a:solidFill>
              <a:latin typeface="Century Gothic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A26B1C8-DACB-43BB-8321-5C5AF4D26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76008"/>
              </p:ext>
            </p:extLst>
          </p:nvPr>
        </p:nvGraphicFramePr>
        <p:xfrm>
          <a:off x="911424" y="2132856"/>
          <a:ext cx="10225135" cy="238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6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46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270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Органов грудной клетки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Костно-суставная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Прочие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435">
                <a:tc>
                  <a:txBody>
                    <a:bodyPr/>
                    <a:lstStyle/>
                    <a:p>
                      <a:r>
                        <a:rPr lang="ru-RU" dirty="0"/>
                        <a:t>Рентгенологические </a:t>
                      </a:r>
                    </a:p>
                    <a:p>
                      <a:r>
                        <a:rPr lang="ru-RU" dirty="0"/>
                        <a:t>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8300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3944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435">
                <a:tc>
                  <a:txBody>
                    <a:bodyPr/>
                    <a:lstStyle/>
                    <a:p>
                      <a:r>
                        <a:rPr lang="ru-RU" dirty="0"/>
                        <a:t>Флюорографические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15018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153">
                <a:tc>
                  <a:txBody>
                    <a:bodyPr/>
                    <a:lstStyle/>
                    <a:p>
                      <a:r>
                        <a:rPr lang="ru-RU" dirty="0"/>
                        <a:t>Маммография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066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8" name="Google Shape;561;p34">
            <a:extLst>
              <a:ext uri="{FF2B5EF4-FFF2-40B4-BE49-F238E27FC236}">
                <a16:creationId xmlns:a16="http://schemas.microsoft.com/office/drawing/2014/main" xmlns="" id="{DE3FE0B9-C25E-450B-8A0D-2D8A46CB2C0C}"/>
              </a:ext>
            </a:extLst>
          </p:cNvPr>
          <p:cNvSpPr txBox="1">
            <a:spLocks/>
          </p:cNvSpPr>
          <p:nvPr/>
        </p:nvSpPr>
        <p:spPr>
          <a:xfrm>
            <a:off x="2243999" y="620688"/>
            <a:ext cx="7704000" cy="502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27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1001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диагностического отделения</a:t>
            </a:r>
            <a:endParaRPr lang="en-US" sz="2800" b="1" dirty="0">
              <a:solidFill>
                <a:srgbClr val="100183"/>
              </a:solidFill>
              <a:latin typeface="Century Gothic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A26B1C8-DACB-43BB-8321-5C5AF4D26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29905"/>
              </p:ext>
            </p:extLst>
          </p:nvPr>
        </p:nvGraphicFramePr>
        <p:xfrm>
          <a:off x="479376" y="1628800"/>
          <a:ext cx="1116124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2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3371">
                  <a:extLst>
                    <a:ext uri="{9D8B030D-6E8A-4147-A177-3AD203B41FA5}">
                      <a16:colId xmlns:a16="http://schemas.microsoft.com/office/drawing/2014/main" xmlns="" val="357713282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2454756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791185559"/>
                    </a:ext>
                  </a:extLst>
                </a:gridCol>
                <a:gridCol w="1009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6681">
                  <a:extLst>
                    <a:ext uri="{9D8B030D-6E8A-4147-A177-3AD203B41FA5}">
                      <a16:colId xmlns:a16="http://schemas.microsoft.com/office/drawing/2014/main" xmlns="" val="1280856995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кол-во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том числе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219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018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Органов брюшной полости</a:t>
                      </a:r>
                      <a:endParaRPr lang="ru-RU" sz="1400" dirty="0">
                        <a:solidFill>
                          <a:srgbClr val="10018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00183"/>
                          </a:solidFill>
                        </a:rPr>
                        <a:t>Молочной железы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00183"/>
                          </a:solidFill>
                        </a:rPr>
                        <a:t>Щитовидной железы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100183"/>
                          </a:solidFill>
                        </a:rPr>
                        <a:t>Мочепо-ловой</a:t>
                      </a:r>
                      <a:r>
                        <a:rPr lang="ru-RU" sz="1400" dirty="0">
                          <a:solidFill>
                            <a:srgbClr val="100183"/>
                          </a:solidFill>
                        </a:rPr>
                        <a:t>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00183"/>
                          </a:solidFill>
                        </a:rPr>
                        <a:t>Малого таза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100183"/>
                          </a:solidFill>
                        </a:rPr>
                        <a:t>Нейросо-нография</a:t>
                      </a:r>
                      <a:endParaRPr lang="ru-RU" sz="1400" dirty="0">
                        <a:solidFill>
                          <a:srgbClr val="10018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00183"/>
                          </a:solidFill>
                        </a:rPr>
                        <a:t>БЦА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9126139"/>
                  </a:ext>
                </a:extLst>
              </a:tr>
              <a:tr h="645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Ультразвуковое исследование,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3112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0183"/>
                          </a:solidFill>
                        </a:rPr>
                        <a:t>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том числе дети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64AC4FF-A0B0-4053-8BC2-A59F637AAF09}"/>
              </a:ext>
            </a:extLst>
          </p:cNvPr>
          <p:cNvSpPr/>
          <p:nvPr/>
        </p:nvSpPr>
        <p:spPr>
          <a:xfrm>
            <a:off x="1739515" y="483060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функционируют кабинеты физиолечения, за 2025 год оказано услуг –  10277 услуг из них взрослому населению- 7229,  детскому населению - 3048</a:t>
            </a:r>
          </a:p>
        </p:txBody>
      </p:sp>
    </p:spTree>
    <p:extLst>
      <p:ext uri="{BB962C8B-B14F-4D97-AF65-F5344CB8AC3E}">
        <p14:creationId xmlns:p14="http://schemas.microsoft.com/office/powerpoint/2010/main" val="3070095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8" name="Google Shape;561;p34">
            <a:extLst>
              <a:ext uri="{FF2B5EF4-FFF2-40B4-BE49-F238E27FC236}">
                <a16:creationId xmlns:a16="http://schemas.microsoft.com/office/drawing/2014/main" xmlns="" id="{DE3FE0B9-C25E-450B-8A0D-2D8A46CB2C0C}"/>
              </a:ext>
            </a:extLst>
          </p:cNvPr>
          <p:cNvSpPr txBox="1">
            <a:spLocks/>
          </p:cNvSpPr>
          <p:nvPr/>
        </p:nvSpPr>
        <p:spPr>
          <a:xfrm>
            <a:off x="2243999" y="620688"/>
            <a:ext cx="7704000" cy="502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27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1001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диагностического отделения</a:t>
            </a:r>
            <a:endParaRPr lang="en-US" sz="2800" b="1" dirty="0">
              <a:solidFill>
                <a:srgbClr val="100183"/>
              </a:solidFill>
              <a:latin typeface="Century Gothic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A26B1C8-DACB-43BB-8321-5C5AF4D26D71}"/>
              </a:ext>
            </a:extLst>
          </p:cNvPr>
          <p:cNvGraphicFramePr>
            <a:graphicFrameLocks noGrp="1"/>
          </p:cNvGraphicFramePr>
          <p:nvPr/>
        </p:nvGraphicFramePr>
        <p:xfrm>
          <a:off x="1127448" y="1628800"/>
          <a:ext cx="9937104" cy="382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270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Органов грудной клетки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Костно-суставная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Прочие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443">
                <a:tc>
                  <a:txBody>
                    <a:bodyPr/>
                    <a:lstStyle/>
                    <a:p>
                      <a:r>
                        <a:rPr lang="ru-RU" dirty="0"/>
                        <a:t>Рентгенологические </a:t>
                      </a:r>
                    </a:p>
                    <a:p>
                      <a:r>
                        <a:rPr lang="ru-RU" dirty="0"/>
                        <a:t>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8300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3944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814">
                <a:tc>
                  <a:txBody>
                    <a:bodyPr/>
                    <a:lstStyle/>
                    <a:p>
                      <a:r>
                        <a:rPr lang="ru-RU" dirty="0"/>
                        <a:t>Флюорографические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15018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r>
                        <a:rPr lang="ru-RU" dirty="0"/>
                        <a:t>Маммография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/>
                        <a:t>Ультразвуковое исследование,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/>
                        <a:t>в том числе дети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212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8" name="Google Shape;561;p34">
            <a:extLst>
              <a:ext uri="{FF2B5EF4-FFF2-40B4-BE49-F238E27FC236}">
                <a16:creationId xmlns:a16="http://schemas.microsoft.com/office/drawing/2014/main" xmlns="" id="{DE3FE0B9-C25E-450B-8A0D-2D8A46CB2C0C}"/>
              </a:ext>
            </a:extLst>
          </p:cNvPr>
          <p:cNvSpPr txBox="1">
            <a:spLocks/>
          </p:cNvSpPr>
          <p:nvPr/>
        </p:nvSpPr>
        <p:spPr>
          <a:xfrm>
            <a:off x="2244000" y="980728"/>
            <a:ext cx="7704000" cy="502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27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1001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диагностического отделения</a:t>
            </a:r>
            <a:endParaRPr lang="en-US" sz="2800" b="1" dirty="0">
              <a:solidFill>
                <a:srgbClr val="100183"/>
              </a:solidFill>
              <a:latin typeface="Century Gothic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A26B1C8-DACB-43BB-8321-5C5AF4D26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60166"/>
              </p:ext>
            </p:extLst>
          </p:nvPr>
        </p:nvGraphicFramePr>
        <p:xfrm>
          <a:off x="623392" y="2276872"/>
          <a:ext cx="11094071" cy="251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69378453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53924126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7029809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39277632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091333906"/>
                    </a:ext>
                  </a:extLst>
                </a:gridCol>
                <a:gridCol w="1084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кол-во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Гематология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Микрореакция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Биохимия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Общий анализ мочи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Группа крови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Гемостаз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Соскоб на я/глист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Степень чистоты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443">
                <a:tc>
                  <a:txBody>
                    <a:bodyPr/>
                    <a:lstStyle/>
                    <a:p>
                      <a:r>
                        <a:rPr lang="ru-RU" dirty="0"/>
                        <a:t>Лабораторные</a:t>
                      </a:r>
                    </a:p>
                    <a:p>
                      <a:r>
                        <a:rPr lang="ru-RU" dirty="0"/>
                        <a:t>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237430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22128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41880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129707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17539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4668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15939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2046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00183"/>
                          </a:solidFill>
                        </a:rPr>
                        <a:t>3523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348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8" name="Google Shape;561;p34">
            <a:extLst>
              <a:ext uri="{FF2B5EF4-FFF2-40B4-BE49-F238E27FC236}">
                <a16:creationId xmlns:a16="http://schemas.microsoft.com/office/drawing/2014/main" xmlns="" id="{DE3FE0B9-C25E-450B-8A0D-2D8A46CB2C0C}"/>
              </a:ext>
            </a:extLst>
          </p:cNvPr>
          <p:cNvSpPr txBox="1">
            <a:spLocks/>
          </p:cNvSpPr>
          <p:nvPr/>
        </p:nvSpPr>
        <p:spPr>
          <a:xfrm>
            <a:off x="2243999" y="620688"/>
            <a:ext cx="7704000" cy="502137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27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национальные индикаторы</a:t>
            </a:r>
            <a:endParaRPr lang="en-US" sz="2800" b="1" dirty="0">
              <a:solidFill>
                <a:srgbClr val="0033CC"/>
              </a:solidFill>
              <a:latin typeface="Century Gothic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DBB694-6440-486A-9054-969E9CB9E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6" y="1484784"/>
            <a:ext cx="11775107" cy="27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7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74289A-D5BC-4580-AE45-4C320F19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10" name="Google Shape;561;p34">
            <a:extLst>
              <a:ext uri="{FF2B5EF4-FFF2-40B4-BE49-F238E27FC236}">
                <a16:creationId xmlns:a16="http://schemas.microsoft.com/office/drawing/2014/main" xmlns="" id="{A0FE72A9-4B5C-4342-A4B0-BE9325B232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3050" y="361546"/>
            <a:ext cx="9084637" cy="5434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/>
            <a:r>
              <a:rPr lang="ru-RU" sz="2800" b="1" dirty="0">
                <a:solidFill>
                  <a:srgbClr val="062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Обращения физических и юридических лиц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AFA4528C-AD3E-4448-95C5-CF5455DBA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802167"/>
              </p:ext>
            </p:extLst>
          </p:nvPr>
        </p:nvGraphicFramePr>
        <p:xfrm>
          <a:off x="5905537" y="1124744"/>
          <a:ext cx="5447047" cy="748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2BD2022D-8F60-4AB7-BB77-CD47ECFCC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901155"/>
              </p:ext>
            </p:extLst>
          </p:nvPr>
        </p:nvGraphicFramePr>
        <p:xfrm>
          <a:off x="191344" y="1124744"/>
          <a:ext cx="52565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9596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853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AE571FAB-1DCD-41E9-91F6-54011BFB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595" y="188640"/>
            <a:ext cx="3600400" cy="8405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8F6F6B46-BA30-4DBF-9773-8E4C8D661C07}"/>
              </a:ext>
            </a:extLst>
          </p:cNvPr>
          <p:cNvSpPr txBox="1">
            <a:spLocks/>
          </p:cNvSpPr>
          <p:nvPr/>
        </p:nvSpPr>
        <p:spPr>
          <a:xfrm>
            <a:off x="4367808" y="865634"/>
            <a:ext cx="7500483" cy="4219550"/>
          </a:xfrm>
          <a:prstGeom prst="rect">
            <a:avLst/>
          </a:prstGeom>
          <a:solidFill>
            <a:srgbClr val="CCE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2025 год имеется текущая кредиторская задолженность.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Закончили ПСД на Основное здание поставлено на капитальный ремонт в 2026 году.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Управлением здравоохранения утверждена заявка на медицинское оборудование (аппарат УЗИ, ММГ, рентген-аппарат) 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Управлением общественного здравоохранения г. Алматы передано здание как филиал «ГП №1» по адресу: ул.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Нусупбекова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141, оснащенное новым оборудованием для жителей Жетысуского района.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Была внедрена программа для приема пациентов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Face ID.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Открытие Ситуационного центра.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Открытие центра наставничества.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Открытие Центра развития и раннего вмешательства для детей.</a:t>
            </a:r>
          </a:p>
          <a:p>
            <a:pPr marL="179388" indent="-179388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Прошли аккредитацию получили 1 категорию ( была 2 категория)</a:t>
            </a:r>
          </a:p>
          <a:p>
            <a:pPr marL="179388" indent="-179388" algn="just"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FCF88C-03F3-4080-8899-E30DBC881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851516"/>
            <a:ext cx="394243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97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8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C570C4-D6F4-4628-986C-68E62F77A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82" y="2060848"/>
            <a:ext cx="2430924" cy="43237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8F959D1-EB33-40A0-84CC-35C2DD6FF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07" y="2060848"/>
            <a:ext cx="1997031" cy="43237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9D46B70-DAAA-42DA-8FFB-A8225F2C8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020" y="239783"/>
            <a:ext cx="2906125" cy="432374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AC8FDC2-2D94-4563-A8D5-16A8096FAD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-281" r="12936" b="281"/>
          <a:stretch/>
        </p:blipFill>
        <p:spPr>
          <a:xfrm>
            <a:off x="256088" y="239783"/>
            <a:ext cx="3384376" cy="4323746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9E23C582-2CDF-4609-AFEC-0D3F1431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05" y="205438"/>
            <a:ext cx="4001474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00183"/>
                </a:solidFill>
                <a:latin typeface="Times New Roman" pitchFamily="18" charset="0"/>
                <a:cs typeface="Times New Roman" pitchFamily="18" charset="0"/>
              </a:rPr>
              <a:t>Оснащение медицинской техникой</a:t>
            </a:r>
            <a:r>
              <a:rPr lang="ru-RU" sz="2400" dirty="0">
                <a:solidFill>
                  <a:srgbClr val="10018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100183"/>
                </a:solidFill>
                <a:latin typeface="Times New Roman" pitchFamily="18" charset="0"/>
                <a:cs typeface="Times New Roman" pitchFamily="18" charset="0"/>
              </a:rPr>
              <a:t>филиала </a:t>
            </a:r>
            <a:br>
              <a:rPr lang="ru-RU" sz="2400" b="1" dirty="0">
                <a:solidFill>
                  <a:srgbClr val="10018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100183"/>
                </a:solidFill>
                <a:latin typeface="Times New Roman" pitchFamily="18" charset="0"/>
                <a:cs typeface="Times New Roman" pitchFamily="18" charset="0"/>
              </a:rPr>
              <a:t>«ГП №1» по адресу: ул. </a:t>
            </a:r>
            <a:r>
              <a:rPr lang="ru-RU" sz="2400" b="1" dirty="0" err="1">
                <a:solidFill>
                  <a:srgbClr val="100183"/>
                </a:solidFill>
                <a:latin typeface="Times New Roman" pitchFamily="18" charset="0"/>
                <a:cs typeface="Times New Roman" pitchFamily="18" charset="0"/>
              </a:rPr>
              <a:t>Нусупбекова</a:t>
            </a:r>
            <a:r>
              <a:rPr lang="ru-RU" sz="2400" b="1" dirty="0">
                <a:solidFill>
                  <a:srgbClr val="100183"/>
                </a:solidFill>
                <a:latin typeface="Times New Roman" pitchFamily="18" charset="0"/>
                <a:cs typeface="Times New Roman" pitchFamily="18" charset="0"/>
              </a:rPr>
              <a:t>, 141</a:t>
            </a:r>
          </a:p>
        </p:txBody>
      </p:sp>
    </p:spTree>
    <p:extLst>
      <p:ext uri="{BB962C8B-B14F-4D97-AF65-F5344CB8AC3E}">
        <p14:creationId xmlns:p14="http://schemas.microsoft.com/office/powerpoint/2010/main" val="265765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6006"/>
          </a:xfrm>
          <a:prstGeom prst="rect">
            <a:avLst/>
          </a:prstGeom>
        </p:spPr>
      </p:pic>
      <p:sp>
        <p:nvSpPr>
          <p:cNvPr id="5" name="Google Shape;491;p30">
            <a:extLst>
              <a:ext uri="{FF2B5EF4-FFF2-40B4-BE49-F238E27FC236}">
                <a16:creationId xmlns:a16="http://schemas.microsoft.com/office/drawing/2014/main" xmlns="" id="{09D1BDD7-3875-4311-8893-0231CF03D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0004" y="548680"/>
            <a:ext cx="7704000" cy="6480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kk-KZ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ПРЕДПРИЯТИЯ</a:t>
            </a:r>
            <a:endParaRPr sz="2800" b="1" dirty="0">
              <a:solidFill>
                <a:srgbClr val="000066"/>
              </a:solidFill>
            </a:endParaRPr>
          </a:p>
        </p:txBody>
      </p:sp>
      <p:sp>
        <p:nvSpPr>
          <p:cNvPr id="6" name="Google Shape;492;p30">
            <a:extLst>
              <a:ext uri="{FF2B5EF4-FFF2-40B4-BE49-F238E27FC236}">
                <a16:creationId xmlns:a16="http://schemas.microsoft.com/office/drawing/2014/main" xmlns="" id="{8BE4AF4F-20A6-4576-A206-3F5B96BD8CDE}"/>
              </a:ext>
            </a:extLst>
          </p:cNvPr>
          <p:cNvSpPr txBox="1">
            <a:spLocks/>
          </p:cNvSpPr>
          <p:nvPr/>
        </p:nvSpPr>
        <p:spPr>
          <a:xfrm>
            <a:off x="1343472" y="1340768"/>
            <a:ext cx="9145016" cy="1728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>
              <a:buNone/>
              <a:defRPr/>
            </a:pPr>
            <a:r>
              <a:rPr lang="ru-RU" sz="1600" dirty="0">
                <a:solidFill>
                  <a:srgbClr val="414483"/>
                </a:solidFill>
                <a:latin typeface="Times New Roman" pitchFamily="18" charset="0"/>
                <a:cs typeface="Times New Roman" pitchFamily="18" charset="0"/>
              </a:rPr>
              <a:t>КГП на ПХВ «Городская Поликлиника №1» оказывает амбулаторно-поликлиническую помощь взрослому и детскому населению и находится по адресу: </a:t>
            </a:r>
          </a:p>
          <a:p>
            <a:pPr marL="0" indent="271463">
              <a:buNone/>
              <a:defRPr/>
            </a:pPr>
            <a:r>
              <a:rPr lang="ru-RU" sz="1600" dirty="0">
                <a:solidFill>
                  <a:srgbClr val="414483"/>
                </a:solidFill>
                <a:latin typeface="Times New Roman" pitchFamily="18" charset="0"/>
                <a:cs typeface="Times New Roman" pitchFamily="18" charset="0"/>
              </a:rPr>
              <a:t>г. Алматы, Медеуский район, ул. Гоголя, 53. </a:t>
            </a:r>
          </a:p>
          <a:p>
            <a:pPr marL="0" indent="271463">
              <a:buNone/>
              <a:defRPr/>
            </a:pPr>
            <a:r>
              <a:rPr lang="ru-RU" sz="1600" dirty="0">
                <a:solidFill>
                  <a:srgbClr val="414483"/>
                </a:solidFill>
                <a:latin typeface="Times New Roman" pitchFamily="18" charset="0"/>
                <a:cs typeface="Times New Roman" pitchFamily="18" charset="0"/>
              </a:rPr>
              <a:t>Также функционирует детское отделение, которое находится по адресу: </a:t>
            </a:r>
          </a:p>
          <a:p>
            <a:pPr marL="0" indent="271463">
              <a:buNone/>
              <a:defRPr/>
            </a:pPr>
            <a:r>
              <a:rPr lang="ru-RU" sz="1600" dirty="0">
                <a:solidFill>
                  <a:srgbClr val="414483"/>
                </a:solidFill>
                <a:latin typeface="Times New Roman" pitchFamily="18" charset="0"/>
                <a:cs typeface="Times New Roman" pitchFamily="18" charset="0"/>
              </a:rPr>
              <a:t>г. Алматы, Медеуский район, ул. Пушкина, 26.</a:t>
            </a:r>
            <a:r>
              <a:rPr lang="ru-RU" sz="1600" dirty="0">
                <a:solidFill>
                  <a:srgbClr val="414483"/>
                </a:solidFill>
              </a:rPr>
              <a:t> </a:t>
            </a:r>
          </a:p>
        </p:txBody>
      </p:sp>
      <p:graphicFrame>
        <p:nvGraphicFramePr>
          <p:cNvPr id="7" name="Google Shape;493;p30">
            <a:extLst>
              <a:ext uri="{FF2B5EF4-FFF2-40B4-BE49-F238E27FC236}">
                <a16:creationId xmlns:a16="http://schemas.microsoft.com/office/drawing/2014/main" xmlns="" id="{C19F8BD7-2F3D-4D2B-9795-C820EC85A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365343"/>
              </p:ext>
            </p:extLst>
          </p:nvPr>
        </p:nvGraphicFramePr>
        <p:xfrm>
          <a:off x="1328764" y="3212976"/>
          <a:ext cx="9865096" cy="2926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23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1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4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 поликлинике функционируют: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терапевтическое отделение;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педиатрическое отделение;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отделение специализированной помощи;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физиотерапевтическое отделение;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рентгенологическое отделение;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женская консультация;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кабинеты УЗИ;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функциональной диагностики;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планирования семьи;</a:t>
                      </a:r>
                    </a:p>
                  </a:txBody>
                  <a:tcPr marL="91425" marR="91425" marT="0" marB="0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 КРР;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кабинет пожилого человека;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отделение реабилитации;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lang="ru-RU" sz="1600" kern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отделение профилактики и социально-психологической помощи (имеется комната релаксации);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lang="ru-RU" sz="1600" kern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дневной стационар на 20 коек;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lang="ru-RU" sz="1600" kern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платное отделение (в том числе, стоматологический кабинет)</a:t>
                      </a:r>
                      <a:r>
                        <a:rPr lang="ru-RU" sz="1600" kern="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ClrTx/>
                        <a:buSzTx/>
                        <a:buFont typeface="Wingdings" pitchFamily="2" charset="2"/>
                        <a:buChar char="Ø"/>
                        <a:defRPr/>
                      </a:pPr>
                      <a:r>
                        <a:rPr lang="ru-RU" sz="1600" kern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ЦАХ, кабинет ХСН</a:t>
                      </a:r>
                    </a:p>
                  </a:txBody>
                  <a:tcPr marL="91425" marR="91425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3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 dirty="0">
                        <a:solidFill>
                          <a:srgbClr val="414483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600" dirty="0">
                        <a:solidFill>
                          <a:srgbClr val="414483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L="91425" marR="91425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880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853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BDE29693-095F-48EB-864D-B91D167BB2A9}"/>
              </a:ext>
            </a:extLst>
          </p:cNvPr>
          <p:cNvSpPr txBox="1">
            <a:spLocks/>
          </p:cNvSpPr>
          <p:nvPr/>
        </p:nvSpPr>
        <p:spPr>
          <a:xfrm>
            <a:off x="647417" y="1586836"/>
            <a:ext cx="10897165" cy="3888432"/>
          </a:xfrm>
          <a:prstGeom prst="rect">
            <a:avLst/>
          </a:prstGeom>
          <a:solidFill>
            <a:srgbClr val="CCE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Выполнение Казахстанских национальных индикаторов;</a:t>
            </a:r>
          </a:p>
          <a:p>
            <a:pPr marL="179388" indent="-179388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Запланировано обучение руководителя, заместителей руководителя и службы поддержки пациентов в г. Астана;</a:t>
            </a:r>
          </a:p>
          <a:p>
            <a:pPr marL="179388" indent="-179388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Снижение младенческой смертности;</a:t>
            </a:r>
          </a:p>
          <a:p>
            <a:pPr marL="179388" indent="-179388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Недопущение запущенных случаев онкозаболеваний;</a:t>
            </a:r>
          </a:p>
          <a:p>
            <a:pPr marL="179388" indent="-179388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медицинских кадров ориентированных на современные технологии ПМСП, путем обучения, как выездных циклов в пределах страны и за рубежом, так и на местах с проведением мастер-классов;</a:t>
            </a:r>
          </a:p>
          <a:p>
            <a:pPr marL="179388" indent="-179388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Модернизация подхода к организационной структуре поликлиники;</a:t>
            </a:r>
          </a:p>
          <a:p>
            <a:pPr marL="179388" indent="-179388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Совершенствование материально-технической базы путем обеспечения закупа необходимого, современного оборудования из средств республиканского и местного бюджета;</a:t>
            </a:r>
          </a:p>
          <a:p>
            <a:pPr marL="179388" indent="-179388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Достижение поставленных индикаторов Государственных программ развития здравоохранения.</a:t>
            </a:r>
          </a:p>
          <a:p>
            <a:pPr marL="179388" indent="-179388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9E9C6E-04A1-4138-AB96-F434404521D7}"/>
              </a:ext>
            </a:extLst>
          </p:cNvPr>
          <p:cNvSpPr txBox="1"/>
          <p:nvPr/>
        </p:nvSpPr>
        <p:spPr>
          <a:xfrm>
            <a:off x="2999268" y="470252"/>
            <a:ext cx="6193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 на 2026 год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2527306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853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AE571FAB-1DCD-41E9-91F6-54011BFB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1340768"/>
            <a:ext cx="7200800" cy="4368918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9871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2769B5D0-E9EB-4E17-B64F-F6FBEE48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948" y="859315"/>
            <a:ext cx="8769691" cy="1076920"/>
          </a:xfrm>
        </p:spPr>
        <p:txBody>
          <a:bodyPr>
            <a:noAutofit/>
          </a:bodyPr>
          <a:lstStyle/>
          <a:p>
            <a:r>
              <a:rPr lang="ru-RU" sz="1600" b="1" cap="none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ГП №1 на 01.01.2026 года </a:t>
            </a:r>
            <a:r>
              <a:rPr lang="kk-KZ" sz="1600" b="1" cap="none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число штатных единиц составляет всего 453,75 из них врачебный персонал – 119,75, в том числе 6 Магистров. СМП – 231, в том числе: высший академ. бакалавр – 5 чел., прикладной бакалавр – 18 чел., магистр – 1 чел. </a:t>
            </a:r>
            <a:br>
              <a:rPr lang="kk-KZ" sz="1600" b="1" cap="none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cap="none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ММП – 34,25. Прочий персонал – 68,75</a:t>
            </a:r>
            <a:r>
              <a:rPr lang="kk-KZ" sz="1400" b="1" i="1" cap="none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kk-KZ" sz="1400" b="1" i="1" cap="none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cap="none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cap="none" dirty="0">
              <a:solidFill>
                <a:srgbClr val="000066"/>
              </a:solidFill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xmlns="" id="{9B58DF4E-CBDE-44C0-8FF5-2F9D00053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837940"/>
              </p:ext>
            </p:extLst>
          </p:nvPr>
        </p:nvGraphicFramePr>
        <p:xfrm>
          <a:off x="1343472" y="1556792"/>
          <a:ext cx="9505057" cy="295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7AEAE3D-F5DB-45CE-B21B-E5F63682BA6B}"/>
              </a:ext>
            </a:extLst>
          </p:cNvPr>
          <p:cNvSpPr txBox="1">
            <a:spLocks/>
          </p:cNvSpPr>
          <p:nvPr/>
        </p:nvSpPr>
        <p:spPr>
          <a:xfrm>
            <a:off x="5531343" y="172878"/>
            <a:ext cx="4528120" cy="69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КАДРОВЫЙ ПОТЕНЦИАЛ</a:t>
            </a:r>
            <a:endParaRPr lang="ru-RU" sz="2400" dirty="0">
              <a:solidFill>
                <a:srgbClr val="000066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7EDF3B9-12E0-4EE3-A861-6432197EE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7496"/>
              </p:ext>
            </p:extLst>
          </p:nvPr>
        </p:nvGraphicFramePr>
        <p:xfrm>
          <a:off x="695399" y="4653136"/>
          <a:ext cx="10801201" cy="1866660"/>
        </p:xfrm>
        <a:graphic>
          <a:graphicData uri="http://schemas.openxmlformats.org/drawingml/2006/table">
            <a:tbl>
              <a:tblPr firstRow="1" firstCol="1" bandCol="1">
                <a:tableStyleId>{22838BEF-8BB2-4498-84A7-C5851F593DF1}</a:tableStyleId>
              </a:tblPr>
              <a:tblGrid>
                <a:gridCol w="3343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3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967">
                  <a:extLst>
                    <a:ext uri="{9D8B030D-6E8A-4147-A177-3AD203B41FA5}">
                      <a16:colId xmlns:a16="http://schemas.microsoft.com/office/drawing/2014/main" xmlns="" val="711538682"/>
                    </a:ext>
                  </a:extLst>
                </a:gridCol>
                <a:gridCol w="1924967">
                  <a:extLst>
                    <a:ext uri="{9D8B030D-6E8A-4147-A177-3AD203B41FA5}">
                      <a16:colId xmlns:a16="http://schemas.microsoft.com/office/drawing/2014/main" xmlns="" val="248178944"/>
                    </a:ext>
                  </a:extLst>
                </a:gridCol>
              </a:tblGrid>
              <a:tr h="493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штатных единиц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Занятость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Физ.лица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effectLst/>
                        </a:rPr>
                        <a:t>Укомплекто</a:t>
                      </a:r>
                      <a:r>
                        <a:rPr lang="ru-RU" sz="1400" dirty="0">
                          <a:effectLst/>
                        </a:rPr>
                        <a:t> – </a:t>
                      </a:r>
                      <a:r>
                        <a:rPr lang="ru-RU" sz="1400" dirty="0" err="1">
                          <a:effectLst/>
                        </a:rPr>
                        <a:t>ванность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Врачебный персонал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119,75</a:t>
                      </a:r>
                      <a:endParaRPr lang="ru-RU" sz="14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медицинский персонал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231,0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5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Младший медицинский персонал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Прочий персонал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68,75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95,75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453,75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297,8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686FF5E-D975-4448-8B70-C394ABEED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26766" r="49289" b="15505"/>
          <a:stretch/>
        </p:blipFill>
        <p:spPr>
          <a:xfrm>
            <a:off x="479376" y="301367"/>
            <a:ext cx="2360127" cy="183276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98049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0AE33A-168D-4D77-942A-C5B3D0F8E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26766" r="49289" b="15505"/>
          <a:stretch/>
        </p:blipFill>
        <p:spPr>
          <a:xfrm>
            <a:off x="955496" y="233804"/>
            <a:ext cx="2360127" cy="1832765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0" name="Google Shape;509;p31">
            <a:extLst>
              <a:ext uri="{FF2B5EF4-FFF2-40B4-BE49-F238E27FC236}">
                <a16:creationId xmlns:a16="http://schemas.microsoft.com/office/drawing/2014/main" xmlns="" id="{94DE2483-E2DE-44E1-859B-B429152DF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1664" y="505595"/>
            <a:ext cx="8352928" cy="10511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КАТЕГОРИЙНОСТЬ И РАБОТА С КАДРАМИ </a:t>
            </a:r>
            <a:b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состоянию на 31.12.202</a:t>
            </a:r>
            <a:r>
              <a:rPr lang="en-US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alt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  <a:endParaRPr lang="ru-RU" altLang="ru-RU" sz="2400" b="1" kern="1200" spc="50" dirty="0">
              <a:ln w="19050" cmpd="sng">
                <a:solidFill>
                  <a:srgbClr val="4E67C8">
                    <a:lumMod val="50000"/>
                  </a:srgbClr>
                </a:solidFill>
                <a:prstDash val="solid"/>
              </a:ln>
              <a:solidFill>
                <a:srgbClr val="000066"/>
              </a:solidFill>
              <a:effectLst>
                <a:glow rad="38100">
                  <a:srgbClr val="4E67C8">
                    <a:alpha val="4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5BF62776-275F-462C-9556-02F896434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951430"/>
              </p:ext>
            </p:extLst>
          </p:nvPr>
        </p:nvGraphicFramePr>
        <p:xfrm>
          <a:off x="1091441" y="2204864"/>
          <a:ext cx="10009117" cy="4212703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695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7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76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76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76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814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должностей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них, физических лиц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Категорийность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5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Отличник здравоохранения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66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066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066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066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066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52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  <a:noFill/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222A67BF-44AD-457E-BE5D-1C473928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32" y="885090"/>
            <a:ext cx="5472608" cy="4673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Times New Roman"/>
                <a:ea typeface="Calibri"/>
              </a:rPr>
              <a:t>ПОВЫШЕНИЕ КВАЛИФИКАЦИИ 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xmlns="" id="{0E1C70A7-545E-403A-BB50-7CA7712CC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477332"/>
              </p:ext>
            </p:extLst>
          </p:nvPr>
        </p:nvGraphicFramePr>
        <p:xfrm>
          <a:off x="859435" y="2226450"/>
          <a:ext cx="10473130" cy="4044965"/>
        </p:xfrm>
        <a:graphic>
          <a:graphicData uri="http://schemas.openxmlformats.org/drawingml/2006/table">
            <a:tbl>
              <a:tblPr firstRow="1" firstCol="1" bandRow="1">
                <a:effectLst>
                  <a:outerShdw dist="1295400" dir="9600000" sx="89000" sy="89000" algn="ctr" rotWithShape="0">
                    <a:srgbClr val="CCECFF">
                      <a:alpha val="37000"/>
                    </a:srgbClr>
                  </a:outerShdw>
                </a:effectLst>
                <a:tableStyleId>{0505E3EF-67EA-436B-97B2-0124C06EBD24}</a:tableStyleId>
              </a:tblPr>
              <a:tblGrid>
                <a:gridCol w="936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5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ЦИКЛА </a:t>
                      </a:r>
                      <a:endParaRPr lang="ru-RU" sz="1800" b="1" dirty="0">
                        <a:solidFill>
                          <a:srgbClr val="41448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endParaRPr lang="ru-RU" sz="1800" b="1" dirty="0">
                        <a:solidFill>
                          <a:srgbClr val="41448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Антенатальный уход	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профилактики передачи от матери к ребенку ВИЧ, сифилиса и гепатита С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реанимация </a:t>
                      </a:r>
                      <a:r>
                        <a:rPr lang="en-US" sz="18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BLS</a:t>
                      </a:r>
                      <a:endParaRPr lang="ru-RU" sz="1800" b="1" dirty="0">
                        <a:solidFill>
                          <a:srgbClr val="41448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6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государственных закупок</a:t>
                      </a:r>
                      <a:endParaRPr lang="ru-RU" sz="1800" b="1" kern="1200" dirty="0">
                        <a:solidFill>
                          <a:srgbClr val="41448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Онконастороженность</a:t>
                      </a:r>
                      <a:r>
                        <a:rPr lang="ru-RU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пути ранней диагностики злокачественных новообразований</a:t>
                      </a:r>
                      <a:endParaRPr lang="ru-RU" sz="1800" b="1" kern="1200" dirty="0">
                        <a:solidFill>
                          <a:srgbClr val="41448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99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Универсальная прогрессивная модель патронажного обслуживания                      (расширенный тренинг) УПМ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6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руководства MHGAP (</a:t>
                      </a:r>
                      <a:r>
                        <a:rPr lang="ru-RU" sz="1800" kern="1200" dirty="0" err="1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</a:t>
                      </a:r>
                      <a:r>
                        <a:rPr lang="ru-RU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Healih</a:t>
                      </a:r>
                      <a:r>
                        <a:rPr lang="ru-RU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</a:t>
                      </a:r>
                      <a:r>
                        <a:rPr lang="ru-RU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по оказанию помощи в связи с психологическими и неврологическими расстройствами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Превенция суицидов среди несовершеннолетних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982108"/>
                  </a:ext>
                </a:extLst>
              </a:tr>
              <a:tr h="28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медицинской сестры в проведении профилактических осмотров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375191"/>
                  </a:ext>
                </a:extLst>
              </a:tr>
              <a:tr h="28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ЧЕЛОВЕК </a:t>
                      </a:r>
                      <a:endParaRPr lang="ru-RU" sz="1800" b="1" kern="1200" dirty="0">
                        <a:solidFill>
                          <a:srgbClr val="41448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144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800" b="1" dirty="0">
                        <a:solidFill>
                          <a:srgbClr val="41448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ECFF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523939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0AE33A-168D-4D77-942A-C5B3D0F8E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26766" r="49289" b="15505"/>
          <a:stretch/>
        </p:blipFill>
        <p:spPr>
          <a:xfrm>
            <a:off x="859435" y="202391"/>
            <a:ext cx="2360127" cy="183276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10191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"/>
            <a:ext cx="12192000" cy="6865474"/>
          </a:xfrm>
          <a:prstGeom prst="rect">
            <a:avLst/>
          </a:prstGeom>
          <a:noFill/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93026D1E-4D3B-48C1-A1D1-1316F6DE69F5}"/>
              </a:ext>
            </a:extLst>
          </p:cNvPr>
          <p:cNvSpPr txBox="1">
            <a:spLocks/>
          </p:cNvSpPr>
          <p:nvPr/>
        </p:nvSpPr>
        <p:spPr>
          <a:xfrm>
            <a:off x="2884578" y="-9546"/>
            <a:ext cx="7114666" cy="1042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Источники финансирования в тыс.тенге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31D453CE-0C60-4FC3-A5F2-980D532ACC97}"/>
              </a:ext>
            </a:extLst>
          </p:cNvPr>
          <p:cNvSpPr txBox="1">
            <a:spLocks/>
          </p:cNvSpPr>
          <p:nvPr/>
        </p:nvSpPr>
        <p:spPr>
          <a:xfrm>
            <a:off x="4367808" y="3481469"/>
            <a:ext cx="3888432" cy="31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Фактические доходы за 2024-2025 годы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0BCD8F20-7ED2-44EC-BDC1-3438C7C04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231332"/>
              </p:ext>
            </p:extLst>
          </p:nvPr>
        </p:nvGraphicFramePr>
        <p:xfrm>
          <a:off x="551384" y="692696"/>
          <a:ext cx="6720303" cy="340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B551941-4AAF-4A21-8627-E3B842ED62DB}"/>
              </a:ext>
            </a:extLst>
          </p:cNvPr>
          <p:cNvSpPr/>
          <p:nvPr/>
        </p:nvSpPr>
        <p:spPr>
          <a:xfrm>
            <a:off x="4395216" y="1309010"/>
            <a:ext cx="64533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Уставный капитал поликлиники составляет 464 264,9 тыс. тенге и сформирован за счет личного вклада учредителя. За последние два года в деятельности учреждения были произведены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изменения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 пересмотрено ценообразование на платные услуги в соответствии с нормативными актами, а также внесены корректировки в штатное расписание, включая увеличение числа штатных единиц по 4-й категории и должности врача РВК.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3879032"/>
            <a:ext cx="9361040" cy="1869322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1199456" y="5827690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2025 году сумма финансирования снизилась на 4,05% по сравнению с 2024 годом.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 составляет 98,54%.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84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7119</TotalTime>
  <Words>4186</Words>
  <Application>Microsoft Office PowerPoint</Application>
  <PresentationFormat>Произвольный</PresentationFormat>
  <Paragraphs>1235</Paragraphs>
  <Slides>51</Slides>
  <Notes>24</Notes>
  <HiddenSlides>2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Тема Office</vt:lpstr>
      <vt:lpstr>1_Тема Office</vt:lpstr>
      <vt:lpstr>2_Тема Office</vt:lpstr>
      <vt:lpstr>Worksheet</vt:lpstr>
      <vt:lpstr>Презентация PowerPoint</vt:lpstr>
      <vt:lpstr>Миссия  КГП на ПХВ «Городская поликлиника №1»</vt:lpstr>
      <vt:lpstr>КОРПОРАТИВНОЕ УПРАВЛЕНИЕ</vt:lpstr>
      <vt:lpstr>Презентация PowerPoint</vt:lpstr>
      <vt:lpstr>ХАРАКТЕРИСТИКА ПРЕДПРИЯТИЯ</vt:lpstr>
      <vt:lpstr>В ГП №1 на 01.01.2026 года число штатных единиц составляет всего 453,75 из них врачебный персонал – 119,75, в том числе 6 Магистров. СМП – 231, в том числе: высший академ. бакалавр – 5 чел., прикладной бакалавр – 18 чел., магистр – 1 чел.  ММП – 34,25. Прочий персонал – 68,75.   </vt:lpstr>
      <vt:lpstr>КАТЕГОРИЙНОСТЬ И РАБОТА С КАДРАМИ  по состоянию на 31.12.2025 год</vt:lpstr>
      <vt:lpstr>ПОВЫШЕНИЕ КВАЛИФИКАЦИИ </vt:lpstr>
      <vt:lpstr>Презентация PowerPoint</vt:lpstr>
      <vt:lpstr>Фонд оплаты </vt:lpstr>
      <vt:lpstr>Структура расходов в тыс.тенге</vt:lpstr>
      <vt:lpstr>ОСНОВНЫЕ ПОКАЗАТЕЛИ   КГП НА ПХВ «ГОРОДСКОЙ ПОЛИКЛИНИКИ №1»</vt:lpstr>
      <vt:lpstr>СТРУКТУРА НАСЕЛЕНИЯ</vt:lpstr>
      <vt:lpstr>Презентация PowerPoint</vt:lpstr>
      <vt:lpstr>Количество обслуживаемого детского населения в сравнении 12 месяцев 2024-2025 г.г.</vt:lpstr>
      <vt:lpstr>Презентация PowerPoint</vt:lpstr>
      <vt:lpstr>Анализ смертности в сравнении 12 месяцев 2024 – 2025 г.г.</vt:lpstr>
      <vt:lpstr>Презентация PowerPoint</vt:lpstr>
      <vt:lpstr>Презентация PowerPoint</vt:lpstr>
      <vt:lpstr>Презентация PowerPoint</vt:lpstr>
      <vt:lpstr>ТУБЕРКУЛЁЗ по состоянию 12 месяцев 2024 - 2025 год</vt:lpstr>
      <vt:lpstr>Презентация PowerPoint</vt:lpstr>
      <vt:lpstr>Презентация PowerPoint</vt:lpstr>
      <vt:lpstr>Презентация PowerPoint</vt:lpstr>
      <vt:lpstr> ОНКОЛОГИЯ за 12 месяцев 2024-2025 годы  </vt:lpstr>
      <vt:lpstr>ИНВАЛИДНОСТЬ </vt:lpstr>
      <vt:lpstr>Структура детской инвалидности</vt:lpstr>
      <vt:lpstr>ЖЕНСКАЯ КОНСУЛЬТАЦИЯ</vt:lpstr>
      <vt:lpstr>Показатели «Беременность и роды»  по итогам 2024-2025 г.г.  </vt:lpstr>
      <vt:lpstr>Перинатальная смертность  по итогам 2024 - 2025 г.г. </vt:lpstr>
      <vt:lpstr>Младенческая смертность  по итогам 2024 - 2025 г.г. </vt:lpstr>
      <vt:lpstr>Презентация PowerPoint</vt:lpstr>
      <vt:lpstr>Презентация PowerPoint</vt:lpstr>
      <vt:lpstr>АПП реабилитация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АЛО по данным ИСЛО  за период с 01.01.  по 31.12.2025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Обращения физических и юридических лиц</vt:lpstr>
      <vt:lpstr>Выводы</vt:lpstr>
      <vt:lpstr>Оснащение медицинской техникой филиала  «ГП №1» по адресу: ул. Нусупбекова, 141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за 2023 год  КГП на ПХВ «Городской Перинатальный центр №2»  УОЗ г.Алматы</dc:title>
  <dc:creator>user</dc:creator>
  <cp:lastModifiedBy>ГосЗакуп</cp:lastModifiedBy>
  <cp:revision>1486</cp:revision>
  <cp:lastPrinted>2026-01-19T08:18:43Z</cp:lastPrinted>
  <dcterms:created xsi:type="dcterms:W3CDTF">2025-01-06T06:07:46Z</dcterms:created>
  <dcterms:modified xsi:type="dcterms:W3CDTF">2026-01-19T11:51:32Z</dcterms:modified>
</cp:coreProperties>
</file>