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0" r:id="rId1"/>
    <p:sldMasterId id="2147483965" r:id="rId2"/>
  </p:sldMasterIdLst>
  <p:notesMasterIdLst>
    <p:notesMasterId r:id="rId27"/>
  </p:notesMasterIdLst>
  <p:handoutMasterIdLst>
    <p:handoutMasterId r:id="rId28"/>
  </p:handoutMasterIdLst>
  <p:sldIdLst>
    <p:sldId id="544" r:id="rId3"/>
    <p:sldId id="468" r:id="rId4"/>
    <p:sldId id="470" r:id="rId5"/>
    <p:sldId id="575" r:id="rId6"/>
    <p:sldId id="582" r:id="rId7"/>
    <p:sldId id="579" r:id="rId8"/>
    <p:sldId id="580" r:id="rId9"/>
    <p:sldId id="581" r:id="rId10"/>
    <p:sldId id="576" r:id="rId11"/>
    <p:sldId id="555" r:id="rId12"/>
    <p:sldId id="597" r:id="rId13"/>
    <p:sldId id="577" r:id="rId14"/>
    <p:sldId id="583" r:id="rId15"/>
    <p:sldId id="585" r:id="rId16"/>
    <p:sldId id="586" r:id="rId17"/>
    <p:sldId id="587" r:id="rId18"/>
    <p:sldId id="588" r:id="rId19"/>
    <p:sldId id="589" r:id="rId20"/>
    <p:sldId id="595" r:id="rId21"/>
    <p:sldId id="556" r:id="rId22"/>
    <p:sldId id="590" r:id="rId23"/>
    <p:sldId id="591" r:id="rId24"/>
    <p:sldId id="558" r:id="rId25"/>
    <p:sldId id="596" r:id="rId26"/>
  </p:sldIdLst>
  <p:sldSz cx="12192000" cy="6858000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EAB200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2" autoAdjust="0"/>
    <p:restoredTop sz="96433" autoAdjust="0"/>
  </p:normalViewPr>
  <p:slideViewPr>
    <p:cSldViewPr snapToGrid="0">
      <p:cViewPr>
        <p:scale>
          <a:sx n="59" d="100"/>
          <a:sy n="59" d="100"/>
        </p:scale>
        <p:origin x="-1998" y="-6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5" cy="498693"/>
          </a:xfrm>
          <a:prstGeom prst="rect">
            <a:avLst/>
          </a:prstGeom>
        </p:spPr>
        <p:txBody>
          <a:bodyPr vert="horz" lIns="91098" tIns="45548" rIns="91098" bIns="4554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0" y="0"/>
            <a:ext cx="2950475" cy="498693"/>
          </a:xfrm>
          <a:prstGeom prst="rect">
            <a:avLst/>
          </a:prstGeom>
        </p:spPr>
        <p:txBody>
          <a:bodyPr vert="horz" lIns="91098" tIns="45548" rIns="91098" bIns="45548" rtlCol="0"/>
          <a:lstStyle>
            <a:lvl1pPr algn="r">
              <a:defRPr sz="1200"/>
            </a:lvl1pPr>
          </a:lstStyle>
          <a:p>
            <a:fld id="{E48BCFB2-A8ED-412F-98D4-23235C03372E}" type="datetimeFigureOut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50475" cy="498692"/>
          </a:xfrm>
          <a:prstGeom prst="rect">
            <a:avLst/>
          </a:prstGeom>
        </p:spPr>
        <p:txBody>
          <a:bodyPr vert="horz" lIns="91098" tIns="45548" rIns="91098" bIns="4554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0" y="9440646"/>
            <a:ext cx="2950475" cy="498692"/>
          </a:xfrm>
          <a:prstGeom prst="rect">
            <a:avLst/>
          </a:prstGeom>
        </p:spPr>
        <p:txBody>
          <a:bodyPr vert="horz" lIns="91098" tIns="45548" rIns="91098" bIns="45548" rtlCol="0" anchor="b"/>
          <a:lstStyle>
            <a:lvl1pPr algn="r">
              <a:defRPr sz="1200"/>
            </a:lvl1pPr>
          </a:lstStyle>
          <a:p>
            <a:fld id="{9A87ACEB-3B27-4FAC-AE79-DA60028D8AA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407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5" cy="498693"/>
          </a:xfrm>
          <a:prstGeom prst="rect">
            <a:avLst/>
          </a:prstGeom>
        </p:spPr>
        <p:txBody>
          <a:bodyPr vert="horz" lIns="91098" tIns="45548" rIns="91098" bIns="4554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0"/>
            <a:ext cx="2950475" cy="498693"/>
          </a:xfrm>
          <a:prstGeom prst="rect">
            <a:avLst/>
          </a:prstGeom>
        </p:spPr>
        <p:txBody>
          <a:bodyPr vert="horz" lIns="91098" tIns="45548" rIns="91098" bIns="45548" rtlCol="0"/>
          <a:lstStyle>
            <a:lvl1pPr algn="r">
              <a:defRPr sz="1200"/>
            </a:lvl1pPr>
          </a:lstStyle>
          <a:p>
            <a:fld id="{5E3AF430-ED5C-4812-B99B-63DC963F0731}" type="datetimeFigureOut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98" tIns="45548" rIns="91098" bIns="4554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3307"/>
            <a:ext cx="5447030" cy="3913615"/>
          </a:xfrm>
          <a:prstGeom prst="rect">
            <a:avLst/>
          </a:prstGeom>
        </p:spPr>
        <p:txBody>
          <a:bodyPr vert="horz" lIns="91098" tIns="45548" rIns="91098" bIns="4554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50475" cy="498692"/>
          </a:xfrm>
          <a:prstGeom prst="rect">
            <a:avLst/>
          </a:prstGeom>
        </p:spPr>
        <p:txBody>
          <a:bodyPr vert="horz" lIns="91098" tIns="45548" rIns="91098" bIns="4554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0646"/>
            <a:ext cx="2950475" cy="498692"/>
          </a:xfrm>
          <a:prstGeom prst="rect">
            <a:avLst/>
          </a:prstGeom>
        </p:spPr>
        <p:txBody>
          <a:bodyPr vert="horz" lIns="91098" tIns="45548" rIns="91098" bIns="45548" rtlCol="0" anchor="b"/>
          <a:lstStyle>
            <a:lvl1pPr algn="r">
              <a:defRPr sz="1200"/>
            </a:lvl1pPr>
          </a:lstStyle>
          <a:p>
            <a:fld id="{0A16DF37-574C-4CB0-B46A-FDF7CD5887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21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33388" y="1249363"/>
            <a:ext cx="6002337" cy="3376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5199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58888"/>
            <a:ext cx="6051550" cy="34036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>
                <a:solidFill>
                  <a:prstClr val="black"/>
                </a:solidFill>
              </a:rPr>
              <a:pPr/>
              <a:t>23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84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8625" y="1247775"/>
            <a:ext cx="5997575" cy="33750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10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1325" y="1257300"/>
            <a:ext cx="6046788" cy="34004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622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3F5DD-97E6-4C60-9669-66DA50A7BBF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27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1325" y="1257300"/>
            <a:ext cx="6046788" cy="34004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163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DF37-574C-4CB0-B46A-FDF7CD58876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7028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1325" y="1257300"/>
            <a:ext cx="6046788" cy="34004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C0D-C4E5-4FE7-A055-3A225CF686E5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271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7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89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276F6F-0CFA-48E4-B171-D76102665338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994846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7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89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7B5E3B-4AF9-4B24-9A0F-CDED6C4B3FDD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839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5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CC0FC-EF5C-45B5-B051-DAEC8D204C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4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E9225-5F9E-4E40-B273-9AF797615A2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6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86B4-B259-4C17-BFC9-DFB7DF589C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87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1922-1E5A-427D-A97C-A9EED1C198AE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31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25A-569D-498B-AF27-2101E14AE51C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328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067E-D886-4622-AD96-D3C5E866B2A7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596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241-D7F0-4178-8C3D-9B76AD642877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57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07C22-A59C-4CC6-A73F-AA840CF2EBB0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47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11DA-98FA-4574-9FE0-EE70525B65B1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3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F5DB-FFB0-463E-8436-DC1BFBDCDFA9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113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D896-874D-430D-886C-6C916221C83F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34406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>
                <a:solidFill>
                  <a:srgbClr val="344068"/>
                </a:solidFill>
              </a:rPr>
              <a:pPr/>
              <a:t>‹#›</a:t>
            </a:fld>
            <a:endParaRPr lang="ru-RU" dirty="0">
              <a:solidFill>
                <a:srgbClr val="3440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77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225D-E385-48F7-938A-38CE06E0E81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26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058-1B58-445C-815D-BA563C1E009E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01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75C3-9219-4E3D-AC8E-14FE46086E94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568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2A0F6-015E-4BA8-AA70-A96B96ACFBB6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8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3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FE6E2-E32F-4ECB-A3A0-8BB4E1A25E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959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949F-8C15-4909-98FF-70CE38F2C88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37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8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8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30DF-002E-46C4-BA66-27765CC9BAA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8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BD8F-9252-4F4C-A740-39D739E55B6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73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782E-225B-454F-9126-F9C1B51B0E4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58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2969-3D94-4926-A307-9A9E12DC8D0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7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5FC3-AA14-407D-946B-F1BF05F53E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8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22919-7C40-45AB-BB51-3B9945D8D49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8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8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85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EFDEE7-5072-4079-B8C4-9FC50AD033B6}" type="datetime1">
              <a:rPr lang="ru-RU" smtClean="0"/>
              <a:pPr/>
              <a:t>10.03.2017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40C0B-A2B9-476C-8CE5-55CFCAFA04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930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net_812_1\Desktop\0123\18761-6-akmolinskaya_oblast_ot_r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523" y="0"/>
            <a:ext cx="2888857" cy="162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9" t="6936" r="1951" b="18548"/>
          <a:stretch/>
        </p:blipFill>
        <p:spPr>
          <a:xfrm>
            <a:off x="7712091" y="4487617"/>
            <a:ext cx="4479909" cy="1955077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9" name="Заголовок 2"/>
          <p:cNvSpPr>
            <a:spLocks noGrp="1"/>
          </p:cNvSpPr>
          <p:nvPr>
            <p:ph type="ctrTitle"/>
          </p:nvPr>
        </p:nvSpPr>
        <p:spPr>
          <a:xfrm>
            <a:off x="6307407" y="2541054"/>
            <a:ext cx="5749617" cy="2095909"/>
          </a:xfrm>
        </p:spPr>
        <p:txBody>
          <a:bodyPr anchor="t">
            <a:noAutofit/>
          </a:bodyPr>
          <a:lstStyle/>
          <a:p>
            <a:pPr algn="just"/>
            <a:r>
              <a:rPr lang="ru-RU" altLang="ru-RU" sz="2000" i="1" dirty="0">
                <a:cs typeface="Arial" panose="020B0604020202020204" pitchFamily="34" charset="0"/>
              </a:rPr>
              <a:t>Усиление финансовой устойчивости системы здравоохранения на основе принципа </a:t>
            </a:r>
            <a:r>
              <a:rPr lang="ru-RU" altLang="ru-RU" sz="2000" b="1" i="1" dirty="0">
                <a:cs typeface="Arial" panose="020B0604020202020204" pitchFamily="34" charset="0"/>
              </a:rPr>
              <a:t>СОЛИДАРНОЙ ОТВЕТСТВЕННОСТИ</a:t>
            </a:r>
            <a:r>
              <a:rPr lang="ru-RU" altLang="ru-RU" sz="2000" i="1" dirty="0">
                <a:cs typeface="Arial" panose="020B0604020202020204" pitchFamily="34" charset="0"/>
              </a:rPr>
              <a:t> государства, работодателей и граждан.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40799" y="1663791"/>
            <a:ext cx="66032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Шаг 80. </a:t>
            </a:r>
            <a:r>
              <a:rPr lang="ru-RU" altLang="ru-RU" sz="20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ВНЕДРЕНИЕ ОБЯЗАТЕЛЬНОГО СОЦИАЛЬНОГО МЕДИЦИНСКОГО СТРАХОВАНИЯ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endParaRPr lang="ru-RU" sz="2400" dirty="0"/>
          </a:p>
        </p:txBody>
      </p:sp>
      <p:pic>
        <p:nvPicPr>
          <p:cNvPr id="1028" name="Picture 4" descr="C:\Users\inet_812_1\Desktop\0123\01 (1)-936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34"/>
          <a:stretch/>
        </p:blipFill>
        <p:spPr bwMode="auto">
          <a:xfrm>
            <a:off x="408179" y="1471188"/>
            <a:ext cx="5107718" cy="387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11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106146" y="591344"/>
            <a:ext cx="4750" cy="5941905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744120" y="1059283"/>
            <a:ext cx="10695535" cy="0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70963" y="6495019"/>
            <a:ext cx="645457" cy="335123"/>
          </a:xfrm>
        </p:spPr>
        <p:txBody>
          <a:bodyPr/>
          <a:lstStyle/>
          <a:p>
            <a:fld id="{95870278-06B0-4A13-912F-5B99F7222F3F}" type="slidenum">
              <a:rPr lang="ru-RU" sz="1600">
                <a:solidFill>
                  <a:schemeClr val="tx1"/>
                </a:solidFill>
              </a:rPr>
              <a:pPr/>
              <a:t>10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3971" y="3384148"/>
            <a:ext cx="1575658" cy="1326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4" b="1" dirty="0">
                <a:latin typeface="Arial Narrow" panose="020B0606020202030204" pitchFamily="34" charset="0"/>
              </a:rPr>
              <a:t>Закон РК «Об обязательном социальном медицинском страховании»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24535" y="-69313"/>
            <a:ext cx="114951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ПОДХОДЫ ИЗМЕНЕНИЙ В ЗАКОНОДАТЕЛЬСТВО по ОСМС</a:t>
            </a:r>
          </a:p>
        </p:txBody>
      </p:sp>
      <p:pic>
        <p:nvPicPr>
          <p:cNvPr id="28" name="Picture 2" descr="Картинки по запросу ЧЕЛОВЕЧЕК фонд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2" y="1724472"/>
            <a:ext cx="1450675" cy="144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235975" y="411303"/>
            <a:ext cx="92883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latin typeface="Arial Narrow" panose="020B0606020202030204" pitchFamily="34" charset="0"/>
              </a:rPr>
              <a:t>ДОХОДЫ ФСМС: </a:t>
            </a:r>
            <a:r>
              <a:rPr lang="ru-RU" sz="1600" dirty="0">
                <a:latin typeface="Arial Narrow" panose="020B0606020202030204" pitchFamily="34" charset="0"/>
              </a:rPr>
              <a:t>РАСШИРЕНИЕ КАТЕГОРИЙ ЛИЦ, ЗА КОТОРЫХ ВЗНОСЫ ОСУЩЕСТВЛЯЕТ ГОСУДАРСТВО</a:t>
            </a:r>
            <a:r>
              <a:rPr lang="en-US" sz="1600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И РАСШИРЕНИЕ ПЛАТЕЛЬЩИКОВ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255342" y="1168601"/>
            <a:ext cx="9249583" cy="55587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</a:pPr>
            <a:r>
              <a:rPr lang="kk-KZ" sz="1400" b="1" u="sng" dirty="0">
                <a:latin typeface="Arial Narrow" panose="020B0606020202030204" pitchFamily="34" charset="0"/>
              </a:rPr>
              <a:t>ЦЕЛЬ</a:t>
            </a:r>
            <a:r>
              <a:rPr lang="kk-KZ" sz="1400" b="1" dirty="0">
                <a:latin typeface="Arial Narrow" panose="020B0606020202030204" pitchFamily="34" charset="0"/>
              </a:rPr>
              <a:t> </a:t>
            </a:r>
            <a:r>
              <a:rPr lang="kk-KZ" sz="1400" dirty="0">
                <a:latin typeface="Arial Narrow" panose="020B0606020202030204" pitchFamily="34" charset="0"/>
              </a:rPr>
              <a:t>– ОБЕСПЕЧЕНИЕ ПРИНЦИПОВ ДОСТУПНОСТИ МЕДИЦИНСКОЙ ПОМОЩИ И ВСЕОБЩЕГО ОХВАТА</a:t>
            </a:r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00062" y="1998039"/>
            <a:ext cx="8770901" cy="181311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t" anchorCtr="0">
            <a:no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</a:pPr>
            <a:r>
              <a:rPr lang="kk-KZ" sz="1400" u="sng" dirty="0">
                <a:latin typeface="Arial Narrow" panose="020B0606020202030204" pitchFamily="34" charset="0"/>
              </a:rPr>
              <a:t>ПЕРЕЧЕНЬ КАТЕГОРИЙ ЛИЦ</a:t>
            </a:r>
            <a:r>
              <a:rPr lang="kk-KZ" sz="1400" dirty="0">
                <a:latin typeface="Arial Narrow" panose="020B0606020202030204" pitchFamily="34" charset="0"/>
              </a:rPr>
              <a:t>, ЗА КОТОРЫХ УПЛАТУ ВЗНОСОВ ОСУЩЕСТВЛЯЕТ </a:t>
            </a:r>
            <a:r>
              <a:rPr lang="kk-KZ" sz="1400" b="1" u="sng" dirty="0">
                <a:latin typeface="Arial Narrow" panose="020B0606020202030204" pitchFamily="34" charset="0"/>
              </a:rPr>
              <a:t>ГОСУДАРСТВО</a:t>
            </a:r>
            <a:r>
              <a:rPr lang="kk-KZ" sz="1400" dirty="0">
                <a:latin typeface="Arial Narrow" panose="020B0606020202030204" pitchFamily="34" charset="0"/>
              </a:rPr>
              <a:t>, </a:t>
            </a:r>
            <a:r>
              <a:rPr lang="kk-KZ" sz="1400" u="sng" dirty="0">
                <a:latin typeface="Arial Narrow" panose="020B0606020202030204" pitchFamily="34" charset="0"/>
              </a:rPr>
              <a:t>ДОПОЛНЕН СЛЕДУЮЩИМИ КАТЕГОРИЯМИ ЛИЦ: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kk-KZ" sz="1400" u="sng" dirty="0">
                <a:latin typeface="Arial Narrow" panose="020B0606020202030204" pitchFamily="34" charset="0"/>
              </a:rPr>
              <a:t>НЕРАБОТАЮЩИЕ </a:t>
            </a:r>
            <a:r>
              <a:rPr lang="ru-RU" sz="1400" u="sng" dirty="0">
                <a:latin typeface="Arial Narrow" panose="020B0606020202030204" pitchFamily="34" charset="0"/>
              </a:rPr>
              <a:t>ЛИЦА</a:t>
            </a:r>
            <a:r>
              <a:rPr lang="ru-RU" sz="1400" dirty="0">
                <a:latin typeface="Arial Narrow" panose="020B0606020202030204" pitchFamily="34" charset="0"/>
              </a:rPr>
              <a:t>, ОСУЩЕСТВЛЯЮЩИЕ УХОД ЗА РЕБЕНКОМ ИНВАЛИДОМ В ВОЗРАСТЕ ДО 18 ЛЕТ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sz="1400" u="sng" dirty="0">
                <a:latin typeface="Arial Narrow" panose="020B0606020202030204" pitchFamily="34" charset="0"/>
              </a:rPr>
              <a:t>ЛИЦ, ЗАВЕРШИВШИХ ОБУЧЕНИЕ ПО ОЧНОЙ ФОРМЕ ОБУЧЕНИЯ</a:t>
            </a:r>
            <a:r>
              <a:rPr lang="ru-RU" sz="1400" dirty="0">
                <a:latin typeface="Arial Narrow" panose="020B0606020202030204" pitchFamily="34" charset="0"/>
              </a:rPr>
              <a:t> в ВУЗах, </a:t>
            </a:r>
            <a:r>
              <a:rPr lang="ru-RU" sz="1400" dirty="0" err="1">
                <a:latin typeface="Arial Narrow" panose="020B0606020202030204" pitchFamily="34" charset="0"/>
              </a:rPr>
              <a:t>ТиПО</a:t>
            </a:r>
            <a:r>
              <a:rPr lang="ru-RU" sz="1400" dirty="0">
                <a:latin typeface="Arial Narrow" panose="020B0606020202030204" pitchFamily="34" charset="0"/>
              </a:rPr>
              <a:t>, СО, а также послевузовского образования </a:t>
            </a:r>
            <a:r>
              <a:rPr lang="ru-RU" sz="1400" u="sng" dirty="0">
                <a:latin typeface="Arial Narrow" panose="020B0606020202030204" pitchFamily="34" charset="0"/>
              </a:rPr>
              <a:t>в течение трех календарных месяцев, следующих за месяцем завершения обучение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sz="1400" u="sng" dirty="0">
                <a:latin typeface="Arial Narrow" panose="020B0606020202030204" pitchFamily="34" charset="0"/>
              </a:rPr>
              <a:t>НЕРАБОТАЮЩИЕ ОРАЛМАНЫ (в течение 1 года со дня регистрации)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sz="1400" u="sng" dirty="0">
                <a:latin typeface="Arial Narrow" panose="020B0606020202030204" pitchFamily="34" charset="0"/>
              </a:rPr>
              <a:t>ИНОСТРАНЦЫ И ЛИЦ БЕЗ ГРАЖДАНСТВА, ПОСТОЯННО ПРОЖИВАЮЩИЕ НА ТЕРРИТОРИИ РК </a:t>
            </a:r>
            <a:br>
              <a:rPr lang="ru-RU" sz="1400" u="sng" dirty="0">
                <a:latin typeface="Arial Narrow" panose="020B0606020202030204" pitchFamily="34" charset="0"/>
              </a:rPr>
            </a:br>
            <a:r>
              <a:rPr lang="ru-RU" sz="1400" i="1" dirty="0">
                <a:latin typeface="Arial Narrow" panose="020B0606020202030204" pitchFamily="34" charset="0"/>
              </a:rPr>
              <a:t>(по категориям лиц, предусмотренных пунктом 1 статьи 26 Закона: дети, пенсионеры, инвалиды, студенты и т.д.) </a:t>
            </a:r>
            <a:endParaRPr lang="ru-RU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55262" y="4086025"/>
            <a:ext cx="6435017" cy="1325635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t" anchorCtr="0">
            <a:no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</a:pPr>
            <a:r>
              <a:rPr lang="kk-KZ" sz="1400" u="sng" dirty="0">
                <a:latin typeface="Arial Narrow" panose="020B0606020202030204" pitchFamily="34" charset="0"/>
              </a:rPr>
              <a:t>ПЕРЕЧЕНЬ ПЛАТЕЛЬЩИКОВ ВЗНОСОВ НА ОСМС </a:t>
            </a:r>
            <a:r>
              <a:rPr lang="kk-KZ" sz="1400" dirty="0">
                <a:latin typeface="Arial Narrow" panose="020B0606020202030204" pitchFamily="34" charset="0"/>
              </a:rPr>
              <a:t>(статья 14 ЗРК «Об ОСМС») </a:t>
            </a:r>
            <a:r>
              <a:rPr lang="kk-KZ" sz="1400" u="sng" dirty="0">
                <a:latin typeface="Arial Narrow" panose="020B0606020202030204" pitchFamily="34" charset="0"/>
              </a:rPr>
              <a:t>ДОПОЛНЕН СЛЕДУЮЩИМИ КАТЕГОРИЯМИ ЛИЦ: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sz="1400" u="sng" dirty="0">
                <a:latin typeface="Arial Narrow" panose="020B0606020202030204" pitchFamily="34" charset="0"/>
              </a:rPr>
              <a:t>НЕАКТИВНОЕ НАСЕЛЕНИЕ </a:t>
            </a:r>
            <a:r>
              <a:rPr lang="ru-RU" sz="1400" dirty="0">
                <a:latin typeface="Arial Narrow" panose="020B0606020202030204" pitchFamily="34" charset="0"/>
              </a:rPr>
              <a:t>- ИНЫЕ ЛИЦА, В ТОМ ЧИСЛЕ САМОСТОЯТЕЛЬНО ЗАНЯТЫЕ, УСТАНОВЛЕННЫЕ ЗАКОНОМ РК «О ЗАНЯТОСТИ НАСЕЛЕНИЯ»</a:t>
            </a:r>
            <a:endParaRPr lang="ru-RU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  <a:defRPr/>
            </a:pPr>
            <a:r>
              <a:rPr lang="ru-RU" sz="1400" u="sng" dirty="0">
                <a:latin typeface="Arial Narrow" panose="020B0606020202030204" pitchFamily="34" charset="0"/>
              </a:rPr>
              <a:t>ГРАЖДАНЕ РЕСПУБЛИКИ КАЗАХСТАН, ВЫЕХАВШИЕ ЗА ПРЕДЕЛЫ РК</a:t>
            </a:r>
            <a:r>
              <a:rPr lang="ru-RU" sz="1400" dirty="0">
                <a:latin typeface="Arial Narrow" panose="020B0606020202030204" pitchFamily="34" charset="0"/>
              </a:rPr>
              <a:t>, за исключением выехавших на ПМЖ за пределы РК</a:t>
            </a:r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62294" lvl="1" indent="-26229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-"/>
            </a:pPr>
            <a:endParaRPr lang="ru-RU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115610" y="4084717"/>
            <a:ext cx="2324045" cy="1326943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</a:pPr>
            <a:r>
              <a:rPr lang="kk-KZ" sz="1400" b="1" u="sng" dirty="0">
                <a:latin typeface="Arial Narrow" panose="020B0606020202030204" pitchFamily="34" charset="0"/>
              </a:rPr>
              <a:t>СРОК ВВЕДЕНИЯ, СТАВКИ ВЗНОСОВ И ОБЪЕКТ ИСЧИСЛЕНИЯ:</a:t>
            </a:r>
          </a:p>
          <a:p>
            <a:pPr marL="240754" lvl="1" indent="-240754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buFontTx/>
              <a:buChar char="►"/>
              <a:defRPr/>
            </a:pPr>
            <a:r>
              <a:rPr lang="kk-KZ" sz="1400" u="sng" dirty="0">
                <a:latin typeface="Arial Narrow" panose="020B0606020202030204" pitchFamily="34" charset="0"/>
              </a:rPr>
              <a:t>5% от 1 МЗП, </a:t>
            </a:r>
          </a:p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1400" dirty="0">
                <a:latin typeface="Arial Narrow" panose="020B0606020202030204" pitchFamily="34" charset="0"/>
              </a:rPr>
              <a:t>      </a:t>
            </a:r>
            <a:r>
              <a:rPr lang="kk-KZ" sz="1400" u="sng" dirty="0">
                <a:latin typeface="Arial Narrow" panose="020B0606020202030204" pitchFamily="34" charset="0"/>
              </a:rPr>
              <a:t>с 1 января 2018 года</a:t>
            </a:r>
            <a:endParaRPr lang="ru-RU" sz="1400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8834645" y="4180452"/>
            <a:ext cx="240686" cy="979141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52"/>
          </a:p>
        </p:txBody>
      </p:sp>
    </p:spTree>
    <p:extLst>
      <p:ext uri="{BB962C8B-B14F-4D97-AF65-F5344CB8AC3E}">
        <p14:creationId xmlns:p14="http://schemas.microsoft.com/office/powerpoint/2010/main" val="129041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280618" y="6356382"/>
            <a:ext cx="758982" cy="365125"/>
          </a:xfrm>
        </p:spPr>
        <p:txBody>
          <a:bodyPr/>
          <a:lstStyle/>
          <a:p>
            <a:fld id="{8D25C86A-2F31-4465-AAAB-F4D0E023132B}" type="slidenum">
              <a:rPr lang="ru-RU" sz="1600" smtClean="0">
                <a:solidFill>
                  <a:schemeClr val="tx1"/>
                </a:solidFill>
              </a:rPr>
              <a:pPr/>
              <a:t>11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360" y="-27384"/>
            <a:ext cx="11425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5080">
              <a:spcBef>
                <a:spcPct val="0"/>
              </a:spcBef>
            </a:pPr>
            <a:r>
              <a:rPr lang="ru-RU" sz="2800" b="1" spc="-50" dirty="0" smtClean="0">
                <a:solidFill>
                  <a:srgbClr val="C00000"/>
                </a:solidFill>
              </a:rPr>
              <a:t>Лица за которых уплату взносов осуществляет государство (по проекту ЗРК)</a:t>
            </a:r>
            <a:endParaRPr lang="ru-RU" sz="2800" b="1" spc="-50" dirty="0">
              <a:solidFill>
                <a:srgbClr val="C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040596" y="694503"/>
            <a:ext cx="1113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533249" y="833124"/>
            <a:ext cx="10817154" cy="5705820"/>
            <a:chOff x="2239065" y="1464800"/>
            <a:chExt cx="9587175" cy="4929463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239065" y="1464800"/>
              <a:ext cx="9587175" cy="4929463"/>
            </a:xfrm>
            <a:prstGeom prst="rect">
              <a:avLst/>
            </a:prstGeom>
            <a:noFill/>
            <a:ln w="12700" cap="flat" cmpd="sng" algn="ctr">
              <a:solidFill>
                <a:srgbClr val="5B9BD5">
                  <a:shade val="50000"/>
                </a:srgbClr>
              </a:solidFill>
              <a:prstDash val="lgDashDotDot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ru-RU" sz="1000" kern="0">
                <a:solidFill>
                  <a:prstClr val="white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" name="Объект 2"/>
            <p:cNvSpPr txBox="1">
              <a:spLocks/>
            </p:cNvSpPr>
            <p:nvPr/>
          </p:nvSpPr>
          <p:spPr bwMode="auto">
            <a:xfrm>
              <a:off x="2301778" y="1513935"/>
              <a:ext cx="9517506" cy="47620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/>
            <a:lstStyle>
              <a:lvl1pPr marL="214313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185738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17780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185738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185738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18573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1) дети;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2) лица, зарегистрированные в качестве безработных;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3) неработающие беременные женщины;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4) неработающие лица, фактически воспитывающие ребенка (детей) до достижения им (ими) возраста трех лет;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5) лица, находящиеся в отпусках в связи с рождением ребенка (детей), усыновлением (удочерением) новорожденного ребенка (детей), по уходу за ребенком (детьми) до достижения им (ими) возраста трех лет;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6) </a:t>
              </a:r>
              <a:r>
                <a:rPr lang="kk-KZ" sz="1600" dirty="0">
                  <a:latin typeface="Arial Narrow" panose="020B0606020202030204" pitchFamily="34" charset="0"/>
                </a:rPr>
                <a:t>неработающие </a:t>
              </a:r>
              <a:r>
                <a:rPr lang="x-none" sz="1600" dirty="0">
                  <a:latin typeface="Arial Narrow" panose="020B0606020202030204" pitchFamily="34" charset="0"/>
                </a:rPr>
                <a:t>лица, осуществляющие уход за ребенком инвалидом в возрасте до 18 лет;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7) получатели пенсионных выплат, в том числе инвалиды и участники Великой Отечественной войны;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8) лица, отбывающие наказание по приговору суда в учреждениях уголовно-исполнительной (пенитенциарной) системы (за исключением учреждений минимальной безопасности);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9) лица, содержащиеся </a:t>
              </a:r>
              <a:r>
                <a:rPr lang="ru-RU" sz="1600" dirty="0">
                  <a:latin typeface="Arial Narrow" panose="020B0606020202030204" pitchFamily="34" charset="0"/>
                </a:rPr>
                <a:t>в </a:t>
              </a:r>
              <a:r>
                <a:rPr lang="x-none" sz="1600" dirty="0">
                  <a:latin typeface="Arial Narrow" panose="020B0606020202030204" pitchFamily="34" charset="0"/>
                </a:rPr>
                <a:t>следственных изоляторах;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10) неработающие оралманы;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11) многодетные матери, награжденные подвесками «Алтын алқа», «Күміс алқа» или получившие ранее звание «Мать-героиня», а также награжденные орденами «Материнская слава» I и II степени;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12) инвалиды;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13) лица, обучающиеся по очной форме обучения в организациях среднего, технического и профессионального, послесреднего, высшего образования, а также послевузовского образования;</a:t>
              </a:r>
              <a:endParaRPr lang="ru-RU" sz="1600" dirty="0">
                <a:latin typeface="Arial Narrow" panose="020B0606020202030204" pitchFamily="34" charset="0"/>
              </a:endParaRPr>
            </a:p>
            <a:p>
              <a:pPr>
                <a:buNone/>
              </a:pPr>
              <a:r>
                <a:rPr lang="x-none" sz="1600" dirty="0">
                  <a:latin typeface="Arial Narrow" panose="020B0606020202030204" pitchFamily="34" charset="0"/>
                </a:rPr>
                <a:t>14) лица, завершившие обучение по очной форме обучения в организациях среднего, технического и профессионального, </a:t>
              </a:r>
              <a:r>
                <a:rPr lang="ru-RU" sz="1600" dirty="0">
                  <a:latin typeface="Arial Narrow" panose="020B0606020202030204" pitchFamily="34" charset="0"/>
                </a:rPr>
                <a:t/>
              </a:r>
              <a:br>
                <a:rPr lang="ru-RU" sz="1600" dirty="0">
                  <a:latin typeface="Arial Narrow" panose="020B0606020202030204" pitchFamily="34" charset="0"/>
                </a:rPr>
              </a:br>
              <a:r>
                <a:rPr lang="x-none" sz="1600" dirty="0">
                  <a:latin typeface="Arial Narrow" panose="020B0606020202030204" pitchFamily="34" charset="0"/>
                </a:rPr>
                <a:t>послесреднего, высшего образования, а также послевузовского образования в течение </a:t>
              </a:r>
              <a:r>
                <a:rPr lang="ru-RU" sz="1600" dirty="0">
                  <a:latin typeface="Arial Narrow" panose="020B0606020202030204" pitchFamily="34" charset="0"/>
                </a:rPr>
                <a:t>трех</a:t>
              </a:r>
              <a:r>
                <a:rPr lang="x-none" sz="1600" dirty="0">
                  <a:latin typeface="Arial Narrow" panose="020B0606020202030204" pitchFamily="34" charset="0"/>
                </a:rPr>
                <a:t> календарных месяцев, следующих за месяцем, в котором завершено обучение.</a:t>
              </a:r>
              <a:endParaRPr lang="ru-RU" sz="1600" dirty="0">
                <a:effectLst/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438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flipV="1">
            <a:off x="1053296" y="466725"/>
            <a:ext cx="1113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1966" y="0"/>
            <a:ext cx="11196040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R="5080" algn="l">
              <a:spcBef>
                <a:spcPct val="0"/>
              </a:spcBef>
            </a:pPr>
            <a:r>
              <a:rPr lang="ru-RU" spc="-50" dirty="0" smtClean="0">
                <a:solidFill>
                  <a:srgbClr val="C00000"/>
                </a:solidFill>
              </a:rPr>
              <a:t>ДОХОДЫ</a:t>
            </a:r>
            <a:endParaRPr lang="ru-RU" spc="-50" dirty="0">
              <a:solidFill>
                <a:srgbClr val="C00000"/>
              </a:solidFill>
            </a:endParaRPr>
          </a:p>
        </p:txBody>
      </p:sp>
      <p:sp>
        <p:nvSpPr>
          <p:cNvPr id="2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362095" y="6455965"/>
            <a:ext cx="758982" cy="365125"/>
          </a:xfrm>
        </p:spPr>
        <p:txBody>
          <a:bodyPr/>
          <a:lstStyle/>
          <a:p>
            <a:fld id="{8D25C86A-2F31-4465-AAAB-F4D0E023132B}" type="slidenum">
              <a:rPr lang="ru-RU" sz="1600" smtClean="0">
                <a:solidFill>
                  <a:schemeClr val="tx1"/>
                </a:solidFill>
              </a:rPr>
              <a:pPr/>
              <a:t>12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41"/>
          <p:cNvSpPr>
            <a:spLocks noChangeArrowheads="1"/>
          </p:cNvSpPr>
          <p:nvPr/>
        </p:nvSpPr>
        <p:spPr bwMode="auto">
          <a:xfrm>
            <a:off x="251966" y="933450"/>
            <a:ext cx="7406134" cy="4551246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b="1" dirty="0" smtClean="0">
                <a:latin typeface="Arial Narrow"/>
              </a:rPr>
              <a:t>* К </a:t>
            </a:r>
            <a:r>
              <a:rPr lang="ru-RU" sz="1800" b="1" dirty="0">
                <a:latin typeface="Arial Narrow"/>
              </a:rPr>
              <a:t>иным лицам, в том числе самостоятельно занятым, относятся</a:t>
            </a:r>
            <a:r>
              <a:rPr lang="ru-RU" sz="1800" b="1" dirty="0" smtClean="0">
                <a:latin typeface="Arial Narrow"/>
              </a:rPr>
              <a:t>:</a:t>
            </a:r>
            <a:endParaRPr lang="ru-RU" sz="1800" b="1" dirty="0">
              <a:latin typeface="Arial Narrow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 smtClean="0">
                <a:latin typeface="Arial Narrow"/>
              </a:rPr>
              <a:t>- </a:t>
            </a:r>
            <a:r>
              <a:rPr lang="ru-RU" sz="1800" dirty="0">
                <a:latin typeface="Arial Narrow"/>
              </a:rPr>
              <a:t>неоплачиваемые работники семейных предприятий, крестьянских или фермерских хозяйств;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Arial Narrow"/>
              </a:rPr>
              <a:t>- домохозяйки;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Arial Narrow"/>
              </a:rPr>
              <a:t>- физические лица, занимающиеся личным подсобным хозяйством и производящие продукцию для собственного потребления;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Arial Narrow"/>
              </a:rPr>
              <a:t>- физические лица, осуществляющие предпринимательскую деятельность, годовой доход которых не превышает 12-кратный размер минимальной заработной платы, и, следовательно, не подлежащие государственной регистрации в органах государственных доходов и уплате налогов;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Arial Narrow"/>
              </a:rPr>
              <a:t>-   физические лица, длительное время находящиеся в поиске работы, но не желающие регистрироваться в качестве безработных, живущие за счет сбережений;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Arial Narrow"/>
              </a:rPr>
              <a:t>- другие физические лица, которые не имеют распознаваемые доходы</a:t>
            </a:r>
            <a:r>
              <a:rPr lang="ru-RU" sz="1800" dirty="0" smtClean="0">
                <a:latin typeface="Arial Narrow"/>
              </a:rPr>
              <a:t>.</a:t>
            </a:r>
            <a:endParaRPr lang="ru-RU" sz="1800" dirty="0">
              <a:latin typeface="Arial Narrow"/>
            </a:endParaRPr>
          </a:p>
        </p:txBody>
      </p:sp>
      <p:sp>
        <p:nvSpPr>
          <p:cNvPr id="35" name="Прямоугольник 41"/>
          <p:cNvSpPr>
            <a:spLocks noChangeArrowheads="1"/>
          </p:cNvSpPr>
          <p:nvPr/>
        </p:nvSpPr>
        <p:spPr bwMode="auto">
          <a:xfrm>
            <a:off x="7913077" y="933450"/>
            <a:ext cx="3974124" cy="3139321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spcBef>
                <a:spcPts val="0"/>
              </a:spcBef>
              <a:buNone/>
              <a:defRPr/>
            </a:pPr>
            <a:r>
              <a:rPr lang="ru-RU" sz="1800" b="1" dirty="0" smtClean="0">
                <a:latin typeface="Arial Narrow"/>
              </a:rPr>
              <a:t>* Граждане </a:t>
            </a:r>
            <a:r>
              <a:rPr lang="ru-RU" sz="1800" b="1" dirty="0">
                <a:latin typeface="Arial Narrow"/>
              </a:rPr>
              <a:t>РК, выехавшие за пределы </a:t>
            </a:r>
            <a:r>
              <a:rPr lang="ru-RU" sz="1800" b="1" dirty="0" smtClean="0">
                <a:latin typeface="Arial Narrow"/>
              </a:rPr>
              <a:t>РК: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на учебу;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на лечение;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трудовая деятельность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в </a:t>
            </a:r>
            <a:r>
              <a:rPr lang="ru-RU" sz="1800" dirty="0">
                <a:latin typeface="Arial Narrow"/>
              </a:rPr>
              <a:t>туристической и частной </a:t>
            </a:r>
            <a:r>
              <a:rPr lang="ru-RU" sz="1800" dirty="0" smtClean="0">
                <a:latin typeface="Arial Narrow"/>
              </a:rPr>
              <a:t>поездке;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по </a:t>
            </a:r>
            <a:r>
              <a:rPr lang="ru-RU" sz="1800" dirty="0">
                <a:latin typeface="Arial Narrow"/>
              </a:rPr>
              <a:t>приглашению организаций и частных </a:t>
            </a:r>
            <a:r>
              <a:rPr lang="ru-RU" sz="1800" dirty="0" smtClean="0">
                <a:latin typeface="Arial Narrow"/>
              </a:rPr>
              <a:t>лиц;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r>
              <a:rPr lang="ru-RU" sz="1800" dirty="0" smtClean="0">
                <a:latin typeface="Arial Narrow"/>
              </a:rPr>
              <a:t>в </a:t>
            </a:r>
            <a:r>
              <a:rPr lang="ru-RU" sz="1800" dirty="0">
                <a:latin typeface="Arial Narrow"/>
              </a:rPr>
              <a:t>служебной командировке в зарубежных </a:t>
            </a:r>
            <a:r>
              <a:rPr lang="ru-RU" sz="1800" dirty="0" smtClean="0">
                <a:latin typeface="Arial Narrow"/>
              </a:rPr>
              <a:t>странах без сохранения заработной платы.</a:t>
            </a:r>
          </a:p>
        </p:txBody>
      </p:sp>
    </p:spTree>
    <p:extLst>
      <p:ext uri="{BB962C8B-B14F-4D97-AF65-F5344CB8AC3E}">
        <p14:creationId xmlns:p14="http://schemas.microsoft.com/office/powerpoint/2010/main" val="37912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78094"/>
              </p:ext>
            </p:extLst>
          </p:nvPr>
        </p:nvGraphicFramePr>
        <p:xfrm>
          <a:off x="2774840" y="1096225"/>
          <a:ext cx="6192688" cy="16916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801452"/>
                <a:gridCol w="1164961"/>
                <a:gridCol w="1226275"/>
              </a:tblGrid>
              <a:tr h="257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kern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ТЫС. ЧЕЛ.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</a:tr>
              <a:tr h="2794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ВСЕ САМОСТОЯТЕЛЬНО ЗАНЯТЫЕ</a:t>
                      </a: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2 179,2</a:t>
                      </a:r>
                      <a:endParaRPr lang="ru-RU" sz="1200" b="0" i="1" kern="12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ru-RU" sz="1200" b="0" i="1" kern="12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265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РАБОТОДАТЕЛИ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105,5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4,8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</a:tr>
              <a:tr h="26593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САМОСТОЯТЕЛЬНЫЕ РАБОТНИКИ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2 064,6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ru-RU" sz="1100" b="0" kern="120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94,7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</a:tr>
              <a:tr h="265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  <a:tab pos="258763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ЧЛЕНЫ  КООПЕРАТИВА</a:t>
                      </a: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  <a:tab pos="258763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1,3</a:t>
                      </a: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  <a:tab pos="258763" algn="l"/>
                        </a:tabLst>
                        <a:defRPr/>
                      </a:pPr>
                      <a:r>
                        <a:rPr lang="ru-RU" sz="1100" b="0" kern="120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0,1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</a:tr>
              <a:tr h="265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НЕОПЛАЧИВАЕМЫЕ РАБОТНИКИ СЕМЕЙНЫХ ПРЕДПРИЯТИЙ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7,8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0,4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4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445807"/>
              </p:ext>
            </p:extLst>
          </p:nvPr>
        </p:nvGraphicFramePr>
        <p:xfrm>
          <a:off x="518746" y="3177336"/>
          <a:ext cx="5471900" cy="264006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507628"/>
                <a:gridCol w="982136"/>
                <a:gridCol w="982136"/>
              </a:tblGrid>
              <a:tr h="2956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kern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ТЫС. ЧЕЛ.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</a:tr>
              <a:tr h="254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ПРОДУКТИВНО  САМОЗАНЯТЫЕ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(С ДОХОДАМИ ВЫШЕ ПМ)</a:t>
                      </a: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1 870,4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85,8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РАБОТОДАТЕЛИ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105,5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4,8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НА ИНДИВИДУАЛЬНОЙ ОСНОВЕ (зарегистрированные и активно действующие)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1 293,4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59,4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В ЛПХ ПРОИЗВОДСТВОМ ПРОДУКЦИИ </a:t>
                      </a:r>
                    </a:p>
                    <a:p>
                      <a:pPr algn="l" rtl="0" fontAlgn="ctr"/>
                      <a:r>
                        <a:rPr lang="ru-RU" sz="1100" b="0" i="0" u="sng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ДЛЯ ПРОДАЖИ</a:t>
                      </a:r>
                      <a:endParaRPr lang="ru-RU" sz="1100" b="0" i="0" u="sng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470,2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21,6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ЧЛЕНЫ КООПЕРАТИВОВ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1,2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52994"/>
              </p:ext>
            </p:extLst>
          </p:nvPr>
        </p:nvGraphicFramePr>
        <p:xfrm>
          <a:off x="6132470" y="3177336"/>
          <a:ext cx="5561298" cy="259041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564934"/>
                <a:gridCol w="998182"/>
                <a:gridCol w="998182"/>
              </a:tblGrid>
              <a:tr h="266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kern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ТЫС. ЧЕЛ.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8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1430" marR="914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</a:tr>
              <a:tr h="436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НЕПРОДУКТИВНО  САМОЗАНЯТЫЕ</a:t>
                      </a:r>
                    </a:p>
                  </a:txBody>
                  <a:tcPr marL="91430" marR="914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308,8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14,2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3739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НА ИНДИВИДУАЛЬНОЙ ОСНОВЕ (незарегистрированные и недействующие)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148,7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6,8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</a:tr>
              <a:tr h="44231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НЕОПЛАЧИВАЕМЫЕ  РАБОТНИКИ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СЕМЕЙНЫХ ПРЕДПРИЯТИЙ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7,8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0,4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</a:tr>
              <a:tr h="2390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kern="120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 ДОХОДАМИ НИЖЕ ПМ</a:t>
                      </a:r>
                      <a:endParaRPr lang="ru-RU" sz="1100" b="1" i="0" kern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kern="12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kern="12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6" marR="85730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44231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НА ИНДИВИДУАЛЬНОЙ ОСНОВЕ (зарегистрированные и активно действующие)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63,5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2,9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</a:tr>
              <a:tr h="37408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В ЛПХ ПРОИЗВОДСТВОМ ПРОДУКЦИИ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sng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ДЛЯ ПРОДАЖИ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88,8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4,1</a:t>
                      </a:r>
                      <a:endParaRPr lang="ru-RU" sz="1100" b="0" i="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857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EDEC"/>
                    </a:solidFill>
                  </a:tcPr>
                </a:tc>
              </a:tr>
            </a:tbl>
          </a:graphicData>
        </a:graphic>
      </p:graphicFrame>
      <p:sp>
        <p:nvSpPr>
          <p:cNvPr id="2" name="Стрелка углом вверх 1"/>
          <p:cNvSpPr/>
          <p:nvPr/>
        </p:nvSpPr>
        <p:spPr>
          <a:xfrm rot="10800000">
            <a:off x="1919536" y="2457256"/>
            <a:ext cx="850392" cy="659512"/>
          </a:xfrm>
          <a:prstGeom prst="bentUpArrow">
            <a:avLst>
              <a:gd name="adj1" fmla="val 35804"/>
              <a:gd name="adj2" fmla="val 25000"/>
              <a:gd name="adj3" fmla="val 25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углом вверх 30"/>
          <p:cNvSpPr/>
          <p:nvPr/>
        </p:nvSpPr>
        <p:spPr>
          <a:xfrm rot="10800000" flipH="1">
            <a:off x="8976320" y="2468209"/>
            <a:ext cx="849600" cy="659512"/>
          </a:xfrm>
          <a:prstGeom prst="bentUpArrow">
            <a:avLst>
              <a:gd name="adj1" fmla="val 35804"/>
              <a:gd name="adj2" fmla="val 25000"/>
              <a:gd name="adj3" fmla="val 25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19807" y="0"/>
            <a:ext cx="9480100" cy="6481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5080" algn="l"/>
            <a:r>
              <a:rPr lang="ru-RU" altLang="zh-CN" sz="2800" b="1" spc="-5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СТРУКТУРА ВСЕХ САМОЗАНЯТЫХ В РК</a:t>
            </a:r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362095" y="6455965"/>
            <a:ext cx="758982" cy="365125"/>
          </a:xfrm>
        </p:spPr>
        <p:txBody>
          <a:bodyPr/>
          <a:lstStyle/>
          <a:p>
            <a:fld id="{FBA1BCF9-AAE7-4873-97CC-3073050E30C7}" type="slidenum">
              <a:rPr lang="ru-RU" sz="1600" smtClean="0">
                <a:solidFill>
                  <a:schemeClr val="tx1"/>
                </a:solidFill>
              </a:rPr>
              <a:t>13</a:t>
            </a:fld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071213" y="797935"/>
            <a:ext cx="10126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2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12384" y="6426722"/>
            <a:ext cx="2844800" cy="365125"/>
          </a:xfrm>
        </p:spPr>
        <p:txBody>
          <a:bodyPr/>
          <a:lstStyle/>
          <a:p>
            <a:fld id="{8D25C86A-2F31-4465-AAAB-F4D0E023132B}" type="slidenum">
              <a:rPr lang="ru-RU" sz="1600">
                <a:solidFill>
                  <a:schemeClr val="tx1"/>
                </a:solidFill>
              </a:rPr>
              <a:pPr/>
              <a:t>14</a:t>
            </a:fld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782961"/>
              </p:ext>
            </p:extLst>
          </p:nvPr>
        </p:nvGraphicFramePr>
        <p:xfrm>
          <a:off x="606667" y="624254"/>
          <a:ext cx="10744203" cy="3075256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2325489"/>
                <a:gridCol w="1050759"/>
                <a:gridCol w="1263549"/>
                <a:gridCol w="1017401"/>
                <a:gridCol w="1017401"/>
                <a:gridCol w="1017401"/>
                <a:gridCol w="1017401"/>
                <a:gridCol w="1017401"/>
                <a:gridCol w="1017401"/>
              </a:tblGrid>
              <a:tr h="31652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+mn-lt"/>
                        </a:rPr>
                        <a:t>2019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месяц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месяц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месяц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месяц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наемный работник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1 597,11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19 165,32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3 321,98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39 863,76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работодатель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1 434,96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17 219,52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2 281,59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27 379,08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2 395,665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28 747,98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3 321,98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39 863,76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государство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5 029,05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60 348,6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5 739,84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68 878,08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6 084,24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73 010,88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индивидуальные предприниматели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2 445,9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29 350,8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2 828,4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33 940,8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2 969,8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35 637,6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3088,6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37 063,2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неактивное население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1 414,2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16 970,4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1 484,9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17 818,8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1544,3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18 531,6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СМЗ по экономике по ПСЭР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134 108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143 496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152 106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159 711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166 099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1 МЗП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24 459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28 284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29 698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30 886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2 МЗП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48 918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56 568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59 396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</a:rPr>
                        <a:t>61 772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481753"/>
              </p:ext>
            </p:extLst>
          </p:nvPr>
        </p:nvGraphicFramePr>
        <p:xfrm>
          <a:off x="571086" y="4369468"/>
          <a:ext cx="6673360" cy="1986915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2339168"/>
                <a:gridCol w="1063869"/>
                <a:gridCol w="1239715"/>
                <a:gridCol w="1052756"/>
                <a:gridCol w="97785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Лица, за которых взносы вносит государство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9 907 628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10 031 650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10 145 189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10 252 735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Наемные работники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5 367 707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5 439 689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5 493 776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5 561 877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ИП и </a:t>
                      </a:r>
                      <a:r>
                        <a:rPr lang="ru-RU" sz="1400" u="none" strike="noStrike" dirty="0" err="1">
                          <a:effectLst/>
                        </a:rPr>
                        <a:t>самозанятые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690 204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702 136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714 488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727 276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Неактивные (но не освобожденные)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1 758 631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1 770 541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1 802 256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1 816 680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</a:rPr>
                        <a:t>Военнослужащие (не платят)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238 000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238 000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238 000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238 000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17 962 170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18 182 015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18 393 708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18 596 568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8298" y="3938927"/>
            <a:ext cx="4031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Прогноз численности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плательщиков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6564" y="99619"/>
            <a:ext cx="20207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Взносы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164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68069" y="6431329"/>
            <a:ext cx="2844800" cy="365125"/>
          </a:xfrm>
        </p:spPr>
        <p:txBody>
          <a:bodyPr/>
          <a:lstStyle/>
          <a:p>
            <a:fld id="{8D25C86A-2F31-4465-AAAB-F4D0E023132B}" type="slidenum">
              <a:rPr lang="ru-RU" sz="1600">
                <a:solidFill>
                  <a:schemeClr val="tx1"/>
                </a:solidFill>
              </a:rPr>
              <a:pPr/>
              <a:t>15</a:t>
            </a:fld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079194"/>
              </p:ext>
            </p:extLst>
          </p:nvPr>
        </p:nvGraphicFramePr>
        <p:xfrm>
          <a:off x="184322" y="874912"/>
          <a:ext cx="11755632" cy="4584819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493905"/>
                <a:gridCol w="1756372"/>
                <a:gridCol w="2362954"/>
                <a:gridCol w="1330860"/>
                <a:gridCol w="2046083"/>
                <a:gridCol w="1162935"/>
                <a:gridCol w="1453516"/>
                <a:gridCol w="1149007"/>
              </a:tblGrid>
              <a:tr h="4817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Сроки перечисления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Отчетность в НК                                                                                                                (кем представляется и в какие сроки)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0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4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Государство за 12 категорий граждан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СМЗП, предшествующая двум годам текущего финансового года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Ежемесячно в течение первых пяти рабочих дней текущего месяца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1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Работодатели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Расходы работодателя, выплачиваемые работнику в виде доходов, за исключением доходов, с которых не уплачиваются отчисления и взносы, определяемых уполномоченным органом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 позднее 25 числа месяца, следующего за месяцем выплаты доходов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без изменений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Работодатели, в сроки, установленные налоговым законодательством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1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Работники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Доходы, начисленные работодателями, за исключением доходов, с которых не уплачиваются отчисления и взносы, определяемых уполномоченным органом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без изменений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Не позднее 25 числа месяца, следующего за месяцем выплаты доходов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без изменений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Работодатели, в сроки, установленные налоговым законодательством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Физические лица, получающие доходы по договорам гражданско-правового характера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Все начисленные доходы по договорам гражданско-правового характера, за исключением доходов, с которых не уплачиваются взносы, определяемых уполномоченным органом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без изменений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Ежемесячно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без изменений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Налоговыми агентами, с которыми заключены такие договоры,                                                     в сроки, установленные налоговым законодательством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4322" y="0"/>
            <a:ext cx="1177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R="5080">
              <a:spcBef>
                <a:spcPct val="0"/>
              </a:spcBef>
              <a:defRPr sz="3200" b="1" spc="-50">
                <a:solidFill>
                  <a:srgbClr val="C00000"/>
                </a:solidFill>
              </a:defRPr>
            </a:lvl1pPr>
          </a:lstStyle>
          <a:p>
            <a:r>
              <a:rPr lang="ru-RU" sz="2400" dirty="0" smtClean="0"/>
              <a:t>ИЗМЕНЕНИЯ ПО ОБЪЕКТАМ и ПОРЯДКУ ИСЧИСЛЕНИЯ И УПЛАТЫ ОТЧИСЛЕНИЙ И ВЗНОСОВ 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422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82723" y="6426721"/>
            <a:ext cx="2844800" cy="365125"/>
          </a:xfrm>
        </p:spPr>
        <p:txBody>
          <a:bodyPr/>
          <a:lstStyle/>
          <a:p>
            <a:fld id="{8D25C86A-2F31-4465-AAAB-F4D0E023132B}" type="slidenum">
              <a:rPr lang="ru-RU" sz="1600">
                <a:solidFill>
                  <a:schemeClr val="tx1"/>
                </a:solidFill>
              </a:rPr>
              <a:pPr/>
              <a:t>16</a:t>
            </a:fld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456257"/>
              </p:ext>
            </p:extLst>
          </p:nvPr>
        </p:nvGraphicFramePr>
        <p:xfrm>
          <a:off x="184322" y="892880"/>
          <a:ext cx="11755632" cy="5273871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466744"/>
                <a:gridCol w="1692998"/>
                <a:gridCol w="2209046"/>
                <a:gridCol w="1394233"/>
                <a:gridCol w="1502876"/>
                <a:gridCol w="1339912"/>
                <a:gridCol w="1774480"/>
                <a:gridCol w="1375343"/>
              </a:tblGrid>
              <a:tr h="4562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Сроки перечисления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Отчетность в НК 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кем представляется и в какие сроки)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8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107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Частные нотариусы, частные судебные исполнители, адвокаты, профессиональные медиаторы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55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Частные нотариусы, частные судебные исполнители, адвокаты, профессиональные медиаторы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Все виды доходов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 позднее 25 числа месяца, следующего за месяцем выплаты доходов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Самостоятельно или через налоговых агентов  в сроки, установленные налоговым законодательством (ежемесячно не позднее 5 числа месяца, следующего за месяцем, по доходам за который исчислен налог).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Частные нотариусы, частные судебные исполнители, адвокаты, профессиональные медиаторы в свою пользу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Все виды доходов, полученные от осуществления деятельности по исполнению исполнительных документов, нотариальной, адвокатской деятельности, деятельности профессионального  медиатора, включая соответственно оплату за оказание юридической помощи, совершение нотариальных действий, а также полученные суммы возмещения расходов, связанных с защитой и представительством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 МЗП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Не позднее 25 числа месяца, следующего за отчетным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Самостоятельно или через налоговых агентов в сроки, установленные налоговым законодательством (ежемесячно не позднее 5 числа месяца, следующего за месяцем, по доходам за который исчислен налог).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без изменений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322" y="0"/>
            <a:ext cx="1177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R="5080">
              <a:spcBef>
                <a:spcPct val="0"/>
              </a:spcBef>
              <a:defRPr sz="3200" b="1" spc="-50">
                <a:solidFill>
                  <a:srgbClr val="C00000"/>
                </a:solidFill>
              </a:defRPr>
            </a:lvl1pPr>
          </a:lstStyle>
          <a:p>
            <a:r>
              <a:rPr lang="ru-RU" sz="2400" dirty="0" smtClean="0"/>
              <a:t>ИЗМЕНЕНИЯ ПО ОБЪЕКТАМ и ПОРЯДКУ ИСЧИСЛЕНИЯ И УПЛАТЫ ОТЧИСЛЕНИЙ И ВЗНОСОВ 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874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816745"/>
              </p:ext>
            </p:extLst>
          </p:nvPr>
        </p:nvGraphicFramePr>
        <p:xfrm>
          <a:off x="157945" y="523220"/>
          <a:ext cx="11755632" cy="6364158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387178"/>
                <a:gridCol w="2013439"/>
                <a:gridCol w="2233246"/>
                <a:gridCol w="1264960"/>
                <a:gridCol w="1724553"/>
                <a:gridCol w="1063915"/>
                <a:gridCol w="1907756"/>
                <a:gridCol w="1160585"/>
              </a:tblGrid>
              <a:tr h="4791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Сроки перечисления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Отчетность в НК                                                                                                                (кем представляется и в какие сроки)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</a:t>
                      </a: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ЗРК*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2609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Индивидуальные предприниматели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Индивидуальные предприниматели, применяющие общеустановленный режим налогообложения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Доходы, полученные в результате осуществления предпринимательской деятельности с учетом вычетов, установленных налоговым законодательством Республики Казахстан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 позднее 25 числа месяца, следующего за месяцем выплаты доходов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Самостоятельно или через налоговых агентов в сроки, установленные налоговым законодательством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 изменений</a:t>
                      </a: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9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Индивидуальные предприниматели, применяющие специальный налоговый режим для субъекта малого бизнеса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 МЗП (в 2016 году - 22 859 тенге)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В срок, предусмотренный налоговым законодательством РК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Самостоятельно или через налоговых агентов в сроки, установленные налоговым законодательством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 изменений</a:t>
                      </a: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в том числе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Субъекты малого бизнеса, применяющие специальный налоговый режим на основе упрощенной декларации   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 МЗП (в 2016 году - 22 859 тенге)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 МЗП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срок, предусмотренный налоговым законодательством РК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 позднее 15 числа второго месяца, следующего за отчетным налоговым периодом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smtClean="0">
                          <a:effectLst/>
                        </a:rPr>
                        <a:t>без изменений</a:t>
                      </a:r>
                      <a:endParaRPr lang="ru-RU" dirty="0"/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8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Индивидуальные предприниматели, применяющие специальный налоговый режим на основе патента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 МЗП (в 2016 году - 22 859 тенге)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 МЗП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срок, предусмотренный налоговым законодательством РК для уплаты стоимости патента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Расчет является налоговой отчетностью для исчисления стоимости патента.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r>
                        <a:rPr lang="ru-RU" sz="1200" u="none" strike="noStrike" dirty="0">
                          <a:effectLst/>
                        </a:rPr>
                        <a:t>Налоговым периодом является календарный год. Уплата стоимости патента производится налогоплательщиком до представления расчета.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dirty="0"/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2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Индивидуальные предприниматели и юридические лица в свою пользу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 МЗП (в 2016 году - 22 859 тенге)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 МЗП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Номер слайда 1"/>
          <p:cNvSpPr txBox="1">
            <a:spLocks/>
          </p:cNvSpPr>
          <p:nvPr/>
        </p:nvSpPr>
        <p:spPr>
          <a:xfrm>
            <a:off x="9388231" y="64928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C69EDC-07A2-4DAC-B538-CBCE2FF079A3}" type="slidenum">
              <a:rPr lang="ru-RU" sz="1600" smtClean="0">
                <a:solidFill>
                  <a:schemeClr val="tx1"/>
                </a:solidFill>
              </a:rPr>
              <a:t>17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322" y="0"/>
            <a:ext cx="1177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R="5080">
              <a:spcBef>
                <a:spcPct val="0"/>
              </a:spcBef>
              <a:defRPr sz="3200" b="1" spc="-50">
                <a:solidFill>
                  <a:srgbClr val="C00000"/>
                </a:solidFill>
              </a:defRPr>
            </a:lvl1pPr>
          </a:lstStyle>
          <a:p>
            <a:r>
              <a:rPr lang="ru-RU" sz="2400" dirty="0" smtClean="0"/>
              <a:t>ИЗМЕНЕНИЯ ПО ОБЪЕКТАМ и ПОРЯДКУ ИСЧИСЛЕНИЯ И УПЛАТЫ ОТЧИСЛЕНИЙ И ВЗНОСОВ 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165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94800" y="6373967"/>
            <a:ext cx="2844800" cy="365125"/>
          </a:xfrm>
        </p:spPr>
        <p:txBody>
          <a:bodyPr/>
          <a:lstStyle/>
          <a:p>
            <a:fld id="{8D25C86A-2F31-4465-AAAB-F4D0E023132B}" type="slidenum">
              <a:rPr lang="ru-RU" sz="1600">
                <a:solidFill>
                  <a:schemeClr val="tx1"/>
                </a:solidFill>
              </a:rPr>
              <a:pPr/>
              <a:t>18</a:t>
            </a:fld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276269"/>
              </p:ext>
            </p:extLst>
          </p:nvPr>
        </p:nvGraphicFramePr>
        <p:xfrm>
          <a:off x="219491" y="685800"/>
          <a:ext cx="11755632" cy="5047151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387178"/>
                <a:gridCol w="2013439"/>
                <a:gridCol w="2233246"/>
                <a:gridCol w="1264960"/>
                <a:gridCol w="1724553"/>
                <a:gridCol w="1063915"/>
                <a:gridCol w="1738265"/>
                <a:gridCol w="1330076"/>
              </a:tblGrid>
              <a:tr h="5275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Объекты исчисления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Сроки перечисления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Отчетность в НК                                                                                                                (кем представляется и в какие сроки)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32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действующему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 проекту ЗРК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5132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Крестьянские или фермерские хозяйства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15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Крестьянские или фермерские хозяйства, применяющие специальный налоговый </a:t>
                      </a:r>
                      <a:r>
                        <a:rPr lang="ru-RU" sz="1200" u="none" strike="noStrike" dirty="0" smtClean="0">
                          <a:effectLst/>
                        </a:rPr>
                        <a:t>режим за работников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Расходы работодателя, выплачиваемые работнику в виде доходов, за исключением доходов, с которых не уплачиваются отчисления и взносы, определяемых уполномоченным органом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порядке и сроки, которые предусмотрены налоговым законодательством РК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Суммы, исчисленные с 1 января до 1 октября налогового периода -  не позднее 10 ноября текущего налогового периода.  Суммы, исчисленные с 1 октября по 31 декабря налогового периода,  -  не позднее 10 апреля налогового периода, следующего за отчетным налоговым периодом.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Главы крестьянских или фермерских хозяйства, применяющие специальный налоговый режим для крестьянских или фермерских хозяйств в свою пользу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 </a:t>
                      </a:r>
                      <a:r>
                        <a:rPr lang="ru-RU" sz="1200" u="none" strike="noStrike" dirty="0" smtClean="0">
                          <a:effectLst/>
                        </a:rPr>
                        <a:t>МЗП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2 МЗП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Не позднее 25 числа месяца, следующего за отчетным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effectLst/>
                        </a:rPr>
                        <a:t>без изменений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9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С 1 января 2018 года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25" marR="2125" marT="2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322" y="0"/>
            <a:ext cx="1177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R="5080">
              <a:spcBef>
                <a:spcPct val="0"/>
              </a:spcBef>
              <a:defRPr sz="3200" b="1" spc="-50">
                <a:solidFill>
                  <a:srgbClr val="C00000"/>
                </a:solidFill>
              </a:defRPr>
            </a:lvl1pPr>
          </a:lstStyle>
          <a:p>
            <a:r>
              <a:rPr lang="ru-RU" sz="2400" dirty="0" smtClean="0"/>
              <a:t>ИЗМЕНЕНИЯ ПО ОБЪЕКТАМ и ПОРЯДКУ ИСЧИСЛЕНИЯ И УПЛАТЫ ОТЧИСЛЕНИЙ И ВЗНОСОВ 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47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2"/>
          <p:cNvSpPr>
            <a:spLocks noChangeArrowheads="1"/>
          </p:cNvSpPr>
          <p:nvPr/>
        </p:nvSpPr>
        <p:spPr bwMode="gray">
          <a:xfrm>
            <a:off x="1543795" y="3491874"/>
            <a:ext cx="9605633" cy="721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Расходы и перечень ГОБМП и ОСМС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51"/>
          <p:cNvSpPr>
            <a:spLocks noChangeArrowheads="1"/>
          </p:cNvSpPr>
          <p:nvPr/>
        </p:nvSpPr>
        <p:spPr bwMode="gray">
          <a:xfrm>
            <a:off x="711911" y="3499017"/>
            <a:ext cx="685746" cy="7218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pPr algn="ctr"/>
            <a:r>
              <a:rPr lang="ru-RU" sz="24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3</a:t>
            </a:r>
            <a:endParaRPr lang="de-DE" sz="24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662526" y="6459887"/>
            <a:ext cx="1312025" cy="365125"/>
          </a:xfrm>
        </p:spPr>
        <p:txBody>
          <a:bodyPr/>
          <a:lstStyle/>
          <a:p>
            <a:fld id="{BA0DA246-64C5-4EF2-A6B0-17986941106E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t>19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3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717" y="95892"/>
            <a:ext cx="10515600" cy="351776"/>
          </a:xfrm>
        </p:spPr>
        <p:txBody>
          <a:bodyPr>
            <a:noAutofit/>
          </a:bodyPr>
          <a:lstStyle/>
          <a:p>
            <a:pPr marR="5080">
              <a:lnSpc>
                <a:spcPct val="100000"/>
              </a:lnSpc>
            </a:pPr>
            <a:r>
              <a:rPr lang="ru-RU" sz="2800" b="1" spc="-50" dirty="0" smtClean="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rPr>
              <a:t>ПРЕДПОСЫЛКИ ВНЕДРЕНИЯ ОСМС В РК </a:t>
            </a:r>
            <a:endParaRPr lang="ru-RU" sz="2800" b="1" spc="-50" dirty="0">
              <a:solidFill>
                <a:srgbClr val="C00000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201399" y="6445146"/>
            <a:ext cx="890847" cy="365125"/>
          </a:xfrm>
        </p:spPr>
        <p:txBody>
          <a:bodyPr/>
          <a:lstStyle/>
          <a:p>
            <a:fld id="{65840C0B-A2B9-476C-8CE5-55CFCAFA0476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pPr/>
              <a:t>2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071213" y="797935"/>
            <a:ext cx="10126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4908654" y="3018079"/>
            <a:ext cx="3032159" cy="671513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88" b="1" dirty="0">
                <a:solidFill>
                  <a:prstClr val="black"/>
                </a:solidFill>
                <a:latin typeface="Arial Narrow" panose="020B0606020202030204" pitchFamily="34" charset="0"/>
              </a:rPr>
              <a:t>2014 г.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653550" y="3011729"/>
            <a:ext cx="3024084" cy="688975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88" b="1" dirty="0">
                <a:solidFill>
                  <a:prstClr val="black"/>
                </a:solidFill>
                <a:latin typeface="Arial Narrow" panose="020B0606020202030204" pitchFamily="34" charset="0"/>
              </a:rPr>
              <a:t>2015 г.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57070" y="4451592"/>
            <a:ext cx="3712949" cy="19443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218481" algn="just">
              <a:defRPr/>
            </a:pPr>
            <a:r>
              <a:rPr lang="ru-R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80. ВНЕДРЕНИЕ ОБЯЗАТЕЛЬНОГО СОЦИАЛЬНОГО МЕДИЦИНСКОГО СТРАХОВАНИЯ. 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Усиление финансовой устойчивости системы здравоохранения на основе принципа СОЛИДАРНОЙ ОТВЕТСТВЕННОСТИ государства, работодателей и граждан. Приоритетное финансирование первичной медико-санитарной помощи (ПМСП). Первичная помощь станет центральным звеном национального здравоохранения для предупреждения и ранней борьбы с заболеваниями.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4980" y="3019679"/>
            <a:ext cx="698487" cy="693738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70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98188" y="3019666"/>
            <a:ext cx="708580" cy="685800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7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3205" y="2892667"/>
            <a:ext cx="363537" cy="847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4903" b="1" dirty="0">
                <a:solidFill>
                  <a:prstClr val="white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28589" y="3705466"/>
            <a:ext cx="3712223" cy="763588"/>
          </a:xfrm>
          <a:prstGeom prst="roundRect">
            <a:avLst>
              <a:gd name="adj" fmla="val 0"/>
            </a:avLst>
          </a:prstGeom>
          <a:solidFill>
            <a:schemeClr val="bg1">
              <a:alpha val="1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СТРАТЕГИЯ «КАЗАХСТАН-2050» </a:t>
            </a:r>
          </a:p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Новый политический курс состоявшегося государства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953016" y="3011729"/>
            <a:ext cx="698487" cy="696913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7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03821" y="2903778"/>
            <a:ext cx="361950" cy="846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4903" b="1" dirty="0">
                <a:solidFill>
                  <a:prstClr val="white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79721" y="2892667"/>
            <a:ext cx="361950" cy="846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4903" b="1" dirty="0">
                <a:solidFill>
                  <a:prstClr val="white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22534" y="4462704"/>
            <a:ext cx="3718278" cy="193324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indent="290579" algn="just">
              <a:defRPr/>
            </a:pP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«…Наша главная цель - к 2050 году войти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в число 30-ти самых развитых государств мира.».</a:t>
            </a:r>
          </a:p>
          <a:p>
            <a:pPr indent="290579" algn="just">
              <a:defRPr/>
            </a:pP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…В рамках долгосрочной модернизации национальной системы здравоохранения мы должны на всей территории страны внедрить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единые стандарты качества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 медицинских услуг, а также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усовершенствовать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  и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унифицировать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материально-техническое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ru-RU" sz="11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оснащение </a:t>
            </a:r>
            <a:r>
              <a:rPr lang="ru-RU" sz="1100" i="1" dirty="0">
                <a:solidFill>
                  <a:prstClr val="black"/>
                </a:solidFill>
                <a:latin typeface="Arial Narrow" panose="020B0606020202030204" pitchFamily="34" charset="0"/>
              </a:rPr>
              <a:t>медицинских учреждений…»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224205" y="3018078"/>
            <a:ext cx="2997840" cy="681038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61" b="1" dirty="0">
                <a:solidFill>
                  <a:prstClr val="black"/>
                </a:solidFill>
                <a:latin typeface="Arial Narrow" panose="020B0606020202030204" pitchFamily="34" charset="0"/>
              </a:rPr>
              <a:t>Глобальные вызовы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87896" y="3738805"/>
            <a:ext cx="2410291" cy="26571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sz="1200" dirty="0">
                <a:solidFill>
                  <a:srgbClr val="4F81BD">
                    <a:lumMod val="50000"/>
                  </a:srgbClr>
                </a:solidFill>
                <a:latin typeface="Arial Narrow" panose="020B0606020202030204" pitchFamily="34" charset="0"/>
              </a:rPr>
              <a:t>1. Рост рождаемости и ожидаемой продолжительности жизни (старение населения) </a:t>
            </a:r>
          </a:p>
          <a:p>
            <a:pPr>
              <a:defRPr/>
            </a:pPr>
            <a:endParaRPr lang="ru-RU" altLang="ru-RU" sz="1200" dirty="0">
              <a:solidFill>
                <a:srgbClr val="4F81BD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>
              <a:defRPr/>
            </a:pPr>
            <a:endParaRPr lang="ru-RU" altLang="ru-RU" sz="1200" dirty="0" smtClean="0">
              <a:solidFill>
                <a:srgbClr val="4F81BD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>
              <a:defRPr/>
            </a:pPr>
            <a:r>
              <a:rPr lang="ru-RU" altLang="ru-RU" sz="1200" dirty="0" smtClean="0">
                <a:solidFill>
                  <a:srgbClr val="4F81BD">
                    <a:lumMod val="50000"/>
                  </a:srgbClr>
                </a:solidFill>
                <a:latin typeface="Arial Narrow" panose="020B0606020202030204" pitchFamily="34" charset="0"/>
              </a:rPr>
              <a:t>2</a:t>
            </a:r>
            <a:r>
              <a:rPr lang="ru-RU" altLang="ru-RU" sz="1200" dirty="0">
                <a:solidFill>
                  <a:srgbClr val="4F81BD">
                    <a:lumMod val="50000"/>
                  </a:srgbClr>
                </a:solidFill>
                <a:latin typeface="Arial Narrow" panose="020B0606020202030204" pitchFamily="34" charset="0"/>
              </a:rPr>
              <a:t>. Рост числа неинфекционных заболеваний, связанных с образом жизни</a:t>
            </a:r>
          </a:p>
          <a:p>
            <a:pPr>
              <a:spcBef>
                <a:spcPts val="164"/>
              </a:spcBef>
              <a:spcAft>
                <a:spcPts val="164"/>
              </a:spcAft>
              <a:defRPr/>
            </a:pPr>
            <a:endParaRPr lang="ru-RU" altLang="ru-RU" sz="1200" dirty="0" smtClean="0">
              <a:solidFill>
                <a:srgbClr val="4F81BD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>
              <a:spcBef>
                <a:spcPts val="164"/>
              </a:spcBef>
              <a:spcAft>
                <a:spcPts val="164"/>
              </a:spcAft>
              <a:defRPr/>
            </a:pPr>
            <a:endParaRPr lang="ru-RU" altLang="ru-RU" sz="1200" dirty="0">
              <a:solidFill>
                <a:srgbClr val="4F81BD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>
              <a:spcBef>
                <a:spcPts val="164"/>
              </a:spcBef>
              <a:spcAft>
                <a:spcPts val="164"/>
              </a:spcAft>
              <a:defRPr/>
            </a:pPr>
            <a:r>
              <a:rPr lang="ru-RU" altLang="ru-RU" sz="1200" dirty="0" smtClean="0">
                <a:solidFill>
                  <a:srgbClr val="4F81BD">
                    <a:lumMod val="50000"/>
                  </a:srgbClr>
                </a:solidFill>
                <a:latin typeface="Arial Narrow" panose="020B0606020202030204" pitchFamily="34" charset="0"/>
              </a:rPr>
              <a:t>3</a:t>
            </a:r>
            <a:r>
              <a:rPr lang="ru-RU" altLang="ru-RU" sz="1200" dirty="0">
                <a:solidFill>
                  <a:srgbClr val="4F81BD">
                    <a:lumMod val="50000"/>
                  </a:srgbClr>
                </a:solidFill>
                <a:latin typeface="Arial Narrow" panose="020B0606020202030204" pitchFamily="34" charset="0"/>
              </a:rPr>
              <a:t>. Рост затрат за счет внедрения новых медицинских технологий</a:t>
            </a:r>
          </a:p>
          <a:p>
            <a:pPr>
              <a:spcBef>
                <a:spcPts val="164"/>
              </a:spcBef>
              <a:spcAft>
                <a:spcPts val="164"/>
              </a:spcAft>
              <a:defRPr/>
            </a:pPr>
            <a:endParaRPr lang="ru-RU" altLang="ru-RU" sz="1100" dirty="0">
              <a:solidFill>
                <a:srgbClr val="4F81BD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35" y="3776630"/>
            <a:ext cx="1147163" cy="7586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Прямоугольник 20"/>
          <p:cNvSpPr/>
          <p:nvPr/>
        </p:nvSpPr>
        <p:spPr>
          <a:xfrm>
            <a:off x="953081" y="1085276"/>
            <a:ext cx="10257183" cy="11449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prstClr val="black"/>
                </a:solidFill>
                <a:latin typeface="Arial Narrow" panose="020B0606020202030204" pitchFamily="34" charset="0"/>
              </a:rPr>
              <a:t>Конституция Республики Казахстан, статья 29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1. Граждане Республики Казахстан имеют право на охрану здоровья.</a:t>
            </a:r>
          </a:p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2. Граждане Республики вправе получать бесплатно гарантированный объем медицинской помощи, установленный законом</a:t>
            </a:r>
            <a:r>
              <a:rPr lang="ru-RU" altLang="ru-RU" sz="1100" dirty="0">
                <a:solidFill>
                  <a:srgbClr val="000000"/>
                </a:solidFill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1" y="5587992"/>
            <a:ext cx="1138119" cy="7731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1" y="4672830"/>
            <a:ext cx="1138119" cy="8075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" name="Прямоугольник 23"/>
          <p:cNvSpPr/>
          <p:nvPr/>
        </p:nvSpPr>
        <p:spPr>
          <a:xfrm>
            <a:off x="7966167" y="3687233"/>
            <a:ext cx="3702514" cy="769937"/>
          </a:xfrm>
          <a:prstGeom prst="rect">
            <a:avLst/>
          </a:prstGeom>
          <a:solidFill>
            <a:schemeClr val="bg1">
              <a:alpha val="14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ПЛАН НАЦИИ - 100 конкретных шагов по реализации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5-ти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институциональных реформ </a:t>
            </a:r>
          </a:p>
        </p:txBody>
      </p:sp>
    </p:spTree>
    <p:extLst>
      <p:ext uri="{BB962C8B-B14F-4D97-AF65-F5344CB8AC3E}">
        <p14:creationId xmlns:p14="http://schemas.microsoft.com/office/powerpoint/2010/main" val="189414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75003" y="6522877"/>
            <a:ext cx="653684" cy="335123"/>
          </a:xfrm>
        </p:spPr>
        <p:txBody>
          <a:bodyPr/>
          <a:lstStyle/>
          <a:p>
            <a:fld id="{95870278-06B0-4A13-912F-5B99F7222F3F}" type="slidenum">
              <a:rPr lang="ru-RU" sz="1600">
                <a:solidFill>
                  <a:schemeClr val="tx1"/>
                </a:solidFill>
              </a:rPr>
              <a:pPr/>
              <a:t>20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2597" y="-74640"/>
            <a:ext cx="11154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ПОДХОДЫ ИЗМЕНЕНИЙ В ЗАКОНОДАТЕЛЬСТВО по ОСМС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0810" y="366400"/>
            <a:ext cx="8646473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buClr>
                <a:schemeClr val="accent6">
                  <a:lumMod val="50000"/>
                </a:schemeClr>
              </a:buClr>
            </a:pPr>
            <a:r>
              <a:rPr lang="ru-RU" sz="1600" b="1" u="sng" dirty="0">
                <a:latin typeface="Arial Narrow" panose="020B0606020202030204" pitchFamily="34" charset="0"/>
              </a:rPr>
              <a:t>РАСХОДЫ ФСМС: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МЕДОБЕСПЕЧЕНИЕ ВОЕННОСЛУЖАЩИХ, СОТРУДНИКОВ СПЕЦИАЛЬНЫХ И ПРАВООХРАНИТЕЛЬНЫХ ОРГАНОВ, ПЕНСИОНЕРОВ ЭТИХ ОРГАНОВ, ОТДЕЛЬНЫХ КАТЕГОРИЙ ГОСУДАРСТВЕННЫХ СЛУЖАЩИХ, ЧЛЕНОВ ИХ СЕМЕЙ.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838382" y="613520"/>
            <a:ext cx="0" cy="5597305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1277052" y="1208775"/>
            <a:ext cx="10097951" cy="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609423" y="1249824"/>
            <a:ext cx="2237945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753" indent="-314753"/>
            <a:r>
              <a:rPr lang="ru-RU" sz="1404" b="1" dirty="0">
                <a:latin typeface="Arial Narrow" panose="020B0606020202030204" pitchFamily="34" charset="0"/>
              </a:rPr>
              <a:t>1) Бюджетный кодекс РК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2) Кодекс РК «О здоровье народа и системе здравоохранения»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3) Закон РК «Об обороне и Вооруженных Силах Республики Казахстан»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4) Закон РК Закон «О правоохранительной службе»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5)  Закон РК «О специальных государственных органах»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6) Закон РК «О воинской службе и статусе военнослужащих»</a:t>
            </a:r>
          </a:p>
          <a:p>
            <a:r>
              <a:rPr lang="ru-RU" sz="1404" b="1" dirty="0">
                <a:latin typeface="Arial Narrow" panose="020B0606020202030204" pitchFamily="34" charset="0"/>
              </a:rPr>
              <a:t>7) Закон РК «О государственном имуществе»</a:t>
            </a:r>
          </a:p>
          <a:p>
            <a:pPr>
              <a:defRPr/>
            </a:pPr>
            <a:r>
              <a:rPr lang="ru-RU" sz="1404" b="1" dirty="0">
                <a:latin typeface="Arial Narrow" panose="020B0606020202030204" pitchFamily="34" charset="0"/>
              </a:rPr>
              <a:t>8) Закон РК «Об обязательном социальном медицинском страховании»</a:t>
            </a:r>
          </a:p>
          <a:p>
            <a:pPr>
              <a:defRPr/>
            </a:pPr>
            <a:r>
              <a:rPr lang="ru-RU" sz="1404" b="1" dirty="0">
                <a:latin typeface="Arial Narrow" panose="020B0606020202030204" pitchFamily="34" charset="0"/>
              </a:rPr>
              <a:t>9) Закон РК «О занятости населения»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0519" y="1284307"/>
            <a:ext cx="8545135" cy="631928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spcBef>
                <a:spcPct val="0"/>
              </a:spcBef>
              <a:buClr>
                <a:schemeClr val="accent5">
                  <a:lumMod val="75000"/>
                </a:schemeClr>
              </a:buClr>
            </a:pPr>
            <a:r>
              <a:rPr lang="ru-RU" sz="1400" b="1" u="sng" dirty="0">
                <a:latin typeface="Arial Narrow" panose="020B0606020202030204" pitchFamily="34" charset="0"/>
              </a:rPr>
              <a:t>ЦЕЛЬ</a:t>
            </a:r>
            <a:r>
              <a:rPr lang="ru-RU" sz="1400" b="1" dirty="0">
                <a:latin typeface="Arial Narrow" panose="020B0606020202030204" pitchFamily="34" charset="0"/>
              </a:rPr>
              <a:t> – </a:t>
            </a:r>
            <a:r>
              <a:rPr lang="ru-RU" sz="1400" dirty="0">
                <a:latin typeface="Arial Narrow" panose="020B0606020202030204" pitchFamily="34" charset="0"/>
              </a:rPr>
              <a:t>УПОРЯДОЧЕНИЕ МЕХАНИЗМОВ ОКАЗАНИЯ МЕДИЦИНСКОЙ ПОМОЩИ И ОПЛАТЫ УСЛУГ, ИСКЛЮЧЕНИЕ ДВОЙНОГО ФИНАНСИРОВАНИЯ</a:t>
            </a:r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63107" y="2036810"/>
            <a:ext cx="7611895" cy="3778607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t" anchorCtr="0">
            <a:noAutofit/>
          </a:bodyPr>
          <a:lstStyle/>
          <a:p>
            <a:pPr marL="0" lvl="1" defTabSz="450577">
              <a:spcBef>
                <a:spcPct val="0"/>
              </a:spcBef>
              <a:buClr>
                <a:schemeClr val="accent5">
                  <a:lumMod val="75000"/>
                </a:schemeClr>
              </a:buClr>
            </a:pPr>
            <a:r>
              <a:rPr lang="ru-RU" sz="1400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В ЗАКОНОДАТЕЛЬНЫЕ АКТЫ ВНЕСЕНЫ ПОПРАВКИ В ЧАСТИ:</a:t>
            </a:r>
          </a:p>
          <a:p>
            <a:pPr marL="272169" lvl="1" indent="-272169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sz="1400" dirty="0">
                <a:latin typeface="Arial Narrow" panose="020B0606020202030204" pitchFamily="34" charset="0"/>
              </a:rPr>
              <a:t>ОПРЕДЕЛЕНИЯ ПОРЯДКА ОКАЗАНИЯ МЕДИЦИНСКОЙ ПОМОЩИ (военнослужащим 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и сотрудникам правоохранительных и специальных государственных органов – </a:t>
            </a:r>
            <a:r>
              <a:rPr lang="ru-RU" sz="14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в военно-медицинских учреждениях (организациях, подразделениях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), в случае их отсутствия или отсутствия специалистов и/ или оборудования – в гражданских </a:t>
            </a:r>
            <a:r>
              <a:rPr lang="ru-RU" sz="1400" i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медорганизациях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, членам семей и пенсионерам –</a:t>
            </a:r>
            <a:r>
              <a:rPr lang="ru-RU" sz="14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предоставляется право выбора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: в военно-медицинских учреждениях (организациях, подразделениях) или в гражданских </a:t>
            </a:r>
            <a:r>
              <a:rPr lang="ru-RU" sz="1400" i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медорганизациях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  <a:endParaRPr lang="ru-RU" sz="1400" dirty="0">
              <a:latin typeface="Arial Narrow" panose="020B0606020202030204" pitchFamily="34" charset="0"/>
            </a:endParaRPr>
          </a:p>
          <a:p>
            <a:pPr marL="272169" lvl="1" indent="-272169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sz="1400" dirty="0">
                <a:latin typeface="Arial Narrow" panose="020B0606020202030204" pitchFamily="34" charset="0"/>
              </a:rPr>
              <a:t>ОПРЕДЕЛЕНИЯ ПОРЯДКА ВОЗМЕЩЕНИЯ ЗАТРАТ ФСМС И </a:t>
            </a: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ИСТОЧНИКОВ ФИНАНСИРОВАНИЯ 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(в рамках ГОБМП и ОСМС – оплата услуг осуществляется ФСМС; ФСМС возмещение затрат производится за военнослужащих и сотрудников правоохранительных и специальных государственных органов – </a:t>
            </a:r>
            <a:r>
              <a:rPr lang="ru-RU" sz="14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за счет республиканского бюджета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, за членов семей, получателей пенсионных выплат– </a:t>
            </a:r>
            <a:r>
              <a:rPr lang="ru-RU" sz="14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за счет активов ФСМС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, за отдельные категории государственных служащих – </a:t>
            </a:r>
            <a:r>
              <a:rPr lang="ru-RU" sz="14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за счет активов ФСМС и республиканского бюджета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</a:p>
          <a:p>
            <a:pPr marL="272169" lvl="1" indent="-272169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sz="1400" dirty="0">
                <a:latin typeface="Arial Narrow" panose="020B0606020202030204" pitchFamily="34" charset="0"/>
              </a:rPr>
              <a:t>ВНЕДРЕНИЯ УПРОЩЕННОГО ПОРЯДКА  РЕГИСТРАЦИИ ЧЛЕНОВ СЕМЕЙ В ЦЕЛЯХ УПЛАТЫ ВЗНОСОВ ЗА НИХ </a:t>
            </a:r>
            <a:r>
              <a:rPr lang="ru-RU" sz="1400" dirty="0" smtClean="0">
                <a:latin typeface="Arial Narrow" panose="020B0606020202030204" pitchFamily="34" charset="0"/>
              </a:rPr>
              <a:t>ГОСУДАРСТВОМ</a:t>
            </a:r>
          </a:p>
          <a:p>
            <a:pPr marL="272169" lvl="1" indent="-272169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sz="1400" dirty="0" smtClean="0">
                <a:latin typeface="Arial Narrow" panose="020B0606020202030204" pitchFamily="34" charset="0"/>
              </a:rPr>
              <a:t>ИЗМЕНЕНИЕ ВИДОВ МЕДИЦИНСКОЙ ПОМОЩИ В СИСТЕМЕ ОСМС</a:t>
            </a:r>
            <a:endParaRPr lang="ru-RU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73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8"/>
          <p:cNvSpPr txBox="1">
            <a:spLocks noChangeArrowheads="1"/>
          </p:cNvSpPr>
          <p:nvPr/>
        </p:nvSpPr>
        <p:spPr bwMode="auto">
          <a:xfrm>
            <a:off x="3343886" y="504826"/>
            <a:ext cx="1973262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Скорая помощь</a:t>
            </a:r>
          </a:p>
        </p:txBody>
      </p:sp>
      <p:sp>
        <p:nvSpPr>
          <p:cNvPr id="26627" name="TextBox 12"/>
          <p:cNvSpPr txBox="1">
            <a:spLocks noChangeArrowheads="1"/>
          </p:cNvSpPr>
          <p:nvPr/>
        </p:nvSpPr>
        <p:spPr bwMode="auto">
          <a:xfrm>
            <a:off x="3367699" y="1673225"/>
            <a:ext cx="19732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Амбулаторно-поликлиническая помощь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(АПП и КДП)</a:t>
            </a:r>
          </a:p>
        </p:txBody>
      </p:sp>
      <p:sp>
        <p:nvSpPr>
          <p:cNvPr id="26628" name="TextBox 13"/>
          <p:cNvSpPr txBox="1">
            <a:spLocks noChangeArrowheads="1"/>
          </p:cNvSpPr>
          <p:nvPr/>
        </p:nvSpPr>
        <p:spPr bwMode="auto">
          <a:xfrm>
            <a:off x="3153386" y="4572000"/>
            <a:ext cx="2373312" cy="70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Стационарозамещающая</a:t>
            </a: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помощь </a:t>
            </a:r>
            <a:r>
              <a:rPr lang="ru-RU" alt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</a:t>
            </a:r>
            <a:r>
              <a:rPr lang="ru-RU" altLang="ru-RU" sz="12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ри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социально-значимых заболеваниях </a:t>
            </a:r>
            <a:endParaRPr lang="ru-RU" altLang="ru-RU" sz="1200" b="1" i="1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629" name="AutoShape 8" descr="data:image/jpeg;base64,/9j/4AAQSkZJRgABAQAAAQABAAD/2wCEAAkGBxQQDxUUEhQVFRQXFBcWFhUVFxgXFBkWGBQWFhYXGBccHCggGBwlHRQXITEiJSkrLi4uGB8zODMtNygtLisBCgoKDg0OGhAQGCwkICQsLCwsLCwsLCwsLCwsLCwsLCwsLCwsLCwsLCwsLCwsLCwsLCwsLCwsLCwsLCwsLCwsLP/AABEIAK4A8AMBIgACEQEDEQH/xAAcAAABBQEBAQAAAAAAAAAAAAABAAMEBQYCBwj/xAA/EAACAQIEAwYEAgcIAgMAAAABAgADEQQSITEFQVEGEyJhcYEHMpGhsdEUI0JSYsHwCBUzQ3KCkuHC8XOis//EABgBAQEBAQEAAAAAAAAAAAAAAAABAgME/8QAIxEBAAMAAgMAAQUBAAAAAAAAAAECEQMhEjFBIlFhcYHRBP/aAAwDAQACEQMRAD8A9pMEJggKKKEQBDFFAUMUUBRRQwFFFFAUUUUBRRQwBFDFAUEMUDmKGKUCKG0EgUMVoYAhiigKAwwGByYIYICiEUIgKKKKAYoIYChgigGIQQwFFFFAUMEUAxRRWgKKN4muKaljy+pPSU1PG1KhufCOg0kmcWK6vYpFw1Y3sdehkmXSYxS9sOMnBYRqii7khUH8R/6vMP2eepXfPUzZjY5ixJ8tZqviDSWrhMhOoqIbDU89xymZ4XTXDo4IBRgNNDrZhY+Xivfynl5p/KIe3/mpM0mYb7B3VtyQdLHlLGZjBU6ZakVLC7A5AzZTb+HYTuvxF0xoBJyNmS2pAZQCot5gk3/KdYvEQ424ptZpIpS9qcc1KiuXw52Cl/3Qf5naWWDqXVdb6DWbi0eWOXhPj5JEBiiM2w5MEJgkCiiigKGCKAYoIoBhnMMAwzmGAoYIoCkPifE0w63bUnZRufyE44xxRcNTzHVj8q9fP0nn+LxrVGLObsf6sPKBdY3tLVc+E5B0X+ZkWnjq76hqhtuRmNvpI/BsAcRUtso1Y+XQeZnoeFoLTUKoCjoJNGG4NUIxAGviuDfrNQlI59NFC/Un8rfeQ+16CmiVwAHV116jz67Sdha+c+FSR9Jm3t1pPSXT1HmN41xnilPCYepXqmyU1LHqbbAeZOkfpUrG53P28p5d8f8AihTC0MOP812qP/ppZbD/AJVAf9s1DE+3i/EOLVK2KqYksyVKjs9wxDC5uFzCxsBYe02fDe2GMWiP0nC1atK1jXFJ1a3mcuVvXSSPghwOnXxFavVCt3ARURlDLmfMc5v0C6epnvVGrfc38uU52msz4ytbWr3Esz8PMbTq4AYoEZSvzcwEvdfryh4H+kVMUXr0VyuxZHRtVW3hV1O5tYXHnE/ZQ0K7nClUw1Zg9ehsBVXapT5AMPmX+FTNPgqYA+39f1yitcyPkNzfdt9lX9qqo7kUrAtVYKB0AILN7fzljglso8gBM/hHOKxbVv8AKUd3S8wD4m9CfwE0tIaRT8rTZeT8aRX+3cBhgM7ODmKC8V5AYoIoBjdWqFgq1gtryO7ZmvJKxB9a0dBkZBaP04gmHcU4q1AqlmNgNyZXYjj1JVJU5z01H3lRMxONVDbc9PzhoYsNuLfhKTDt3jFj+0dfKWeGUDTnMa6eMYsJA4txVcOtzqx+Vevr0Gs54lxFcPSudW1Cr1P5TAY7FtUYsxuTz/KbYHiWOaq5Zzcn6AdB0EgF4qjS07McOFaqS3yrb3bkPtJM4RGtP2So91R8QILHMT+H2mkWV1SstGmWY2UbmZTH9omalkpkhSTc/tZTsgMzGtWiPi/xGXG1wm9KibtbZnOgHoLH7y8Eqey+E7rDL1fxH32+0tptgp5B/aFwZKYSqNga1I+rCm6//m89gmX+JvBf0zhVdALui96n+qn4re4uIHg3w07ZjhddxVUtQrZQ5GrIVvlcDn8xBH5T3nhXaXCYkgUMRRdiLhVcZ/8AjvPldtZzTJVgykqwIIINiCNQQRsZiaRPavrDHcdCXVdSNCeh6TOYbHYl3qUlb9S5uT+0t9wp5Azw3AdqcXTe/elrtchtRcm5PlfebTgvxM7twK1IgaXZTcAX1JG+m+k896cm/wCPZxX4Yr67/d7jw+gEUKBYWsPSWcZwtOyg3BuBqNRbyj09NIyHlvbZKAwwGbYNxTm8Ug6nLvYEyq432jw+DsK9QKxUsqa5mA6e+kzA+I1LEaUsPiHtYtlCki5sNA0DXU0NQ3P9eQjxo5dRqOnOccPrq6aXBFrqRZgT1EliRUdHuOs6Dm1hp+MbRStS3IgmNUWtJPTUdnamGWrpU8Q5am32M6HDKVrZFt6a/WQsFxRGqEFlWxI1IFztpLHEYpaaFmOg+/p1iGbe1PUpDDVrD5WFxfl5SxTxAdT03HnKHGYk13vy2A6CadKOSmQu+U6+domGot0oeKcMTEMSKpzjRb2sB0t/OY/H4dqTlG3HTaaKpfSVXFcMXJfUnn/1MxbsmqmabXsjh8tIHqSf5TFAT0XgwyUFJ5KCT7XlsVVXbLFXKUgerN+C/wA5RcKwRrVkQbE6+g3P0gxmJNWqznmdPTl9pq+x3DsiGqw1YWXyXr7/AMpqElpFFhYbDQQiCESsjEVBFjqDofQ6GKGB8ccYwRw+Iq0T/l1HT2ViB9gJDWbX4v8AD+54viNLByKo/wB6i/3BmJBhTtMx0C84pU73NwLC9jufIeescSB9K/CPjBxfCaRbV6RNFjz8Hyk/7SJs55J/Z94mpo4nD38a1FrAdUZAht6FP/sJ63EJJQQxSiNeKCESCPiuHUqxBq0kcgWBdQxA6C8ynbWkMLSDUESmGYK+RQtwfT3m1md7cYTvMI2l7WP0M1X32zbcnGd7K8VNPiLUySadWgjoCb2K72J5bz0Dvh1niuH4klHG4FywFmek5vsh+Ut0Hj+xmg4/8Q0w9QpQp99ZbioKiinc8huTaLx2UnYbHtBxLKoRD4r625DmD6x3vr0yw/duPpeeO0u3FRmOdKeY6kljYzacC7U99h7XpXF1IBJt9+k4Wn9XorH6CsfVryAO9BLALUQC5CA94PMAmzCSMFilqKGQ3GvqLbgjcGdInXO1ZjqWg4Dh89QX2UXP8pqpXcFoLTog3BLDMTy9JYK46iVlk8UgDEDUAkX9DGO4JnZq3YnqSb+cfS9tpxl2hncdw0hgAp8RsLDnNPxep3OEI5sMg99Pwj2Cp+LX6dPyjvEOGLiHphycq38I53tueW01HaT1DO9nOBGv430pg+7eQ8vOblVsLDQDYQU6YVQqiwAsANgJ0Z0civCDOLwgwHBDOROoHiX9obhlquGxAGjq9Jj/ABLZ0+xb6Txoz687T9naHEaHc4gMUzBhlOVgw2IPKeZdp/hfw7CJcjF2bZ1dWsehBW0zac7WI3p4nTMn8P4fWxDZaNN6h/gW49zsPebjC8CwIqUqdOg7l2sz16hLBQdbIllvbrNYFzlKNFQlMVVLlLKAiNn8Nt7kBbec5Tzx8dY4p+ufg/2RxGCxjVK+Vc9AgKGDNfOujW0vryvznrsouGvaoD109jL6daTsOdoyQihim2US8N5zDIOwZH4hSD0yDsQQfcRji3E6eFpGpUNhsAPmY8lUczPPsZxuvjSc6vk/ZoUiVBHWo48TegtJNsXNZfHVqeHxSoyJl71FNRr3Rc5DFTfTRr38o3i8NgKbsKfctTB8LE5rj16yZxLgRqOTUokG/wApqFbeQG5kNuCd2pHdMq/xKXT3sdPeW99nUrXIw0mLwS7dyPRLn8DLLhnHsJSF0Zc1+VPQgddBeZPG8PVdSgAOxX5D6GWPZPs6cdXNKkyowQtdtrAi9rDzk9wu43uH7Vd6h7tLi2607aa3tc+cn9kqlOtTaoqgHN4rbX625E2uZBqcBxHCsK9ZqlCoqW8GTXVgPm35yX2d4j3iu4VVByWVQBr477em/pMzExDW7LUUyPpJFSuBRY3tpYe8paNYvoNBedYvGgkUhsNz5jkJncazUeoSNvvJtJryJU2juEa405QLOg3Ib/1qZNwxu48vylXQqeKxllhdHEsFp6WBgMJnJnRyCFZwTCpgPLOpws7EAxnF4ZaqFHF1O4/rnHooHh/avh36Hj+6p3Yhcym1ic4IA6aa6xUuKZWp5OShTfb2PUkjXymu+KvBKjqmKoIXemCrqoJJXdW0101+sw2CxKAKzWNwGA536e08PJXxl7OO2w9N4diyyKxFm5+omrpvmAPUXnl+Dd6aBw7Mh1IFja/QEfaei8GrCpQRgbgjltO/DbenHlrnabFFFPQ4oQjGOxqUKTVKhyoouT+XUx+YX4gVzXr0cIGypY1ax8htf0UMfcTPpYRsGKnFawq1706Av3VMX1F9WY8uWvsJs8Lg6dMZQoXSxtpY8iPKUfYnFrXptUUFdEUKNlTxFR5Gx97S/roCNG+otb02jB4d8U8EV4rVOW+Zab6C9rrb2+WDsNw+vUYsMQ+HRbA6E30vop0tNZ8Q1C1KNS6tnp1Edl0YgNTKCpY7L4tuRMndmcJSxlEODUUEkMCSbkaadRp9LSkIPEeCirouTvCtygsEqDkGX9ip5iU3BuB0aZL98yMbhaT3QsL2Zc4sVcHQjrbrLZ+FU1413JGakEpEvmZahapmAUvm20NpN7fcMCVBa3jGZS1mAq07WJvp4kJv/wDHMzGLus2ezeIZiFzOhsUZ3y3XkbMfr6S/7Op+h97TrXzFVJ7tWqZR47XKggTXcB7OIQlWqFa9JVRB8gUgNcjTxEm8i8eqfotVu6yqGyDLpra50up2zH6zXxPqmqcYFglNgSRqw2APTzjqnLlPnKp+HLQfOpLJU8QJFrG/iU+YMs2YvZVFyToJ5Lb5PTXMXFBc5supJ0Ak7H4LuAltSb5j6W/OTezuC7pNdXO55AdBOu0Q/VqejfiJ6M/HXDe0Ciwf16S0ww8Q9ZV4RQZbYMXb0kqtk5hGzHZwROjmaMQMLCcAwH1McBjKGOrA6hgkPifFaWGW9VwL3yr+01v3V3Mbg54zxKjh6RNdwgYMoBNmY21CjmZ4TgcFVVkIBOuwyW5HKAQRexH1m74xjGxtVGewRScqG2im2uo1JsJIw2CsLFFI00IuNNrHlPJyX8p6eqlPGO1diOGsGC0kYBhq66ra+t9dDvPQez6ZaAFrAGw9AAJWcOwGfYELzP5ec0dNAoAAsBtOnFTO3PltvQwQwT0OKGJhu4FbjVZG2NNl12t3aD/zM3AmL4qDQ4wr8qqBh55fDUHmbZTMz8ahTfCpzTfEUH0Iy7k/MhZWAAPmJuq1EDUsFH8QuD7X0mG7cYSrgMWMdh/8NyO9NtFfa5H7rDn19ZPwfbnA1MuZitRiFyFXYhjp82W1ulvpCOe1VPvXVUUKFVyBl0Ytvr5ZR6Xmk4NQWnRp5UGUrqLbb30lXxPHU2VTmuQzEqAQMtrAdDykrBcap0UVLVSQAPDSdtR6Cx9YgZbtBhKv94YqrmUZKeEYELt+sqhD8xva5Pn5S8+IOV+6p3Ga6ki2oDt3QOm985+kpOPcbpCpjSQ4Wrh6ATMuUgq1QkkE3A1Er8HjKuLrCoxGarUVkufCKOGUsXYjlmZf+Ji3oj29A4j2op4RciU2qLTATMGRRdQBlFzdraXsLTM4ni1TEU0qVQtzWcZbKRlypl25ecxfEUomq1G9RsmpGbLmLG5sNywEtuz/ABlKNKpSNBkIU2zNexaxBJI00T7iLLVoMYpamUC28JqIFWwDKfEDbqCPpJvB8lNBU1sQLuRtfkP65SzxtJsNgzUCguQLg8gbTD9oeOPSC00AFKoM6m1yOqj0MxFN7lqb51D1Dh+Lplbq+b23jfFq4cot7HU25zyzs89X9IRian7WW4a3menKar+661bGd491RUUK1/ETqSAOQ1mrdQzXuWjpiW2BSy36yrp6tYanpLqmLACSsLZ3AYoLzow5YRho+0ZeQdoZU8f7XYTh7IuKq92XUsvhZrhdCfCNNSJZK081+OnC3fD0cQgutIulQ32Wpkym3PVfvA09Xt3TqUkqYZDUWocqs11AJ/eG41lJxcmu4eqWWqF5D9W3Sw1y+o97zzb4eceyVBQqsBTPyX2FS+g99PcCetVKuTLndADyewbzt1nm5fLcl6OPxzYRMIgtvmt9RNFwfhOYZmuF6dZA4Mi1qzJzQAk5SDlNwNfO016gAWGgG0vFx73Kcl/kOkUAWAsOkM5vATPQ4OrwQXivKIVpT9qOFNiaSmn/AI1Js9I7XPNL9GGn0l1lMVjJMausae1dM4Zu9pPUbRGpZbsb6MpXqOYmCXsm1WqXwtOvh0WzBaquSN/kYDUes9S432eWs3eU2FOrzJF0e22dev8AENZQYrjeLwptXQlds1jUUjyqICQN/mXnvM/yqr/vHE0hkxBNTKt1thql817rdlWxF95Lwfa3EVGyii181xanUpgHmCzJYDfW/OWadtaTA6AE2/bFtD6X+0kpx5q4Iw6PVNwQUQhR61KoVfoDvNIx/E+z1SrWOIxLUTS07ykHqZLKSRnuczWudL6y+4DwWpiHbEPaklRQiU8tnFEEEWtohbc6bWlpR4C9RxUxQD2OZaFP/CVv3nJ1qt66eUtxe+tOoPp+cnseddoFZO/xNCjrUqvTLpq1GnT/AFauFO98pM54DmoUUbE/rK2IAChvEQmuZzYG1xoL2uW8jNZXo9wXUhu5Zy6tlJAZjdkqL0vqDtqbyhwnZVK2KFUAsVsVyllQHnmJ/Z2so9tzKj0GmoxOGytsy2NvpeZ+l2X7nu8+WtlfS4+XNo2mt9gfK00eEwxpoFB2H/uSLHrKGaWAUEEgErt0BkOtUBdr9ZZ6ygx+Hrl2Kg2J0sARMzGrE4OJxvcDOLE8h1/oXl5gcYtZA6G4P48xMPiuH1ybsjn1Bj2A7+mLIKi33sP+pYjCZ1uTBInCGqGiO9Bza77kciRyk2ENmNvHyJyacCIdJmPiejVOE1wvLKzDfwhgWmvNMxmvh1dGR0JVgVYdQRYiB8l0rinfobHqDrb8LzWYDtDSYUWqu61aRHia9QEXBsTv1mhw/wAH6r4yshcph1sadUi5fNey26gDU+lpaJ8EVIs2KPlamPvrJasW9tVtNfS37KdrsCmIP64A1Qbu1wtwdFJPy+U32B4lSr5u5qpUykBsjBrE7XttPJ6PwYembpix7ob/AIzZdhexjcNeq7VzUNRVUqBZfASQdb6+Ij3itYrGQlrbOtfeK8MUqBFDFKG4IYpAIrQwwOO7HQfQQ2nUUDkCG0MUARTq0UAWitOopQLRWnUUgAEMUMAQxQiUVuIxbh3C+LLbKopubkrfVx4V1jlXEMoqPplS+lvEcouTe+kmLTAJI3axPsLD7CN1cIjG7AnyzMFPqoNj7iBHq4hgKj6ZUvpbxHKLk35eUbrY5luANQ9vIJmVbn1vYf8ARkyrhEY3YE+WZsp9VvY+4i/RE8WnzEM2p1ItbnptsJBDwuLZmsdQWZb5GUCxYABjo50A0847harsFZsoDWOXYgEXAvzO0dXBIGzWa4JIu7kAnmFJsN+kS4RA2axuNrsxAvvZSbD2EoZxlWogZrqFG2hJuSgGg1O76D+GChim1zA5dBmKMmpzX8La2Fhr5yXVphhY6jT7G4+4jeMod4hXSx0b/TzAkDVHGlrEIbWUnUAjNqNOehuf5zn+8Re2U87+WV1U/Zw3pJNTDKxBINxbmwGmouoNj7iKng0U3C/vcyfnILXuddVHpaBFrcTCgm1wA5uDvky6D1zfYyVSz5mzWy6Zbb7te/tl+85fAUzuvJhubeMWbn0+nK0k2lH/2Q=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6630" name="TextBox 16"/>
          <p:cNvSpPr txBox="1">
            <a:spLocks noChangeArrowheads="1"/>
          </p:cNvSpPr>
          <p:nvPr/>
        </p:nvSpPr>
        <p:spPr bwMode="auto">
          <a:xfrm>
            <a:off x="3158149" y="5405439"/>
            <a:ext cx="240347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Восстановительное лечение и реабилитация</a:t>
            </a:r>
          </a:p>
        </p:txBody>
      </p:sp>
      <p:sp>
        <p:nvSpPr>
          <p:cNvPr id="26631" name="TextBox 18"/>
          <p:cNvSpPr txBox="1">
            <a:spLocks noChangeArrowheads="1"/>
          </p:cNvSpPr>
          <p:nvPr/>
        </p:nvSpPr>
        <p:spPr bwMode="auto">
          <a:xfrm>
            <a:off x="3153387" y="6127750"/>
            <a:ext cx="23717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Паллиативная помощь 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сестринский уход</a:t>
            </a:r>
          </a:p>
        </p:txBody>
      </p:sp>
      <p:sp>
        <p:nvSpPr>
          <p:cNvPr id="26632" name="TextBox 13"/>
          <p:cNvSpPr txBox="1">
            <a:spLocks noChangeArrowheads="1"/>
          </p:cNvSpPr>
          <p:nvPr/>
        </p:nvSpPr>
        <p:spPr bwMode="auto">
          <a:xfrm>
            <a:off x="3131161" y="3706103"/>
            <a:ext cx="2336800" cy="730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Стационарная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помощь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</a:t>
            </a:r>
            <a:r>
              <a:rPr lang="ru-RU" altLang="ru-RU" sz="14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ри </a:t>
            </a:r>
            <a:r>
              <a:rPr lang="ru-RU" altLang="ru-RU" sz="1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социально-значимых заболеваниях </a:t>
            </a:r>
            <a:endParaRPr lang="ru-RU" altLang="ru-RU" sz="1400" b="1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24811" y="476251"/>
            <a:ext cx="2432050" cy="3905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124811" y="1431925"/>
            <a:ext cx="2430462" cy="210820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35" name="TextBox 2"/>
          <p:cNvSpPr txBox="1">
            <a:spLocks noChangeArrowheads="1"/>
          </p:cNvSpPr>
          <p:nvPr/>
        </p:nvSpPr>
        <p:spPr bwMode="auto">
          <a:xfrm>
            <a:off x="5721961" y="530226"/>
            <a:ext cx="53403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Экстренная медицинская помощь по месту нахождения пациента;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36248" y="477839"/>
            <a:ext cx="5830888" cy="3905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637" name="TextBox 5"/>
          <p:cNvSpPr txBox="1">
            <a:spLocks noChangeArrowheads="1"/>
          </p:cNvSpPr>
          <p:nvPr/>
        </p:nvSpPr>
        <p:spPr bwMode="auto">
          <a:xfrm>
            <a:off x="5729899" y="1431926"/>
            <a:ext cx="5794375" cy="2120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Осмотр, консультации специалистов;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Лабораторные исследования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(диагностика с применением высоких технологий – социально-незащищенным группам населения)</a:t>
            </a: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Медицинские услуги (инъекции, амбулаторные процедуры и пр</a:t>
            </a:r>
            <a:r>
              <a:rPr lang="ru-RU" altLang="ru-RU" sz="1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.) </a:t>
            </a:r>
            <a:r>
              <a:rPr lang="ru-RU" altLang="ru-RU" sz="1200" b="1" dirty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включая высокотехнологичные услуги;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Физиопроцедуры</a:t>
            </a:r>
            <a:r>
              <a:rPr lang="ru-RU" altLang="ru-RU" sz="12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детям до 18 лет;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Разъяснительная </a:t>
            </a: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работа по ЗОЖ;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Обеспечение лекарствами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соответствии с утвержденным перечнем</a:t>
            </a: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Профилактические осмотры и осмотры на раннее выявление заболеваний;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Вакцинация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 утвержденному перечню</a:t>
            </a: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Социально-психологическое консультирование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36248" y="1423989"/>
            <a:ext cx="5830888" cy="212724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24812" y="3649665"/>
            <a:ext cx="2427287" cy="81279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116873" y="4554538"/>
            <a:ext cx="2427288" cy="7413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41" name="TextBox 11"/>
          <p:cNvSpPr txBox="1">
            <a:spLocks noChangeArrowheads="1"/>
          </p:cNvSpPr>
          <p:nvPr/>
        </p:nvSpPr>
        <p:spPr bwMode="auto">
          <a:xfrm>
            <a:off x="3214505" y="2642476"/>
            <a:ext cx="2279650" cy="82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 социально-значимых заболеваниях и для не имеющих права на медицинскую помощь в системе ОСМС</a:t>
            </a:r>
            <a:endParaRPr lang="ru-RU" altLang="ru-RU" sz="1200" b="1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642" name="TextBox 23"/>
          <p:cNvSpPr txBox="1">
            <a:spLocks noChangeArrowheads="1"/>
          </p:cNvSpPr>
          <p:nvPr/>
        </p:nvSpPr>
        <p:spPr bwMode="auto">
          <a:xfrm>
            <a:off x="5753711" y="3749675"/>
            <a:ext cx="5662613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Осмотр, консультации специалистов;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Лабораторные исследования;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Медицинские </a:t>
            </a:r>
            <a:r>
              <a:rPr lang="ru-RU" altLang="ru-RU" sz="1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услуги, </a:t>
            </a:r>
            <a:r>
              <a:rPr lang="ru-RU" altLang="ru-RU" sz="12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включая высокотехнологичные услуги;</a:t>
            </a:r>
            <a:endParaRPr lang="ru-RU" altLang="ru-RU" sz="1200" b="1" dirty="0">
              <a:solidFill>
                <a:srgbClr val="92D05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Обеспечение лекарствами </a:t>
            </a:r>
            <a:r>
              <a:rPr lang="ru-RU" altLang="ru-RU" sz="12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соответствии с утвержденным перечнем</a:t>
            </a: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Восстановительное лечение и реабилитация 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Принудительное лечение социально-значимых заболеваний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124812" y="5446713"/>
            <a:ext cx="2427287" cy="5000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124812" y="6056314"/>
            <a:ext cx="2427287" cy="75723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736248" y="3649665"/>
            <a:ext cx="5830888" cy="164782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46" name="Прямоугольник 1154048"/>
          <p:cNvSpPr>
            <a:spLocks noChangeArrowheads="1"/>
          </p:cNvSpPr>
          <p:nvPr/>
        </p:nvSpPr>
        <p:spPr bwMode="auto">
          <a:xfrm>
            <a:off x="5744187" y="5434014"/>
            <a:ext cx="578643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Лечение врожденных и приобретенных заболеваний, а также последствий острых, хронических заболеваний и травм</a:t>
            </a:r>
          </a:p>
        </p:txBody>
      </p:sp>
      <p:sp>
        <p:nvSpPr>
          <p:cNvPr id="1154051" name="Прямоугольник 1154050"/>
          <p:cNvSpPr/>
          <p:nvPr/>
        </p:nvSpPr>
        <p:spPr>
          <a:xfrm>
            <a:off x="5733074" y="5449888"/>
            <a:ext cx="5834063" cy="5000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48" name="Прямоугольник 1154051"/>
          <p:cNvSpPr>
            <a:spLocks noChangeArrowheads="1"/>
          </p:cNvSpPr>
          <p:nvPr/>
        </p:nvSpPr>
        <p:spPr bwMode="auto">
          <a:xfrm>
            <a:off x="5741012" y="6003925"/>
            <a:ext cx="5786437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Оказание помощи неизлечимым больным в терминальной (конечной) стадии заболевания в специализированных структурных подразделениях, самостоятельных медицинских организациях (хосписах) или в форме стационара на дому</a:t>
            </a:r>
          </a:p>
        </p:txBody>
      </p:sp>
      <p:sp>
        <p:nvSpPr>
          <p:cNvPr id="1154053" name="Прямоугольник 1154052"/>
          <p:cNvSpPr/>
          <p:nvPr/>
        </p:nvSpPr>
        <p:spPr>
          <a:xfrm>
            <a:off x="5744186" y="6021388"/>
            <a:ext cx="5822950" cy="7921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52" name="Прямоугольник 1154059"/>
          <p:cNvSpPr>
            <a:spLocks noChangeArrowheads="1"/>
          </p:cNvSpPr>
          <p:nvPr/>
        </p:nvSpPr>
        <p:spPr bwMode="auto">
          <a:xfrm>
            <a:off x="5736249" y="939801"/>
            <a:ext cx="5794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0" tIns="44541" rIns="89080" bIns="44541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2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Транспортировка больного в медицинскую организацию /доставка квалифицированного специалиста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5736248" y="979489"/>
            <a:ext cx="5830888" cy="3905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124812" y="973138"/>
            <a:ext cx="2427287" cy="39211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6655" name="TextBox 8"/>
          <p:cNvSpPr txBox="1">
            <a:spLocks noChangeArrowheads="1"/>
          </p:cNvSpPr>
          <p:nvPr/>
        </p:nvSpPr>
        <p:spPr bwMode="auto">
          <a:xfrm>
            <a:off x="3193073" y="985839"/>
            <a:ext cx="2274888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Санитарная авиация</a:t>
            </a:r>
          </a:p>
        </p:txBody>
      </p:sp>
      <p:sp>
        <p:nvSpPr>
          <p:cNvPr id="26657" name="TextBox 8"/>
          <p:cNvSpPr txBox="1">
            <a:spLocks noChangeArrowheads="1"/>
          </p:cNvSpPr>
          <p:nvPr/>
        </p:nvSpPr>
        <p:spPr bwMode="auto">
          <a:xfrm>
            <a:off x="161376" y="53495"/>
            <a:ext cx="7993062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None/>
            </a:pPr>
            <a:r>
              <a:rPr lang="kk-KZ" altLang="ru-RU" sz="2800" b="1" dirty="0">
                <a:solidFill>
                  <a:srgbClr val="C00000"/>
                </a:solidFill>
                <a:latin typeface="+mn-lt"/>
              </a:rPr>
              <a:t>СТРУКТУРА ГОБМП</a:t>
            </a:r>
            <a:endParaRPr lang="ru-RU" altLang="ru-RU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15110" y="6463593"/>
            <a:ext cx="2743200" cy="365125"/>
          </a:xfrm>
        </p:spPr>
        <p:txBody>
          <a:bodyPr/>
          <a:lstStyle/>
          <a:p>
            <a:fld id="{216AE564-8AED-4458-909C-6AB709C59D65}" type="slidenum">
              <a:rPr lang="ru-RU" sz="1600" smtClean="0">
                <a:solidFill>
                  <a:schemeClr val="tx1"/>
                </a:solidFill>
              </a:rPr>
              <a:t>21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2" y="5619918"/>
            <a:ext cx="2720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Кроме граждан и </a:t>
            </a:r>
            <a:r>
              <a:rPr lang="ru-RU" sz="1200" b="1" dirty="0" err="1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оралманов</a:t>
            </a:r>
            <a:r>
              <a:rPr lang="ru-RU" sz="1200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ru-RU" sz="1200" b="1" dirty="0" smtClean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предлагается </a:t>
            </a:r>
            <a:r>
              <a:rPr lang="ru-RU" sz="1200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предоставление ГОБМП </a:t>
            </a:r>
            <a:r>
              <a:rPr lang="ru-RU" sz="1200" b="1" u="sng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иностранцам и лицам без гражданства, постоянно проживающим в Республике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423841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3"/>
          <p:cNvSpPr txBox="1">
            <a:spLocks noChangeArrowheads="1"/>
          </p:cNvSpPr>
          <p:nvPr/>
        </p:nvSpPr>
        <p:spPr bwMode="auto">
          <a:xfrm>
            <a:off x="2052638" y="4231541"/>
            <a:ext cx="23733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Стационарозамещающая помощь</a:t>
            </a:r>
          </a:p>
        </p:txBody>
      </p:sp>
      <p:sp>
        <p:nvSpPr>
          <p:cNvPr id="28675" name="AutoShape 8" descr="data:image/jpeg;base64,/9j/4AAQSkZJRgABAQAAAQABAAD/2wCEAAkGBxQQDxUUEhQVFRQXFBcWFhUVFxgXFBkWGBQWFhYXGBccHCggGBwlHRQXITEiJSkrLi4uGB8zODMtNygtLisBCgoKDg0OGhAQGCwkICQsLCwsLCwsLCwsLCwsLCwsLCwsLCwsLCwsLCwsLCwsLCwsLCwsLCwsLCwsLCwsLCwsLP/AABEIAK4A8AMBIgACEQEDEQH/xAAcAAABBQEBAQAAAAAAAAAAAAABAAMEBQYCBwj/xAA/EAACAQIEAwYEAgcIAgMAAAABAgADEQQSITEFQVEGEyJhcYEHMpGhsdEUI0JSYsHwCBUzQ3KCkuHC8XOis//EABgBAQEBAQEAAAAAAAAAAAAAAAABAgME/8QAIxEBAAMAAgMAAQUBAAAAAAAAAAECEQMhEjFBIlFhcYHRBP/aAAwDAQACEQMRAD8A9pMEJggKKKEQBDFFAUMUUBRRQwFFFFAUUUUBRRQwBFDFAUEMUDmKGKUCKG0EgUMVoYAhiigKAwwGByYIYICiEUIgKKKKAYoIYChgigGIQQwFFFFAUMEUAxRRWgKKN4muKaljy+pPSU1PG1KhufCOg0kmcWK6vYpFw1Y3sdehkmXSYxS9sOMnBYRqii7khUH8R/6vMP2eepXfPUzZjY5ixJ8tZqviDSWrhMhOoqIbDU89xymZ4XTXDo4IBRgNNDrZhY+Xivfynl5p/KIe3/mpM0mYb7B3VtyQdLHlLGZjBU6ZakVLC7A5AzZTb+HYTuvxF0xoBJyNmS2pAZQCot5gk3/KdYvEQ424ptZpIpS9qcc1KiuXw52Cl/3Qf5naWWDqXVdb6DWbi0eWOXhPj5JEBiiM2w5MEJgkCiiigKGCKAYoIoBhnMMAwzmGAoYIoCkPifE0w63bUnZRufyE44xxRcNTzHVj8q9fP0nn+LxrVGLObsf6sPKBdY3tLVc+E5B0X+ZkWnjq76hqhtuRmNvpI/BsAcRUtso1Y+XQeZnoeFoLTUKoCjoJNGG4NUIxAGviuDfrNQlI59NFC/Un8rfeQ+16CmiVwAHV116jz67Sdha+c+FSR9Jm3t1pPSXT1HmN41xnilPCYepXqmyU1LHqbbAeZOkfpUrG53P28p5d8f8AihTC0MOP812qP/ppZbD/AJVAf9s1DE+3i/EOLVK2KqYksyVKjs9wxDC5uFzCxsBYe02fDe2GMWiP0nC1atK1jXFJ1a3mcuVvXSSPghwOnXxFavVCt3ARURlDLmfMc5v0C6epnvVGrfc38uU52msz4ytbWr3Esz8PMbTq4AYoEZSvzcwEvdfryh4H+kVMUXr0VyuxZHRtVW3hV1O5tYXHnE/ZQ0K7nClUw1Zg9ehsBVXapT5AMPmX+FTNPgqYA+39f1yitcyPkNzfdt9lX9qqo7kUrAtVYKB0AILN7fzljglso8gBM/hHOKxbVv8AKUd3S8wD4m9CfwE0tIaRT8rTZeT8aRX+3cBhgM7ODmKC8V5AYoIoBjdWqFgq1gtryO7ZmvJKxB9a0dBkZBaP04gmHcU4q1AqlmNgNyZXYjj1JVJU5z01H3lRMxONVDbc9PzhoYsNuLfhKTDt3jFj+0dfKWeGUDTnMa6eMYsJA4txVcOtzqx+Vevr0Gs54lxFcPSudW1Cr1P5TAY7FtUYsxuTz/KbYHiWOaq5Zzcn6AdB0EgF4qjS07McOFaqS3yrb3bkPtJM4RGtP2So91R8QILHMT+H2mkWV1SstGmWY2UbmZTH9omalkpkhSTc/tZTsgMzGtWiPi/xGXG1wm9KibtbZnOgHoLH7y8Eqey+E7rDL1fxH32+0tptgp5B/aFwZKYSqNga1I+rCm6//m89gmX+JvBf0zhVdALui96n+qn4re4uIHg3w07ZjhddxVUtQrZQ5GrIVvlcDn8xBH5T3nhXaXCYkgUMRRdiLhVcZ/8AjvPldtZzTJVgykqwIIINiCNQQRsZiaRPavrDHcdCXVdSNCeh6TOYbHYl3qUlb9S5uT+0t9wp5Azw3AdqcXTe/elrtchtRcm5PlfebTgvxM7twK1IgaXZTcAX1JG+m+k896cm/wCPZxX4Yr67/d7jw+gEUKBYWsPSWcZwtOyg3BuBqNRbyj09NIyHlvbZKAwwGbYNxTm8Ug6nLvYEyq432jw+DsK9QKxUsqa5mA6e+kzA+I1LEaUsPiHtYtlCki5sNA0DXU0NQ3P9eQjxo5dRqOnOccPrq6aXBFrqRZgT1EliRUdHuOs6Dm1hp+MbRStS3IgmNUWtJPTUdnamGWrpU8Q5am32M6HDKVrZFt6a/WQsFxRGqEFlWxI1IFztpLHEYpaaFmOg+/p1iGbe1PUpDDVrD5WFxfl5SxTxAdT03HnKHGYk13vy2A6CadKOSmQu+U6+domGot0oeKcMTEMSKpzjRb2sB0t/OY/H4dqTlG3HTaaKpfSVXFcMXJfUnn/1MxbsmqmabXsjh8tIHqSf5TFAT0XgwyUFJ5KCT7XlsVVXbLFXKUgerN+C/wA5RcKwRrVkQbE6+g3P0gxmJNWqznmdPTl9pq+x3DsiGqw1YWXyXr7/AMpqElpFFhYbDQQiCESsjEVBFjqDofQ6GKGB8ccYwRw+Iq0T/l1HT2ViB9gJDWbX4v8AD+54viNLByKo/wB6i/3BmJBhTtMx0C84pU73NwLC9jufIeescSB9K/CPjBxfCaRbV6RNFjz8Hyk/7SJs55J/Z94mpo4nD38a1FrAdUZAht6FP/sJ63EJJQQxSiNeKCESCPiuHUqxBq0kcgWBdQxA6C8ynbWkMLSDUESmGYK+RQtwfT3m1md7cYTvMI2l7WP0M1X32zbcnGd7K8VNPiLUySadWgjoCb2K72J5bz0Dvh1niuH4klHG4FywFmek5vsh+Ut0Hj+xmg4/8Q0w9QpQp99ZbioKiinc8huTaLx2UnYbHtBxLKoRD4r625DmD6x3vr0yw/duPpeeO0u3FRmOdKeY6kljYzacC7U99h7XpXF1IBJt9+k4Wn9XorH6CsfVryAO9BLALUQC5CA94PMAmzCSMFilqKGQ3GvqLbgjcGdInXO1ZjqWg4Dh89QX2UXP8pqpXcFoLTog3BLDMTy9JYK46iVlk8UgDEDUAkX9DGO4JnZq3YnqSb+cfS9tpxl2hncdw0hgAp8RsLDnNPxep3OEI5sMg99Pwj2Cp+LX6dPyjvEOGLiHphycq38I53tueW01HaT1DO9nOBGv430pg+7eQ8vOblVsLDQDYQU6YVQqiwAsANgJ0Z0civCDOLwgwHBDOROoHiX9obhlquGxAGjq9Jj/ABLZ0+xb6Txoz687T9naHEaHc4gMUzBhlOVgw2IPKeZdp/hfw7CJcjF2bZ1dWsehBW0zac7WI3p4nTMn8P4fWxDZaNN6h/gW49zsPebjC8CwIqUqdOg7l2sz16hLBQdbIllvbrNYFzlKNFQlMVVLlLKAiNn8Nt7kBbec5Tzx8dY4p+ufg/2RxGCxjVK+Vc9AgKGDNfOujW0vryvznrsouGvaoD109jL6daTsOdoyQihim2US8N5zDIOwZH4hSD0yDsQQfcRji3E6eFpGpUNhsAPmY8lUczPPsZxuvjSc6vk/ZoUiVBHWo48TegtJNsXNZfHVqeHxSoyJl71FNRr3Rc5DFTfTRr38o3i8NgKbsKfctTB8LE5rj16yZxLgRqOTUokG/wApqFbeQG5kNuCd2pHdMq/xKXT3sdPeW99nUrXIw0mLwS7dyPRLn8DLLhnHsJSF0Zc1+VPQgddBeZPG8PVdSgAOxX5D6GWPZPs6cdXNKkyowQtdtrAi9rDzk9wu43uH7Vd6h7tLi2607aa3tc+cn9kqlOtTaoqgHN4rbX625E2uZBqcBxHCsK9ZqlCoqW8GTXVgPm35yX2d4j3iu4VVByWVQBr477em/pMzExDW7LUUyPpJFSuBRY3tpYe8paNYvoNBedYvGgkUhsNz5jkJncazUeoSNvvJtJryJU2juEa405QLOg3Ib/1qZNwxu48vylXQqeKxllhdHEsFp6WBgMJnJnRyCFZwTCpgPLOpws7EAxnF4ZaqFHF1O4/rnHooHh/avh36Hj+6p3Yhcym1ic4IA6aa6xUuKZWp5OShTfb2PUkjXymu+KvBKjqmKoIXemCrqoJJXdW0101+sw2CxKAKzWNwGA536e08PJXxl7OO2w9N4diyyKxFm5+omrpvmAPUXnl+Dd6aBw7Mh1IFja/QEfaei8GrCpQRgbgjltO/DbenHlrnabFFFPQ4oQjGOxqUKTVKhyoouT+XUx+YX4gVzXr0cIGypY1ax8htf0UMfcTPpYRsGKnFawq1706Av3VMX1F9WY8uWvsJs8Lg6dMZQoXSxtpY8iPKUfYnFrXptUUFdEUKNlTxFR5Gx97S/roCNG+otb02jB4d8U8EV4rVOW+Zab6C9rrb2+WDsNw+vUYsMQ+HRbA6E30vop0tNZ8Q1C1KNS6tnp1Edl0YgNTKCpY7L4tuRMndmcJSxlEODUUEkMCSbkaadRp9LSkIPEeCirouTvCtygsEqDkGX9ip5iU3BuB0aZL98yMbhaT3QsL2Zc4sVcHQjrbrLZ+FU1413JGakEpEvmZahapmAUvm20NpN7fcMCVBa3jGZS1mAq07WJvp4kJv/wDHMzGLus2ezeIZiFzOhsUZ3y3XkbMfr6S/7Op+h97TrXzFVJ7tWqZR47XKggTXcB7OIQlWqFa9JVRB8gUgNcjTxEm8i8eqfotVu6yqGyDLpra50up2zH6zXxPqmqcYFglNgSRqw2APTzjqnLlPnKp+HLQfOpLJU8QJFrG/iU+YMs2YvZVFyToJ5Lb5PTXMXFBc5supJ0Ak7H4LuAltSb5j6W/OTezuC7pNdXO55AdBOu0Q/VqejfiJ6M/HXDe0Ciwf16S0ww8Q9ZV4RQZbYMXb0kqtk5hGzHZwROjmaMQMLCcAwH1McBjKGOrA6hgkPifFaWGW9VwL3yr+01v3V3Mbg54zxKjh6RNdwgYMoBNmY21CjmZ4TgcFVVkIBOuwyW5HKAQRexH1m74xjGxtVGewRScqG2im2uo1JsJIw2CsLFFI00IuNNrHlPJyX8p6eqlPGO1diOGsGC0kYBhq66ra+t9dDvPQez6ZaAFrAGw9AAJWcOwGfYELzP5ec0dNAoAAsBtOnFTO3PltvQwQwT0OKGJhu4FbjVZG2NNl12t3aD/zM3AmL4qDQ4wr8qqBh55fDUHmbZTMz8ahTfCpzTfEUH0Iy7k/MhZWAAPmJuq1EDUsFH8QuD7X0mG7cYSrgMWMdh/8NyO9NtFfa5H7rDn19ZPwfbnA1MuZitRiFyFXYhjp82W1ulvpCOe1VPvXVUUKFVyBl0Ytvr5ZR6Xmk4NQWnRp5UGUrqLbb30lXxPHU2VTmuQzEqAQMtrAdDykrBcap0UVLVSQAPDSdtR6Cx9YgZbtBhKv94YqrmUZKeEYELt+sqhD8xva5Pn5S8+IOV+6p3Ga6ki2oDt3QOm985+kpOPcbpCpjSQ4Wrh6ATMuUgq1QkkE3A1Er8HjKuLrCoxGarUVkufCKOGUsXYjlmZf+Ji3oj29A4j2op4RciU2qLTATMGRRdQBlFzdraXsLTM4ni1TEU0qVQtzWcZbKRlypl25ecxfEUomq1G9RsmpGbLmLG5sNywEtuz/ABlKNKpSNBkIU2zNexaxBJI00T7iLLVoMYpamUC28JqIFWwDKfEDbqCPpJvB8lNBU1sQLuRtfkP65SzxtJsNgzUCguQLg8gbTD9oeOPSC00AFKoM6m1yOqj0MxFN7lqb51D1Dh+Lplbq+b23jfFq4cot7HU25zyzs89X9IRian7WW4a3menKar+661bGd491RUUK1/ETqSAOQ1mrdQzXuWjpiW2BSy36yrp6tYanpLqmLACSsLZ3AYoLzow5YRho+0ZeQdoZU8f7XYTh7IuKq92XUsvhZrhdCfCNNSJZK081+OnC3fD0cQgutIulQ32Wpkym3PVfvA09Xt3TqUkqYZDUWocqs11AJ/eG41lJxcmu4eqWWqF5D9W3Sw1y+o97zzb4eceyVBQqsBTPyX2FS+g99PcCetVKuTLndADyewbzt1nm5fLcl6OPxzYRMIgtvmt9RNFwfhOYZmuF6dZA4Mi1qzJzQAk5SDlNwNfO016gAWGgG0vFx73Kcl/kOkUAWAsOkM5vATPQ4OrwQXivKIVpT9qOFNiaSmn/AI1Js9I7XPNL9GGn0l1lMVjJMausae1dM4Zu9pPUbRGpZbsb6MpXqOYmCXsm1WqXwtOvh0WzBaquSN/kYDUes9S432eWs3eU2FOrzJF0e22dev8AENZQYrjeLwptXQlds1jUUjyqICQN/mXnvM/yqr/vHE0hkxBNTKt1thql817rdlWxF95Lwfa3EVGyii181xanUpgHmCzJYDfW/OWadtaTA6AE2/bFtD6X+0kpx5q4Iw6PVNwQUQhR61KoVfoDvNIx/E+z1SrWOIxLUTS07ykHqZLKSRnuczWudL6y+4DwWpiHbEPaklRQiU8tnFEEEWtohbc6bWlpR4C9RxUxQD2OZaFP/CVv3nJ1qt66eUtxe+tOoPp+cnseddoFZO/xNCjrUqvTLpq1GnT/AFauFO98pM54DmoUUbE/rK2IAChvEQmuZzYG1xoL2uW8jNZXo9wXUhu5Zy6tlJAZjdkqL0vqDtqbyhwnZVK2KFUAsVsVyllQHnmJ/Z2so9tzKj0GmoxOGytsy2NvpeZ+l2X7nu8+WtlfS4+XNo2mt9gfK00eEwxpoFB2H/uSLHrKGaWAUEEgErt0BkOtUBdr9ZZ6ygx+Hrl2Kg2J0sARMzGrE4OJxvcDOLE8h1/oXl5gcYtZA6G4P48xMPiuH1ybsjn1Bj2A7+mLIKi33sP+pYjCZ1uTBInCGqGiO9Bza77kciRyk2ENmNvHyJyacCIdJmPiejVOE1wvLKzDfwhgWmvNMxmvh1dGR0JVgVYdQRYiB8l0rinfobHqDrb8LzWYDtDSYUWqu61aRHia9QEXBsTv1mhw/wAH6r4yshcph1sadUi5fNey26gDU+lpaJ8EVIs2KPlamPvrJasW9tVtNfS37KdrsCmIP64A1Qbu1wtwdFJPy+U32B4lSr5u5qpUykBsjBrE7XttPJ6PwYembpix7ob/AIzZdhexjcNeq7VzUNRVUqBZfASQdb6+Ij3itYrGQlrbOtfeK8MUqBFDFKG4IYpAIrQwwOO7HQfQQ2nUUDkCG0MUARTq0UAWitOopQLRWnUUgAEMUMAQxQiUVuIxbh3C+LLbKopubkrfVx4V1jlXEMoqPplS+lvEcouTe+kmLTAJI3axPsLD7CN1cIjG7AnyzMFPqoNj7iBHq4hgKj6ZUvpbxHKLk35eUbrY5luANQ9vIJmVbn1vYf8ARkyrhEY3YE+WZsp9VvY+4i/RE8WnzEM2p1ItbnptsJBDwuLZmsdQWZb5GUCxYABjo50A0847harsFZsoDWOXYgEXAvzO0dXBIGzWa4JIu7kAnmFJsN+kS4RA2axuNrsxAvvZSbD2EoZxlWogZrqFG2hJuSgGg1O76D+GChim1zA5dBmKMmpzX8La2Fhr5yXVphhY6jT7G4+4jeMod4hXSx0b/TzAkDVHGlrEIbWUnUAjNqNOehuf5zn+8Re2U87+WV1U/Zw3pJNTDKxBINxbmwGmouoNj7iKng0U3C/vcyfnILXuddVHpaBFrcTCgm1wA5uDvky6D1zfYyVSz5mzWy6Zbb7te/tl+85fAUzuvJhubeMWbn0+nK0k2lH/2Q=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8677" name="TextBox 13"/>
          <p:cNvSpPr txBox="1">
            <a:spLocks noChangeArrowheads="1"/>
          </p:cNvSpPr>
          <p:nvPr/>
        </p:nvSpPr>
        <p:spPr bwMode="auto">
          <a:xfrm>
            <a:off x="2090738" y="2442430"/>
            <a:ext cx="2336800" cy="730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802" tIns="41905" rIns="83802" bIns="4190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Стационарная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помощь (в плановом и </a:t>
            </a:r>
            <a:r>
              <a:rPr lang="ru-RU" altLang="ru-RU" sz="14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экстренном порядке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</a:t>
            </a:r>
            <a:endParaRPr lang="ru-RU" altLang="ru-RU" sz="1400" b="1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08188" y="476249"/>
            <a:ext cx="2432050" cy="73269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679" name="TextBox 2"/>
          <p:cNvSpPr txBox="1">
            <a:spLocks noChangeArrowheads="1"/>
          </p:cNvSpPr>
          <p:nvPr/>
        </p:nvSpPr>
        <p:spPr bwMode="auto">
          <a:xfrm>
            <a:off x="4605338" y="474663"/>
            <a:ext cx="5340350" cy="73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первичную медико-санитарную помощь;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консультативно-диагностическую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помощь, </a:t>
            </a: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том числе </a:t>
            </a:r>
            <a:r>
              <a:rPr lang="ru-RU" altLang="ru-RU" sz="1400" b="1" dirty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высокотехнологичные медицинские </a:t>
            </a:r>
            <a:r>
              <a:rPr lang="ru-RU" altLang="ru-RU" sz="14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услуги</a:t>
            </a:r>
            <a:r>
              <a:rPr lang="ru-RU" alt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  <a:endParaRPr lang="ru-RU" altLang="ru-RU" sz="1400" b="1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19625" y="477839"/>
            <a:ext cx="5830888" cy="73981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016125" y="1426429"/>
            <a:ext cx="2427288" cy="257651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008189" y="4148991"/>
            <a:ext cx="2427287" cy="81438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8683" name="TextBox 23"/>
          <p:cNvSpPr txBox="1">
            <a:spLocks noChangeArrowheads="1"/>
          </p:cNvSpPr>
          <p:nvPr/>
        </p:nvSpPr>
        <p:spPr bwMode="auto">
          <a:xfrm>
            <a:off x="4619626" y="1426429"/>
            <a:ext cx="5662613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61" tIns="44282" rIns="88561" bIns="44282">
            <a:spAutoFit/>
          </a:bodyPr>
          <a:lstStyle>
            <a:lvl1pPr marL="276225" indent="-2762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осмотр, консультации специалистов;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медицинские услуги (включая лекарственное обеспечение, обеспечение препаратами крови и ее компонентов), в том числе </a:t>
            </a:r>
            <a:r>
              <a:rPr lang="ru-RU" altLang="ru-RU" sz="1400" b="1" dirty="0">
                <a:solidFill>
                  <a:srgbClr val="92D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высокотехнологичные медицинские услуги;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предоставление возможности находиться в медицинской организации матери (отцу) или иному лицу, непосредственно осуществляющему уход за ребенком в возрасте до трех лет, а также тяжелобольными детьми старшего возраста, нуждающихся по заключению врача в дополнительном уходе, с предоставлением  спального места и  выдачей листа о временной нетрудоспособности;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обеспечение кормящей матери ребенка до одного года жизни бесплатным питанием в медицинской организации на весь период пребывания по уходу за ребенком;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проведение медицинской реабилитации;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оказание паллиативной помощи;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сестринский уход;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4611689" y="1426429"/>
            <a:ext cx="5830887" cy="35369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61" tIns="44282" rIns="88561" bIns="44282" anchor="ctr"/>
          <a:lstStyle/>
          <a:p>
            <a:pPr algn="ctr">
              <a:defRPr/>
            </a:pPr>
            <a:endParaRPr lang="ru-RU" sz="1200">
              <a:latin typeface="Arial Narrow" panose="020B0606020202030204" pitchFamily="34" charset="0"/>
            </a:endParaRPr>
          </a:p>
        </p:txBody>
      </p:sp>
      <p:sp>
        <p:nvSpPr>
          <p:cNvPr id="28687" name="TextBox 8"/>
          <p:cNvSpPr txBox="1">
            <a:spLocks noChangeArrowheads="1"/>
          </p:cNvSpPr>
          <p:nvPr/>
        </p:nvSpPr>
        <p:spPr bwMode="auto">
          <a:xfrm>
            <a:off x="213580" y="40241"/>
            <a:ext cx="7993062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Clr>
                <a:srgbClr val="C00000"/>
              </a:buClr>
              <a:buNone/>
            </a:pPr>
            <a:r>
              <a:rPr lang="kk-KZ" altLang="ru-RU" sz="2800" b="1" dirty="0">
                <a:solidFill>
                  <a:srgbClr val="C00000"/>
                </a:solidFill>
                <a:latin typeface="+mn-lt"/>
              </a:rPr>
              <a:t>ПЕРЕЧЕНЬ ОСМС</a:t>
            </a:r>
            <a:endParaRPr lang="ru-RU" altLang="ru-RU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690" name="Прямоугольник 2"/>
          <p:cNvSpPr>
            <a:spLocks noChangeArrowheads="1"/>
          </p:cNvSpPr>
          <p:nvPr/>
        </p:nvSpPr>
        <p:spPr bwMode="auto">
          <a:xfrm>
            <a:off x="2090738" y="446089"/>
            <a:ext cx="2279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Амбулаторно-поликлиническая помощь </a:t>
            </a:r>
          </a:p>
        </p:txBody>
      </p:sp>
      <p:sp>
        <p:nvSpPr>
          <p:cNvPr id="28691" name="Прямоугольник 6"/>
          <p:cNvSpPr>
            <a:spLocks noChangeArrowheads="1"/>
          </p:cNvSpPr>
          <p:nvPr/>
        </p:nvSpPr>
        <p:spPr bwMode="auto">
          <a:xfrm>
            <a:off x="2030413" y="5626101"/>
            <a:ext cx="8426450" cy="83026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indent="361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altLang="ru-RU" sz="1600" b="1">
                <a:solidFill>
                  <a:schemeClr val="tx2"/>
                </a:solidFill>
                <a:latin typeface="Arial Narrow" panose="020B0606020202030204" pitchFamily="34" charset="0"/>
              </a:rPr>
              <a:t>Пакет ОСМС </a:t>
            </a:r>
            <a:r>
              <a:rPr lang="ru-RU" altLang="ru-RU" sz="1600">
                <a:latin typeface="Arial Narrow" panose="020B0606020202030204" pitchFamily="34" charset="0"/>
              </a:rPr>
              <a:t>- включающий объем медицинской помощи сверх ГОБМП,  финансируемый </a:t>
            </a:r>
            <a:r>
              <a:rPr lang="ru-RU" altLang="ru-RU" sz="1600" b="1">
                <a:latin typeface="Arial Narrow" panose="020B0606020202030204" pitchFamily="34" charset="0"/>
              </a:rPr>
              <a:t>за счет обязательных страховых взносов государства, работодателей и работников в Фонд ОСМС</a:t>
            </a:r>
            <a:r>
              <a:rPr lang="ru-RU" altLang="ru-RU" sz="1600">
                <a:latin typeface="Arial Narrow" panose="020B0606020202030204" pitchFamily="34" charset="0"/>
              </a:rPr>
              <a:t>. Его могут получать лица, за которых регулярно поступают отчисления/взносы на ОСМС.</a:t>
            </a:r>
          </a:p>
        </p:txBody>
      </p:sp>
      <p:sp>
        <p:nvSpPr>
          <p:cNvPr id="2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15110" y="6463593"/>
            <a:ext cx="2743200" cy="365125"/>
          </a:xfrm>
        </p:spPr>
        <p:txBody>
          <a:bodyPr/>
          <a:lstStyle/>
          <a:p>
            <a:fld id="{B1421978-6CA5-4E01-B25F-F003344B3DAD}" type="slidenum">
              <a:rPr lang="ru-RU" sz="1600" smtClean="0">
                <a:solidFill>
                  <a:schemeClr val="tx1"/>
                </a:solidFill>
              </a:rPr>
              <a:t>22</a:t>
            </a:fld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3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784951" y="840267"/>
            <a:ext cx="0" cy="5451921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910089" y="1041110"/>
            <a:ext cx="10695535" cy="0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82895" y="6426103"/>
            <a:ext cx="645457" cy="335123"/>
          </a:xfrm>
        </p:spPr>
        <p:txBody>
          <a:bodyPr/>
          <a:lstStyle/>
          <a:p>
            <a:fld id="{95870278-06B0-4A13-912F-5B99F7222F3F}" type="slidenum">
              <a:rPr lang="ru-RU" sz="1600">
                <a:solidFill>
                  <a:schemeClr val="tx1"/>
                </a:solidFill>
              </a:rPr>
              <a:pPr/>
              <a:t>23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37768" y="3397106"/>
            <a:ext cx="1913109" cy="1079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4" b="1" dirty="0">
                <a:solidFill>
                  <a:prstClr val="black"/>
                </a:solidFill>
                <a:latin typeface="Arial Narrow" panose="020B0606020202030204" pitchFamily="34" charset="0"/>
              </a:rPr>
              <a:t>Кодекс РК «О здоровье народа и системе здравоохранения»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33594" y="51244"/>
            <a:ext cx="11172871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ПОДХОДЫ ИЗМЕНЕНИЙ В ЗАКОНОДАТЕЛЬСТВО по вопросам здравоохранения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991715" y="1825937"/>
            <a:ext cx="8586479" cy="1003875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rgbClr val="70AD47">
                  <a:lumMod val="75000"/>
                </a:srgbClr>
              </a:buClr>
            </a:pPr>
            <a:r>
              <a:rPr lang="kk-KZ" sz="16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ЦЕЛЬ</a:t>
            </a:r>
            <a:r>
              <a:rPr lang="kk-KZ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 – </a:t>
            </a:r>
            <a:r>
              <a:rPr lang="kk-KZ" sz="1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ОБЕСПЕЧЕНИЕ ДОСТУПНОСТИ МЕДИЦИНСКОЙ ПОМОЩИ В РАМКАХ ГАРАНТИРОВАННОГО ОБЪЕМА БЕСПЛАТНОЙ МЕДИЦИНСКОЙ ПОМОЩИ ЛИЦАМ, ПОСТОЯННО ПРОЖИВАЮЩИМ НА ТЕРРИТОРИИ РК</a:t>
            </a:r>
            <a:endParaRPr lang="ru-RU" sz="16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96611" y="3130019"/>
            <a:ext cx="7652333" cy="1084125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240754" lvl="1" indent="-240754" defTabSz="450577">
              <a:spcBef>
                <a:spcPct val="0"/>
              </a:spcBef>
              <a:buClr>
                <a:srgbClr val="70AD47">
                  <a:lumMod val="75000"/>
                </a:srgbClr>
              </a:buClr>
              <a:buFontTx/>
              <a:buChar char="►"/>
            </a:pPr>
            <a:r>
              <a:rPr lang="ru-RU" sz="1400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Иностранцы и лица без гражданства</a:t>
            </a:r>
            <a:r>
              <a: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, </a:t>
            </a:r>
            <a:r>
              <a:rPr lang="ru-RU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постоянно проживающие на территории Республики Казахстан,</a:t>
            </a:r>
            <a:r>
              <a: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 имеют право на получение гарантированного объема бесплатной медицинской помощи наравне с гражданами Республики Казахстан. 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035" y="1837960"/>
            <a:ext cx="1711598" cy="134904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3496611" y="4440691"/>
            <a:ext cx="7631544" cy="106842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spcBef>
                <a:spcPct val="0"/>
              </a:spcBef>
              <a:buClr>
                <a:srgbClr val="70AD47">
                  <a:lumMod val="75000"/>
                </a:srgbClr>
              </a:buClr>
            </a:pPr>
            <a:r>
              <a:rPr lang="ru-RU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СПРАВОЧНО:</a:t>
            </a:r>
            <a:r>
              <a:rPr lang="ru-RU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u="sng" dirty="0">
                <a:solidFill>
                  <a:prstClr val="black"/>
                </a:solidFill>
                <a:latin typeface="Arial Narrow" panose="020B0606020202030204" pitchFamily="34" charset="0"/>
              </a:rPr>
              <a:t>Иностранцы и лица без гражданства</a:t>
            </a:r>
            <a:r>
              <a:rPr lang="ru-RU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ru-RU" sz="14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временно пребывающие в РК</a:t>
            </a:r>
            <a:r>
              <a:rPr lang="ru-RU" sz="1400" i="1" dirty="0">
                <a:solidFill>
                  <a:prstClr val="black"/>
                </a:solidFill>
                <a:latin typeface="Arial Narrow" panose="020B0606020202030204" pitchFamily="34" charset="0"/>
              </a:rPr>
              <a:t>, имеют право на получение ГОБМП при острых заболеваниях, представляющих опасность для окружающих, в соответствии с перечнем, определяемым уполномоченным органом, если иное не предусмотрено международными договорами, ратифицированными РК</a:t>
            </a:r>
          </a:p>
        </p:txBody>
      </p:sp>
    </p:spTree>
    <p:extLst>
      <p:ext uri="{BB962C8B-B14F-4D97-AF65-F5344CB8AC3E}">
        <p14:creationId xmlns:p14="http://schemas.microsoft.com/office/powerpoint/2010/main" val="357471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C86A-2F31-4465-AAAB-F4D0E02313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87682"/>
              </p:ext>
            </p:extLst>
          </p:nvPr>
        </p:nvGraphicFramePr>
        <p:xfrm>
          <a:off x="175848" y="454251"/>
          <a:ext cx="11852029" cy="6280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875"/>
                <a:gridCol w="2127739"/>
                <a:gridCol w="9126415"/>
              </a:tblGrid>
              <a:tr h="2064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№ п/п</a:t>
                      </a:r>
                      <a:endParaRPr lang="ru-RU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Вопросы</a:t>
                      </a:r>
                      <a:endParaRPr lang="ru-RU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Ответы</a:t>
                      </a:r>
                      <a:endParaRPr lang="ru-RU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9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 </a:t>
                      </a:r>
                      <a:r>
                        <a:rPr lang="ru-RU" sz="1350" dirty="0" smtClean="0"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 smtClean="0">
                          <a:effectLst/>
                        </a:rPr>
                        <a:t>Какие критерии кто такие иностранцы и лица без гражданства постоянно проживающие на территории РК</a:t>
                      </a:r>
                      <a:r>
                        <a:rPr lang="ru-RU" sz="1350" dirty="0">
                          <a:effectLst/>
                        </a:rPr>
                        <a:t> </a:t>
                      </a:r>
                      <a:endParaRPr lang="ru-RU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соответствии со статьей 4 Закона РК «О правовом положении иностранцев»: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Постоянно проживающими в Республике Казахстан признаются иностранцы, получившие на то разрешение и документ на право постоянного проживания в порядке, определяемом Правительством Республики Казахстан.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Обязательным условием предоставления разрешения на постоянное проживание в Республике Казахстан является подтверждение лицом, претендующим на получение такого разрешения, за исключением этнических казахов, лиц, родившихся или ранее состоявших в гражданстве Республики Казахстан или Казахской Советской Социалистической Республики, и членов их семей, своей платежеспособности в порядке и размерах, определяемых Правительством Республики Казахстан.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соответствии с п.2 постановления Правительства РК от 26 ноября 2003 года N 1185: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Иностранцы и лица без гражданства подтверждают свою платежеспособность при обращении с ходатайством о получении разрешения на право постоянного проживания в Республике Казахстан, выдаваемого в установленном законодательством порядке.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Для подтверждения своей платежеспособности в период пребывания в Республике Казахстан ходатайствующий представляет в органы внутренних дел документ банка-резидента Республики Казахстан (справку), подписанный председателем правления банка или уполномоченным лицом банка, о наличии денег на банковском счете (счетах) в сумме: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1) равной или превышающей эквивалент тысяча трехсот двадцатикратного минимального расчетного показателя, установленного на дату подачи ходатайства об оставлении на постоянное проживание;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2) достаточной для покупки жилища, из расчета 15 квадратных метров на одного члена семьи в населенном пункте, где ходатайствующий намерен проживать.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83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Почему бы не исключить иностранцев из этого списка? Ведь это несправедливо!!! Почему мы должны за счет своих денег лечить бесплатно иностранцев. Ведь ни в одной стране мира нас не лечат бесплатно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endParaRPr lang="ru-RU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Иностранцы и лица без гражданства, постоянно проживающие в нашей стране (то есть имеющие вид на жительство) имеют такие же права и обязанности, как и граждане (пункт 2 статьи 2 закона РК «Об обязательном социальном медицинском страховании»), т.е. на тих распространяются такие же обязательства по уплате взносов и отчислений. Вместе с тем, иностранцы и лица без гражданства, постоянно проживающие в нашей стране, являющиеся детьми, инвалидами, пенсионерами, студентами будут страховаться за счет государства. Это общепринятая мировая практика. В системе социального и пенсионного обеспечения, в системе образования указанные лица приравнены к гражданам Республики Казахстан. Более того, часть иностранцев и лиц без гражданства, постоянно проживающих в нашей стране (к примеру, родители детей, или дети пенсионеров, а также пенсионеры сами) работают и уплачивают подоходный налог, за них работодатель уплачивает социальный налог, т.е. они участвуют через налогообложение в создании социальных благ в стране, соответственно имеют право пользоваться социальными благами.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42770" y="-71255"/>
            <a:ext cx="7411324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508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sz="2800" b="1" spc="-50" dirty="0">
                <a:solidFill>
                  <a:srgbClr val="C00000"/>
                </a:solidFill>
              </a:rPr>
              <a:t>Вопросы и </a:t>
            </a:r>
            <a:r>
              <a:rPr lang="ru-RU" sz="2800" b="1" spc="-50" dirty="0" smtClean="0">
                <a:solidFill>
                  <a:srgbClr val="C00000"/>
                </a:solidFill>
              </a:rPr>
              <a:t>ответы, возникающие по иностранцам</a:t>
            </a:r>
            <a:endParaRPr lang="ru-RU" sz="2800" b="1" spc="-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53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977" y="-21461"/>
            <a:ext cx="10515600" cy="493720"/>
          </a:xfrm>
        </p:spPr>
        <p:txBody>
          <a:bodyPr>
            <a:noAutofit/>
          </a:bodyPr>
          <a:lstStyle/>
          <a:p>
            <a:pPr marR="5080">
              <a:lnSpc>
                <a:spcPct val="100000"/>
              </a:lnSpc>
            </a:pPr>
            <a:r>
              <a:rPr lang="ru-RU" sz="2800" b="1" spc="-50" dirty="0" smtClean="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rPr>
              <a:t>ОСНОВНЫЕ ПРИНЦИПЫ МОДЕЛИ ОСМС В РК</a:t>
            </a:r>
            <a:endParaRPr lang="ru-RU" sz="2800" b="1" spc="-50" dirty="0">
              <a:solidFill>
                <a:srgbClr val="C00000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43099" y="6411214"/>
            <a:ext cx="1166852" cy="365125"/>
          </a:xfrm>
        </p:spPr>
        <p:txBody>
          <a:bodyPr/>
          <a:lstStyle/>
          <a:p>
            <a:fld id="{65840C0B-A2B9-476C-8CE5-55CFCAFA0476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pPr/>
              <a:t>3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049356" y="736388"/>
            <a:ext cx="10126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36302" y="960375"/>
            <a:ext cx="10770685" cy="64685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532" tIns="33243" rIns="33243" bIns="33244" numCol="1" spcCol="1270" anchor="ctr" anchorCtr="0">
            <a:noAutofit/>
          </a:bodyPr>
          <a:lstStyle/>
          <a:p>
            <a:pPr marL="0" lvl="1" defTabSz="490889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>
                <a:schemeClr val="accent5">
                  <a:lumMod val="75000"/>
                </a:schemeClr>
              </a:buClr>
            </a:pPr>
            <a:r>
              <a:rPr lang="ru-RU" sz="1600" b="1" u="sng" dirty="0">
                <a:latin typeface="Arial Narrow" panose="020B0606020202030204" pitchFamily="34" charset="0"/>
              </a:rPr>
              <a:t>ЦЕЛЬ ОСМС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– ОБЕСПЕЧЕНИЕ УСТОЙЧИВОГО РАЗВИТИЯ, СПРАВЕДЛИВОГО РАСПРЕДЕЛЕНИЯ БРЕМЕНИ ФИНАНСИРОВАНИЯ И КОМПЛЕКСНОЙ ЗАЩИТЫ РИСКОВ СИСТЕМЫ ЗДРАВООХРАНЕНИЯ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6650" y="4333337"/>
            <a:ext cx="10762870" cy="2008213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532" tIns="33243" rIns="33243" bIns="33244" numCol="1" spcCol="1270" anchor="t" anchorCtr="0">
            <a:noAutofit/>
          </a:bodyPr>
          <a:lstStyle/>
          <a:p>
            <a:pPr marL="0" lvl="1" algn="just" defTabSz="490889">
              <a:spcBef>
                <a:spcPct val="0"/>
              </a:spcBef>
              <a:spcAft>
                <a:spcPts val="600"/>
              </a:spcAft>
              <a:buClr>
                <a:schemeClr val="accent5">
                  <a:lumMod val="75000"/>
                </a:schemeClr>
              </a:buClr>
            </a:pPr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ЗАДАЧИ:</a:t>
            </a:r>
          </a:p>
          <a:p>
            <a:pPr marL="357188" lvl="1" indent="-269875" algn="just" defTabSz="490889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Tx/>
              <a:buChar char="►"/>
              <a:defRPr/>
            </a:pPr>
            <a:r>
              <a:rPr lang="ru-RU" sz="1600" u="sng" dirty="0" smtClean="0">
                <a:latin typeface="Arial Narrow" panose="020B0606020202030204" pitchFamily="34" charset="0"/>
              </a:rPr>
              <a:t>ДОСТИЖЕНИЕ ОБЩЕСТВЕННОЙ СОЛИДАРНОСТИ</a:t>
            </a:r>
            <a:r>
              <a:rPr lang="en-US" sz="1400" dirty="0" smtClean="0">
                <a:latin typeface="Arial Narrow" panose="020B0606020202030204" pitchFamily="34" charset="0"/>
              </a:rPr>
              <a:t> </a:t>
            </a:r>
            <a:r>
              <a:rPr lang="en-US" sz="1400" i="1" dirty="0" smtClean="0">
                <a:latin typeface="Arial Narrow" panose="020B0606020202030204" pitchFamily="34" charset="0"/>
              </a:rPr>
              <a:t>(</a:t>
            </a:r>
            <a:r>
              <a:rPr lang="ru-RU" sz="1400" i="1" dirty="0" smtClean="0">
                <a:latin typeface="Arial Narrow" panose="020B0606020202030204" pitchFamily="34" charset="0"/>
              </a:rPr>
              <a:t>разделение </a:t>
            </a:r>
            <a:r>
              <a:rPr lang="ru-RU" sz="1400" i="1" dirty="0">
                <a:latin typeface="Arial Narrow" panose="020B0606020202030204" pitchFamily="34" charset="0"/>
              </a:rPr>
              <a:t>бремени охраны здоровья </a:t>
            </a:r>
            <a:r>
              <a:rPr lang="ru-RU" sz="1400" i="1" dirty="0" smtClean="0">
                <a:latin typeface="Arial Narrow" panose="020B0606020202030204" pitchFamily="34" charset="0"/>
              </a:rPr>
              <a:t>населения, укрепление </a:t>
            </a:r>
            <a:r>
              <a:rPr lang="ru-RU" sz="1400" i="1" dirty="0">
                <a:latin typeface="Arial Narrow" panose="020B0606020202030204" pitchFamily="34" charset="0"/>
              </a:rPr>
              <a:t>собственного </a:t>
            </a:r>
            <a:r>
              <a:rPr lang="ru-RU" sz="1400" i="1" dirty="0" smtClean="0">
                <a:latin typeface="Arial Narrow" panose="020B0606020202030204" pitchFamily="34" charset="0"/>
              </a:rPr>
              <a:t>здоровья, обеспечение </a:t>
            </a:r>
            <a:r>
              <a:rPr lang="ru-RU" sz="1400" i="1" dirty="0">
                <a:latin typeface="Arial Narrow" panose="020B0606020202030204" pitchFamily="34" charset="0"/>
              </a:rPr>
              <a:t>подотчетности </a:t>
            </a:r>
            <a:r>
              <a:rPr lang="ru-RU" sz="1400" i="1" dirty="0" smtClean="0">
                <a:latin typeface="Arial Narrow" panose="020B0606020202030204" pitchFamily="34" charset="0"/>
              </a:rPr>
              <a:t>обществу, единый </a:t>
            </a:r>
            <a:r>
              <a:rPr lang="ru-RU" sz="1400" i="1" dirty="0">
                <a:latin typeface="Arial Narrow" panose="020B0606020202030204" pitchFamily="34" charset="0"/>
              </a:rPr>
              <a:t>пакет медицинских </a:t>
            </a:r>
            <a:r>
              <a:rPr lang="ru-RU" sz="1400" i="1" dirty="0" smtClean="0">
                <a:latin typeface="Arial Narrow" panose="020B0606020202030204" pitchFamily="34" charset="0"/>
              </a:rPr>
              <a:t>услуг)</a:t>
            </a:r>
            <a:endParaRPr lang="ru-RU" sz="1400" i="1" dirty="0">
              <a:latin typeface="Arial Narrow" panose="020B0606020202030204" pitchFamily="34" charset="0"/>
            </a:endParaRPr>
          </a:p>
          <a:p>
            <a:pPr marL="357188" lvl="1" indent="-269875" algn="just" defTabSz="490889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Tx/>
              <a:buChar char="►"/>
              <a:defRPr/>
            </a:pPr>
            <a:r>
              <a:rPr lang="ru-RU" sz="1600" u="sng" dirty="0" smtClean="0">
                <a:latin typeface="Arial Narrow" panose="020B0606020202030204" pitchFamily="34" charset="0"/>
              </a:rPr>
              <a:t>ОБЕСПЕЧЕНИЕ ФИНАНСОВОЙ УСТОЙЧИВОСТИ СИСТЕМЫ</a:t>
            </a:r>
            <a:r>
              <a:rPr lang="ru-RU" sz="1600" dirty="0" smtClean="0">
                <a:latin typeface="Arial Narrow" panose="020B0606020202030204" pitchFamily="34" charset="0"/>
              </a:rPr>
              <a:t> </a:t>
            </a:r>
            <a:r>
              <a:rPr lang="ru-RU" sz="1400" i="1" dirty="0" smtClean="0">
                <a:latin typeface="Arial Narrow" panose="020B0606020202030204" pitchFamily="34" charset="0"/>
              </a:rPr>
              <a:t>(диверсификация </a:t>
            </a:r>
            <a:r>
              <a:rPr lang="ru-RU" sz="1400" i="1" dirty="0">
                <a:latin typeface="Arial Narrow" panose="020B0606020202030204" pitchFamily="34" charset="0"/>
              </a:rPr>
              <a:t>источников </a:t>
            </a:r>
            <a:r>
              <a:rPr lang="ru-RU" sz="1400" i="1" dirty="0" smtClean="0">
                <a:latin typeface="Arial Narrow" panose="020B0606020202030204" pitchFamily="34" charset="0"/>
              </a:rPr>
              <a:t>финансирования, обеспечение </a:t>
            </a:r>
            <a:r>
              <a:rPr lang="ru-RU" sz="1400" i="1" dirty="0">
                <a:latin typeface="Arial Narrow" panose="020B0606020202030204" pitchFamily="34" charset="0"/>
              </a:rPr>
              <a:t>устойчивости системы к внешним факторам и росту </a:t>
            </a:r>
            <a:r>
              <a:rPr lang="ru-RU" sz="1400" i="1" dirty="0" smtClean="0">
                <a:latin typeface="Arial Narrow" panose="020B0606020202030204" pitchFamily="34" charset="0"/>
              </a:rPr>
              <a:t>затрат, обеспечение справедливости </a:t>
            </a:r>
            <a:r>
              <a:rPr lang="ru-RU" sz="1400" i="1" dirty="0">
                <a:latin typeface="Arial Narrow" panose="020B0606020202030204" pitchFamily="34" charset="0"/>
              </a:rPr>
              <a:t>распределения </a:t>
            </a:r>
            <a:r>
              <a:rPr lang="ru-RU" sz="1400" i="1" dirty="0" smtClean="0">
                <a:latin typeface="Arial Narrow" panose="020B0606020202030204" pitchFamily="34" charset="0"/>
              </a:rPr>
              <a:t>средств)</a:t>
            </a:r>
            <a:endParaRPr lang="ru-RU" sz="1400" i="1" dirty="0">
              <a:latin typeface="Arial Narrow" panose="020B0606020202030204" pitchFamily="34" charset="0"/>
            </a:endParaRPr>
          </a:p>
          <a:p>
            <a:pPr marL="357188" lvl="1" indent="-269875" algn="just" defTabSz="490889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Tx/>
              <a:buChar char="►"/>
              <a:defRPr/>
            </a:pPr>
            <a:r>
              <a:rPr lang="ru-RU" sz="1600" u="sng" dirty="0" smtClean="0">
                <a:latin typeface="Arial Narrow" panose="020B0606020202030204" pitchFamily="34" charset="0"/>
              </a:rPr>
              <a:t>ПОВЫШЕНИЕ ЭФФЕКТИВНОСТИ СИСТЕМЫ</a:t>
            </a:r>
            <a:r>
              <a:rPr lang="ru-RU" sz="1600" dirty="0" smtClean="0">
                <a:latin typeface="Arial Narrow" panose="020B0606020202030204" pitchFamily="34" charset="0"/>
              </a:rPr>
              <a:t> </a:t>
            </a:r>
            <a:r>
              <a:rPr lang="ru-RU" sz="1400" i="1" dirty="0" smtClean="0">
                <a:latin typeface="Arial Narrow" panose="020B0606020202030204" pitchFamily="34" charset="0"/>
              </a:rPr>
              <a:t>(обеспечение </a:t>
            </a:r>
            <a:r>
              <a:rPr lang="ru-RU" sz="1400" i="1" dirty="0">
                <a:latin typeface="Arial Narrow" panose="020B0606020202030204" pitchFamily="34" charset="0"/>
              </a:rPr>
              <a:t>стратегических закупок </a:t>
            </a:r>
            <a:r>
              <a:rPr lang="ru-RU" sz="1400" i="1" dirty="0" smtClean="0">
                <a:latin typeface="Arial Narrow" panose="020B0606020202030204" pitchFamily="34" charset="0"/>
              </a:rPr>
              <a:t>здравоохранения, обеспечение </a:t>
            </a:r>
            <a:r>
              <a:rPr lang="ru-RU" sz="1400" i="1" dirty="0">
                <a:latin typeface="Arial Narrow" panose="020B0606020202030204" pitchFamily="34" charset="0"/>
              </a:rPr>
              <a:t>высокой компетенции и прозрачности </a:t>
            </a:r>
            <a:r>
              <a:rPr lang="ru-RU" sz="1400" i="1" dirty="0" smtClean="0">
                <a:latin typeface="Arial Narrow" panose="020B0606020202030204" pitchFamily="34" charset="0"/>
              </a:rPr>
              <a:t>системы, </a:t>
            </a:r>
            <a:r>
              <a:rPr lang="ru-RU" sz="1400" b="1" i="1" dirty="0" smtClean="0">
                <a:latin typeface="Arial Narrow" panose="020B0606020202030204" pitchFamily="34" charset="0"/>
              </a:rPr>
              <a:t>достижение </a:t>
            </a:r>
            <a:r>
              <a:rPr lang="ru-RU" sz="1400" b="1" i="1" dirty="0">
                <a:latin typeface="Arial Narrow" panose="020B0606020202030204" pitchFamily="34" charset="0"/>
              </a:rPr>
              <a:t>конечных результатов: </a:t>
            </a:r>
            <a:r>
              <a:rPr lang="ru-RU" sz="1400" i="1" dirty="0">
                <a:latin typeface="Arial Narrow" panose="020B0606020202030204" pitchFamily="34" charset="0"/>
              </a:rPr>
              <a:t>доступность, полнота и качество медицинских </a:t>
            </a:r>
            <a:r>
              <a:rPr lang="ru-RU" sz="1400" i="1" dirty="0" smtClean="0">
                <a:latin typeface="Arial Narrow" panose="020B0606020202030204" pitchFamily="34" charset="0"/>
              </a:rPr>
              <a:t>услуг)</a:t>
            </a:r>
            <a:endParaRPr lang="ru-RU" sz="1400" i="1" dirty="0"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6302" y="1823974"/>
            <a:ext cx="10770685" cy="2354457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lgDashDotDot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ru-RU" sz="1000" kern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702499" y="1835510"/>
            <a:ext cx="10627352" cy="2344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2143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57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7780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57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57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57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  <a:buFontTx/>
              <a:buNone/>
              <a:tabLst/>
            </a:pPr>
            <a:r>
              <a:rPr lang="ru-RU" altLang="zh-CN" sz="1600" b="1" u="sng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ОСНОВНЫЕ ПРИНЦИПЫ ОСМС:</a:t>
            </a:r>
          </a:p>
          <a:p>
            <a:pPr marL="269875" indent="-269875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Arial Narrow" panose="020B0606020202030204" pitchFamily="34" charset="0"/>
              <a:buChar char="►"/>
              <a:tabLst>
                <a:tab pos="182563" algn="l"/>
              </a:tabLst>
            </a:pPr>
            <a:r>
              <a:rPr lang="ru-RU" altLang="zh-CN" sz="1600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СОЛИДАРНОСТЬ </a:t>
            </a:r>
            <a:r>
              <a:rPr lang="ru-RU" altLang="zh-CN" sz="1600" u="sng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И </a:t>
            </a:r>
            <a:r>
              <a:rPr lang="ru-RU" altLang="zh-CN" sz="1600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РАВЕНСТВО</a:t>
            </a:r>
            <a:r>
              <a:rPr lang="ru-RU" altLang="zh-CN" sz="16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ru-RU" altLang="zh-CN" sz="16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(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ОСМС </a:t>
            </a:r>
            <a:r>
              <a:rPr lang="ru-RU" altLang="zh-CN" sz="1400" b="1" i="1" u="sng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дает каждому застрахованному право на единый пакет медицинских услуг 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вне зависимости от размеров его дохода и соответствующих сумм уплаченных им 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взносов, </a:t>
            </a:r>
            <a:r>
              <a:rPr lang="ru-RU" altLang="zh-CN" sz="1400" b="1" i="1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ОСМС </a:t>
            </a:r>
            <a:r>
              <a:rPr lang="ru-RU" altLang="zh-CN" sz="1400" b="1" i="1" u="sng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позволяет перераспределять средства и помощь от менее нуждающихся к более нуждающимся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, тем самым повышая возможности для тех, кто ограничен в доступе из-за размеров доходов, плохого здоровья или проживания в регионах с малым 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бюджетом)</a:t>
            </a:r>
            <a:endParaRPr lang="ru-RU" altLang="zh-CN" sz="1400" i="1" dirty="0">
              <a:solidFill>
                <a:srgbClr val="000000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marL="269875" indent="-269875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Arial Narrow" panose="020B0606020202030204" pitchFamily="34" charset="0"/>
              <a:buChar char="►"/>
              <a:tabLst>
                <a:tab pos="182563" algn="l"/>
              </a:tabLst>
            </a:pPr>
            <a:r>
              <a:rPr lang="ru-RU" altLang="zh-CN" sz="1600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СПРАВЕДЛИВОСТЬ</a:t>
            </a:r>
            <a:r>
              <a:rPr lang="ru-RU" altLang="zh-CN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ru-RU" altLang="zh-CN" sz="12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(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размеры 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взносов будут зависеть от платежеспособности участника ОСМС, т.е. пропорциональны его 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доходу, за 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тех, кто не имеет возможности платить – платит государство из 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бюджета)</a:t>
            </a:r>
            <a:endParaRPr lang="ru-RU" altLang="zh-CN" sz="1400" i="1" dirty="0">
              <a:solidFill>
                <a:srgbClr val="000000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marL="269875" indent="-269875" algn="just">
              <a:spcBef>
                <a:spcPct val="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Arial Narrow" panose="020B0606020202030204" pitchFamily="34" charset="0"/>
              <a:buChar char="►"/>
              <a:tabLst>
                <a:tab pos="182563" algn="l"/>
              </a:tabLst>
            </a:pPr>
            <a:r>
              <a:rPr lang="ru-RU" altLang="zh-CN" sz="1600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ОБЯЗАТЕЛЬНОСТЬ</a:t>
            </a:r>
            <a:r>
              <a:rPr lang="ru-RU" altLang="zh-CN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ru-RU" altLang="zh-CN" sz="12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(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из психологии: 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богатые люди добровольно не будут перечислять свои деньги в пользу </a:t>
            </a:r>
            <a:r>
              <a:rPr lang="ru-RU" altLang="zh-CN" sz="14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бедных, поэтому </a:t>
            </a:r>
            <a:r>
              <a:rPr lang="ru-RU" altLang="zh-CN" sz="1400" i="1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для эффективного функционирования </a:t>
            </a:r>
            <a:r>
              <a:rPr lang="ru-RU" altLang="zh-CN" sz="1400" b="1" i="1" u="sng" dirty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система должна быть обязательной для всех без права отказа в </a:t>
            </a:r>
            <a:r>
              <a:rPr lang="ru-RU" altLang="zh-CN" sz="1400" b="1" i="1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участии)</a:t>
            </a:r>
            <a:endParaRPr lang="ru-RU" altLang="zh-CN" sz="1400" b="1" i="1" u="sng" dirty="0">
              <a:solidFill>
                <a:srgbClr val="000000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2459" y="78484"/>
            <a:ext cx="9000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  <a:latin typeface="Impact" panose="020B0806030902050204" pitchFamily="34" charset="0"/>
                <a:cs typeface="Arial"/>
              </a:rPr>
              <a:t>СОДЕРЖАНИЕ</a:t>
            </a:r>
          </a:p>
        </p:txBody>
      </p:sp>
      <p:sp>
        <p:nvSpPr>
          <p:cNvPr id="11" name="Rectangle 51"/>
          <p:cNvSpPr>
            <a:spLocks noChangeArrowheads="1"/>
          </p:cNvSpPr>
          <p:nvPr/>
        </p:nvSpPr>
        <p:spPr bwMode="gray">
          <a:xfrm>
            <a:off x="711911" y="1133651"/>
            <a:ext cx="685746" cy="721840"/>
          </a:xfrm>
          <a:prstGeom prst="rect">
            <a:avLst/>
          </a:prstGeom>
          <a:solidFill>
            <a:srgbClr val="002060"/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ru-RU" sz="2400" b="1" kern="0" noProof="1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entury Gothic" panose="020B0502020202020204" pitchFamily="34" charset="0"/>
              </a:rPr>
              <a:t>1</a:t>
            </a:r>
            <a:endParaRPr lang="de-DE" sz="2400" b="1" kern="0" noProof="1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52"/>
          <p:cNvSpPr>
            <a:spLocks noChangeArrowheads="1"/>
          </p:cNvSpPr>
          <p:nvPr/>
        </p:nvSpPr>
        <p:spPr bwMode="gray">
          <a:xfrm>
            <a:off x="1541449" y="1133653"/>
            <a:ext cx="9605633" cy="721838"/>
          </a:xfrm>
          <a:prstGeom prst="rect">
            <a:avLst/>
          </a:prstGeom>
          <a:solidFill>
            <a:srgbClr val="002060"/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ОСНОВНЫЕ ПОДХОДЫ ИЗМЕНЕНИЙ В ЗАКОНОДАТЕЛЬСТВО по ОСМС</a:t>
            </a:r>
          </a:p>
        </p:txBody>
      </p:sp>
      <p:sp>
        <p:nvSpPr>
          <p:cNvPr id="13" name="Rectangle 52"/>
          <p:cNvSpPr>
            <a:spLocks noChangeArrowheads="1"/>
          </p:cNvSpPr>
          <p:nvPr/>
        </p:nvSpPr>
        <p:spPr bwMode="gray">
          <a:xfrm>
            <a:off x="1541449" y="2484212"/>
            <a:ext cx="9605633" cy="721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Доходы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52"/>
          <p:cNvSpPr>
            <a:spLocks noChangeArrowheads="1"/>
          </p:cNvSpPr>
          <p:nvPr/>
        </p:nvSpPr>
        <p:spPr bwMode="gray">
          <a:xfrm>
            <a:off x="1543795" y="3491874"/>
            <a:ext cx="9605633" cy="721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Расходы и перечень ГОБМП и ОСМС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 51"/>
          <p:cNvSpPr>
            <a:spLocks noChangeArrowheads="1"/>
          </p:cNvSpPr>
          <p:nvPr/>
        </p:nvSpPr>
        <p:spPr bwMode="gray">
          <a:xfrm>
            <a:off x="711911" y="2471920"/>
            <a:ext cx="685746" cy="7218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pPr algn="ctr"/>
            <a:r>
              <a:rPr lang="ru-RU" sz="24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de-DE" sz="24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51"/>
          <p:cNvSpPr>
            <a:spLocks noChangeArrowheads="1"/>
          </p:cNvSpPr>
          <p:nvPr/>
        </p:nvSpPr>
        <p:spPr bwMode="gray">
          <a:xfrm>
            <a:off x="711911" y="3499017"/>
            <a:ext cx="685746" cy="7218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pPr algn="ctr"/>
            <a:r>
              <a:rPr lang="ru-RU" sz="24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3</a:t>
            </a:r>
            <a:endParaRPr lang="de-DE" sz="24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662526" y="6459887"/>
            <a:ext cx="1312025" cy="365125"/>
          </a:xfrm>
        </p:spPr>
        <p:txBody>
          <a:bodyPr/>
          <a:lstStyle/>
          <a:p>
            <a:fld id="{BA0DA246-64C5-4EF2-A6B0-17986941106E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53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771706" y="549357"/>
            <a:ext cx="0" cy="5597305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436528" y="5129525"/>
            <a:ext cx="6785092" cy="69388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27194" rIns="27192" bIns="27193" numCol="1" spcCol="1270" anchor="ctr" anchorCtr="0">
            <a:noAutofit/>
          </a:bodyPr>
          <a:lstStyle/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ОРГАНИЗАЦИЯ РАБОТЫ ФСМС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(единый плательщик ГОБМП и ОСМС)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724356" y="5926339"/>
            <a:ext cx="6639948" cy="606910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27193" rIns="27192" bIns="27193" numCol="1" spcCol="1270" anchor="ctr" anchorCtr="0">
            <a:noAutofit/>
          </a:bodyPr>
          <a:lstStyle/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  <a:buFontTx/>
              <a:buChar char="►"/>
              <a:defRPr/>
            </a:pPr>
            <a:r>
              <a:rPr lang="ru-RU" sz="2005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ЛЕКАРСТВЕННОЕ ОБЕСПЕЧЕНИЕ</a:t>
            </a:r>
            <a:r>
              <a:rPr lang="ru-RU" sz="2005" dirty="0">
                <a:solidFill>
                  <a:schemeClr val="tx1"/>
                </a:solidFill>
                <a:latin typeface="Arial Narrow" panose="020B0606020202030204" pitchFamily="34" charset="0"/>
              </a:rPr>
              <a:t> (в системе ОСМС и ГОБМП)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00" y="924512"/>
            <a:ext cx="1711598" cy="1349043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H="1">
            <a:off x="691600" y="757903"/>
            <a:ext cx="10794216" cy="0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48003" y="2677904"/>
            <a:ext cx="2001891" cy="1820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4" b="1" dirty="0">
                <a:latin typeface="Arial Narrow" panose="020B0606020202030204" pitchFamily="34" charset="0"/>
              </a:rPr>
              <a:t>Проект Закона РК «О внесении изменений и дополнений в некоторые законодательные акты по вопросам здравоохранения»</a:t>
            </a:r>
          </a:p>
        </p:txBody>
      </p:sp>
      <p:pic>
        <p:nvPicPr>
          <p:cNvPr id="7170" name="Picture 2" descr="Картинки по запросу ЧЕЛОВЕЧЕК фонд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247" y="1089602"/>
            <a:ext cx="868679" cy="945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3755318" y="886228"/>
            <a:ext cx="6672192" cy="2198433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</a:pPr>
            <a:r>
              <a:rPr lang="ru-RU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ДОХОДЫ ФСМС: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снижение ставок взносов государства и отчислений работодателей;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пересмотр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ставки и объекта взносов </a:t>
            </a:r>
            <a:r>
              <a:rPr lang="ru-RU" dirty="0" err="1">
                <a:solidFill>
                  <a:schemeClr val="tx1"/>
                </a:solidFill>
                <a:latin typeface="Arial Narrow" panose="020B0606020202030204" pitchFamily="34" charset="0"/>
              </a:rPr>
              <a:t>самозанятых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;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расширение категорий лиц, за которых взносы осуществляет государство;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введение взносов для неактивного населения с 2018 года;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расширение плательщиков взносов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074629" y="3178482"/>
            <a:ext cx="6825015" cy="184799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80" tIns="30512" rIns="30512" bIns="30513" numCol="1" spcCol="1270" anchor="ctr" anchorCtr="0">
            <a:noAutofit/>
          </a:bodyPr>
          <a:lstStyle/>
          <a:p>
            <a:pPr marL="0" lvl="1" defTabSz="450577">
              <a:spcBef>
                <a:spcPct val="0"/>
              </a:spcBef>
              <a:buClr>
                <a:schemeClr val="accent6">
                  <a:lumMod val="50000"/>
                </a:schemeClr>
              </a:buClr>
            </a:pPr>
            <a:r>
              <a:rPr lang="ru-RU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РАСХОДЫ ФСМС: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 err="1">
                <a:latin typeface="Arial Narrow" panose="020B0606020202030204" pitchFamily="34" charset="0"/>
              </a:rPr>
              <a:t>медобеспечение</a:t>
            </a:r>
            <a:r>
              <a:rPr lang="ru-RU" dirty="0">
                <a:latin typeface="Arial Narrow" panose="020B0606020202030204" pitchFamily="34" charset="0"/>
              </a:rPr>
              <a:t> военнослужащих, сотрудников специальных и правоохранительных органов и членов их семей;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>
                <a:latin typeface="Arial Narrow" panose="020B0606020202030204" pitchFamily="34" charset="0"/>
              </a:rPr>
              <a:t>медицинское обеспечение отдельных категорий государственных служащих, членов их </a:t>
            </a:r>
            <a:r>
              <a:rPr lang="ru-RU" dirty="0" smtClean="0">
                <a:latin typeface="Arial Narrow" panose="020B0606020202030204" pitchFamily="34" charset="0"/>
              </a:rPr>
              <a:t>семей</a:t>
            </a:r>
          </a:p>
          <a:p>
            <a:pPr marL="240754" lvl="1" indent="-240754" defTabSz="450577">
              <a:spcBef>
                <a:spcPct val="0"/>
              </a:spcBef>
              <a:buClr>
                <a:schemeClr val="accent6">
                  <a:lumMod val="75000"/>
                </a:schemeClr>
              </a:buClr>
              <a:buFontTx/>
              <a:buChar char="►"/>
            </a:pPr>
            <a:r>
              <a:rPr lang="ru-RU" dirty="0" smtClean="0">
                <a:latin typeface="Arial Narrow" panose="020B0606020202030204" pitchFamily="34" charset="0"/>
              </a:rPr>
              <a:t>перечень ГОБМП и ОСМС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6638" y="3312766"/>
            <a:ext cx="1055860" cy="1137661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6"/>
          <a:srcRect t="6936" b="9655"/>
          <a:stretch/>
        </p:blipFill>
        <p:spPr>
          <a:xfrm>
            <a:off x="3546571" y="5933428"/>
            <a:ext cx="922629" cy="60262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8391" y="5073564"/>
            <a:ext cx="1057910" cy="74786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631713" y="-22174"/>
            <a:ext cx="107325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ПОДХОДЫ ИЗМЕНЕНИЙ В ЗАКОНОДАТЕЛЬСТВО по ОСМС</a:t>
            </a: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708290" y="6453619"/>
            <a:ext cx="1312025" cy="365125"/>
          </a:xfrm>
        </p:spPr>
        <p:txBody>
          <a:bodyPr/>
          <a:lstStyle/>
          <a:p>
            <a:fld id="{0AE99735-D44B-4400-A192-5694A3405000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2"/>
          <p:cNvSpPr>
            <a:spLocks noChangeArrowheads="1"/>
          </p:cNvSpPr>
          <p:nvPr/>
        </p:nvSpPr>
        <p:spPr bwMode="gray">
          <a:xfrm>
            <a:off x="1541449" y="2484212"/>
            <a:ext cx="9605633" cy="7218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Доходы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 51"/>
          <p:cNvSpPr>
            <a:spLocks noChangeArrowheads="1"/>
          </p:cNvSpPr>
          <p:nvPr/>
        </p:nvSpPr>
        <p:spPr bwMode="gray">
          <a:xfrm>
            <a:off x="711911" y="2471920"/>
            <a:ext cx="685746" cy="7218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C0C0C0"/>
            </a:solidFill>
            <a:miter lim="800000"/>
            <a:headEnd/>
            <a:tailEnd/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txBody>
          <a:bodyPr lIns="144368" tIns="0" rIns="0" bIns="0" anchor="ctr"/>
          <a:lstStyle/>
          <a:p>
            <a:pPr algn="ctr"/>
            <a:r>
              <a:rPr lang="ru-RU" sz="2400" b="1" noProof="1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endParaRPr lang="de-DE" sz="2400" b="1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662526" y="6459887"/>
            <a:ext cx="1312025" cy="365125"/>
          </a:xfrm>
        </p:spPr>
        <p:txBody>
          <a:bodyPr/>
          <a:lstStyle/>
          <a:p>
            <a:fld id="{8F373DB3-1E0C-4E7E-834A-6B58F00B2C5F}" type="slidenum">
              <a:rPr lang="ru-RU" sz="1600" smtClean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fld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0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702984" y="470553"/>
            <a:ext cx="4750" cy="5941905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742660" y="1281162"/>
            <a:ext cx="10695535" cy="0"/>
          </a:xfrm>
          <a:prstGeom prst="line">
            <a:avLst/>
          </a:prstGeom>
          <a:ln w="254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47560" y="6478852"/>
            <a:ext cx="687004" cy="335123"/>
          </a:xfrm>
        </p:spPr>
        <p:txBody>
          <a:bodyPr/>
          <a:lstStyle/>
          <a:p>
            <a:fld id="{95870278-06B0-4A13-912F-5B99F7222F3F}" type="slidenum">
              <a:rPr lang="ru-RU" sz="1600">
                <a:solidFill>
                  <a:schemeClr val="tx1"/>
                </a:solidFill>
              </a:rPr>
              <a:pPr/>
              <a:t>7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59423" y="3380445"/>
            <a:ext cx="204356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dirty="0">
                <a:latin typeface="Arial Narrow" panose="020B0606020202030204" pitchFamily="34" charset="0"/>
              </a:rPr>
              <a:t>Закон РК «Об обязательном социальном медицинском страховании»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87828" y="-24352"/>
            <a:ext cx="11193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ПОДХОДЫ ИЗМЕНЕНИЙ В ЗАКОНОДАТЕЛЬСТВО по ОСМС</a:t>
            </a:r>
          </a:p>
        </p:txBody>
      </p:sp>
      <p:pic>
        <p:nvPicPr>
          <p:cNvPr id="28" name="Picture 2" descr="Картинки по запросу ЧЕЛОВЕЧЕК фонд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44" y="1647965"/>
            <a:ext cx="1516027" cy="144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35560"/>
              </p:ext>
            </p:extLst>
          </p:nvPr>
        </p:nvGraphicFramePr>
        <p:xfrm>
          <a:off x="2847368" y="1373948"/>
          <a:ext cx="8647418" cy="5257224"/>
        </p:xfrm>
        <a:graphic>
          <a:graphicData uri="http://schemas.openxmlformats.org/drawingml/2006/table">
            <a:tbl>
              <a:tblPr/>
              <a:tblGrid>
                <a:gridCol w="3190359"/>
                <a:gridCol w="1032417"/>
                <a:gridCol w="884928"/>
                <a:gridCol w="884928"/>
                <a:gridCol w="884928"/>
                <a:gridCol w="811185"/>
                <a:gridCol w="958673"/>
              </a:tblGrid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2017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2018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2020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2022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2023 год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8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Взносы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государства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действующему ЗРК «Об ОСМС»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8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проекту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ЗРК, </a:t>
                      </a:r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МАХ</a:t>
                      </a:r>
                      <a:r>
                        <a:rPr lang="ru-RU" sz="14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 ставка 5% вместо 7%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3,75%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4%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/>
                      </a:r>
                      <a:b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4%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 </a:t>
                      </a:r>
                      <a:b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Снижение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0,25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848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Отчисления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работодателей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действующему ЗРК «Об ОСМС»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848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проекту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ЗРК, </a:t>
                      </a:r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МАХ</a:t>
                      </a:r>
                      <a:r>
                        <a:rPr lang="ru-RU" sz="14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ставка 3% вместо 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1,50%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1,50%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Снижение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2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2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2,66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2,5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1,66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1,66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848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Взносы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индивидуальных предпринимателей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82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действующему ЗРК «Об ОСМС»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(от 1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МЗП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848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проекту ЗРК </a:t>
                      </a:r>
                      <a:r>
                        <a:rPr lang="ru-RU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(от 2 МЗП</a:t>
                      </a:r>
                      <a:r>
                        <a:rPr lang="ru-RU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МАХ</a:t>
                      </a:r>
                      <a:r>
                        <a:rPr lang="ru-RU" sz="14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ставка 5% вместо 7% </a:t>
                      </a:r>
                      <a:endParaRPr lang="ru-RU" sz="14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Увеличение/снижение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в 2,5 раза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на 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на 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на 2%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848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Неактивное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население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(от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МЗП)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действующему ЗРК «Об ОСМС»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8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проекту ЗРК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5%</a:t>
                      </a:r>
                    </a:p>
                  </a:txBody>
                  <a:tcPr marL="8742" marR="8742" marT="87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75177" y="571751"/>
            <a:ext cx="9111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latin typeface="Arial Narrow" panose="020B0606020202030204" pitchFamily="34" charset="0"/>
              </a:rPr>
              <a:t>ДОХОДЫ ФСМС:</a:t>
            </a: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dirty="0">
                <a:latin typeface="Arial Narrow" panose="020B0606020202030204" pitchFamily="34" charset="0"/>
              </a:rPr>
              <a:t>ИЗМЕНЕНИЕ СТАВОК ВЗНОСОВ ГОСУДАРСТВА И ОТЧИСЛЕНИЙ РАБОТОДАТЕЛЕЙ, А ТАКЖЕ ВЗНОСОВ САМОЗАНЯТЫХ ЛИЦ, ВВЕДЕНИЕ ВЗНОСОВ НЕАКТИВНОГО НАСЕЛЕНИЯ</a:t>
            </a:r>
          </a:p>
        </p:txBody>
      </p:sp>
    </p:spTree>
    <p:extLst>
      <p:ext uri="{BB962C8B-B14F-4D97-AF65-F5344CB8AC3E}">
        <p14:creationId xmlns:p14="http://schemas.microsoft.com/office/powerpoint/2010/main" val="109091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11981" y="-87923"/>
            <a:ext cx="114136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spcBef>
                <a:spcPct val="0"/>
              </a:spcBef>
            </a:pPr>
            <a:r>
              <a:rPr lang="kk-KZ" alt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ФИНАНСОВАЯ</a:t>
            </a:r>
            <a:r>
              <a:rPr lang="kk-KZ" sz="2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kk-KZ" alt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МОДЕЛЬ</a:t>
            </a:r>
            <a:r>
              <a:rPr lang="en-US" alt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ОСМС НА 2018-2020 ГГ.</a:t>
            </a:r>
            <a:endParaRPr lang="ru-RU" alt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511691"/>
              </p:ext>
            </p:extLst>
          </p:nvPr>
        </p:nvGraphicFramePr>
        <p:xfrm>
          <a:off x="474785" y="542818"/>
          <a:ext cx="11289323" cy="61735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2435"/>
                <a:gridCol w="1006811"/>
                <a:gridCol w="1318846"/>
                <a:gridCol w="1672692"/>
                <a:gridCol w="1332783"/>
                <a:gridCol w="1332783"/>
                <a:gridCol w="1112973"/>
              </a:tblGrid>
              <a:tr h="283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2015 год 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2016 год 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2017 год 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2018 год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2019 год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2020 год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РАЗМЕР СТАВОК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8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государства за социально-уязвимое население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3,75%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4%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4%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Отчисления работодателей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1,50%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1,50%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2%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работников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2%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5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</a:t>
                      </a:r>
                      <a:r>
                        <a:rPr lang="ru-RU" sz="1400" u="none" strike="noStrike" dirty="0" err="1">
                          <a:effectLst/>
                        </a:rPr>
                        <a:t>самозанятого</a:t>
                      </a:r>
                      <a:r>
                        <a:rPr lang="ru-RU" sz="1400" u="none" strike="noStrike" dirty="0">
                          <a:effectLst/>
                        </a:rPr>
                        <a:t> населения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5%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неактивных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5%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5%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</a:rPr>
                        <a:t>ВСЕГО ДОХОДЫ ОСМС, в том числе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23,3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692,9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828,4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971,4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2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государства за социально-уязвимое население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588,1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660,1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693,8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Отчисления работодателей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19,9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83,3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86,6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125,3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работников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57,8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125,3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</a:t>
                      </a:r>
                      <a:r>
                        <a:rPr lang="ru-RU" sz="1400" u="none" strike="noStrike" dirty="0" err="1">
                          <a:effectLst/>
                        </a:rPr>
                        <a:t>самозанятого</a:t>
                      </a:r>
                      <a:r>
                        <a:rPr lang="ru-RU" sz="1400" u="none" strike="noStrike" dirty="0">
                          <a:effectLst/>
                        </a:rPr>
                        <a:t> населения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3,4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20,9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22,2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Взносы неактивных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0,6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1,7</a:t>
                      </a:r>
                      <a:endParaRPr lang="ru-RU" sz="16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3,5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1" u="none" strike="noStrike" dirty="0">
                          <a:effectLst/>
                        </a:rPr>
                        <a:t>дополнительные доходы за счет взносов и отчислений работодателей и граждан</a:t>
                      </a:r>
                      <a:endParaRPr lang="ru-RU" sz="14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23,3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104,8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168,3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277,6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2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1" u="none" strike="noStrike" dirty="0">
                          <a:effectLst/>
                        </a:rPr>
                        <a:t>доля дополнительных доходов отрасли в общих доходах</a:t>
                      </a:r>
                      <a:endParaRPr lang="ru-RU" sz="14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2,5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10,1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14,4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22,6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2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</a:rPr>
                        <a:t>ВСЕГО РАСХОДЫ на ГОБМП и ОСМС, в том числе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732,3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882,5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918,5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1 034,20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1 151,80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1 212,50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от ВВП, 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1,8%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2,0%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1,9%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2,0%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2,1%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2,0%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ГОБМП</a:t>
                      </a:r>
                      <a:endParaRPr lang="ru-RU" sz="14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732,3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882,5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918,5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348,6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336,5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255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ОСМС</a:t>
                      </a:r>
                      <a:endParaRPr lang="ru-RU" sz="14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714,9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828,4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971,4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2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1" u="none" strike="noStrike" dirty="0">
                          <a:effectLst/>
                        </a:rPr>
                        <a:t>доля расходов на ОСМС в общих расходах отрасли, в %</a:t>
                      </a:r>
                      <a:endParaRPr lang="ru-RU" sz="14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 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69,1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71,9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effectLst/>
                        </a:rPr>
                        <a:t>80,1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19" marR="6019" marT="6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358238" y="6492875"/>
            <a:ext cx="758982" cy="365125"/>
          </a:xfrm>
        </p:spPr>
        <p:txBody>
          <a:bodyPr/>
          <a:lstStyle/>
          <a:p>
            <a:fld id="{136DB318-FA60-4818-A8F0-7919E4BA77ED}" type="slidenum">
              <a:rPr lang="ru-RU" sz="1600" smtClean="0">
                <a:solidFill>
                  <a:schemeClr val="tx1"/>
                </a:solidFill>
              </a:rPr>
              <a:t>8</a:t>
            </a:fld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flipV="1">
            <a:off x="1053296" y="466725"/>
            <a:ext cx="1113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1966" y="0"/>
            <a:ext cx="11196040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R="5080" algn="l">
              <a:spcBef>
                <a:spcPct val="0"/>
              </a:spcBef>
            </a:pPr>
            <a:r>
              <a:rPr lang="ru-RU" spc="-50" dirty="0" smtClean="0">
                <a:solidFill>
                  <a:srgbClr val="C00000"/>
                </a:solidFill>
              </a:rPr>
              <a:t>ДОХОДЫ</a:t>
            </a:r>
            <a:endParaRPr lang="ru-RU" spc="-50" dirty="0">
              <a:solidFill>
                <a:srgbClr val="C00000"/>
              </a:solidFill>
            </a:endParaRPr>
          </a:p>
        </p:txBody>
      </p:sp>
      <p:sp>
        <p:nvSpPr>
          <p:cNvPr id="2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362095" y="6455965"/>
            <a:ext cx="758982" cy="365125"/>
          </a:xfrm>
        </p:spPr>
        <p:txBody>
          <a:bodyPr/>
          <a:lstStyle/>
          <a:p>
            <a:fld id="{8D25C86A-2F31-4465-AAAB-F4D0E023132B}" type="slidenum">
              <a:rPr lang="ru-RU" sz="1600" smtClean="0">
                <a:solidFill>
                  <a:schemeClr val="tx1"/>
                </a:solidFill>
              </a:rPr>
              <a:pPr/>
              <a:t>9</a:t>
            </a:fld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932102"/>
              </p:ext>
            </p:extLst>
          </p:nvPr>
        </p:nvGraphicFramePr>
        <p:xfrm>
          <a:off x="251966" y="563906"/>
          <a:ext cx="11289324" cy="6004370"/>
        </p:xfrm>
        <a:graphic>
          <a:graphicData uri="http://schemas.openxmlformats.org/drawingml/2006/table">
            <a:tbl>
              <a:tblPr firstRow="1" bandRow="1"/>
              <a:tblGrid>
                <a:gridCol w="1840561"/>
                <a:gridCol w="3525758"/>
                <a:gridCol w="2391507"/>
                <a:gridCol w="2373923"/>
                <a:gridCol w="1157575"/>
              </a:tblGrid>
              <a:tr h="132648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</a:rPr>
                        <a:t>КТО ПЛАТИТ?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</a:rPr>
                        <a:t>СКОЛЬКО ПЛАТИТЬ?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</a:rPr>
                        <a:t>КОГДА ПЛАТИТЬ?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1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Ст. 14. Плательщики. 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Ст. 14. Плательщики. 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87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Закон об ОСМС в действующей редакции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Закон об ОСМС в предлагаемой редакций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Закон об ОСМС в действующей редакции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Закон об ОСМС в предлагаемой редакций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7109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государство;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1) государство;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среднемесячной заработной платы, предшествующей двум годам текущего финансового года. С 2022 года устанавливается ЗРК «О республиканском бюджете»</a:t>
                      </a:r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5%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среднемесячной заработной платы, предшествующей двум годам текущего финансового года. С 2022 года устанавливается ЗРК «О республиканском бюджете»</a:t>
                      </a:r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 1 января </a:t>
                      </a:r>
                      <a:endParaRPr lang="ru-RU" sz="1200" b="1" i="0" u="sng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года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428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работники;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2) работники, </a:t>
                      </a:r>
                      <a:r>
                        <a:rPr lang="ru-RU" sz="1200" b="1" i="0" u="none" strike="noStrike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в том числе государственные и гражданские служащие, за исключением военнослужащих, сотрудников правоохранительных, специальных государственных органов;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2%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ежемесячного дохода (заработной платы)</a:t>
                      </a:r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2%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ежемесячного дохода (заработной платы)</a:t>
                      </a:r>
                      <a:endParaRPr lang="ru-RU" sz="1200" b="1" i="0" u="sng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 1 января </a:t>
                      </a:r>
                      <a:endParaRPr lang="ru-RU" sz="1200" b="1" i="0" u="sng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года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2815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индивидуальные предприниматели;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3) индивидуальные предприниматели; 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7%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дохода или от </a:t>
                      </a:r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МЗП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5%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 дохода или от </a:t>
                      </a:r>
                      <a:r>
                        <a:rPr lang="ru-RU" sz="16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МЗП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 1 июля </a:t>
                      </a:r>
                      <a:endParaRPr lang="ru-RU" sz="1200" b="1" i="0" u="sng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2017 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года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116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частные нотариусы;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4) частные нотариусы;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частные судебные исполнители;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5) частные судебные исполнители;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6) адвокаты;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6) адвокаты;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7) профессиональные медиаторы;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7) профессиональные медиаторы;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54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8) физические лица, 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получающие доходы по договорам гражданско-правового характера.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8) физические лица, получающие доходы по заключенным с налоговым агентом договорам гражданско-правового характера в соответствии с законодательством РК;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15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отсутствует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9) * иные лица, в том числе самостоятельно занятые;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нет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sng" strike="noStrike" kern="1200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5% от 1 МЗП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 1 января </a:t>
                      </a:r>
                      <a:endParaRPr lang="ru-RU" sz="1200" b="1" i="0" u="sng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года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9020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отсутствует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10) * граждане РК, выехавшие за пределы РК, за исключением выехавших на постоянное место жительства за пределы РК в установленном законодательством порядке и граждан, за которых в РК осуществляется уплата отчислений и (или) взносов.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нет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sng" strike="noStrike" kern="1200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5% от 1 МЗП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 1 января </a:t>
                      </a:r>
                      <a:endParaRPr lang="ru-RU" sz="1200" b="1" i="0" u="sng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ctr"/>
                      <a:r>
                        <a:rPr lang="ru-RU" sz="1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года</a:t>
                      </a:r>
                    </a:p>
                  </a:txBody>
                  <a:tcPr marL="5306" marR="5306" marT="53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9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12520</TotalTime>
  <Words>4606</Words>
  <Application>Microsoft Office PowerPoint</Application>
  <PresentationFormat>Произвольный</PresentationFormat>
  <Paragraphs>845</Paragraphs>
  <Slides>24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HDOfficeLightV0</vt:lpstr>
      <vt:lpstr>Усиление финансовой устойчивости системы здравоохранения на основе принципа СОЛИДАРНОЙ ОТВЕТСТВЕННОСТИ государства, работодателей и граждан. </vt:lpstr>
      <vt:lpstr>ПРЕДПОСЫЛКИ ВНЕДРЕНИЯ ОСМС В РК </vt:lpstr>
      <vt:lpstr>ОСНОВНЫЕ ПРИНЦИПЫ МОДЕЛИ ОСМС В РК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ОСМС</dc:title>
  <dc:creator>User</dc:creator>
  <cp:lastModifiedBy>Балкенова Зауреш Кайдаровна</cp:lastModifiedBy>
  <cp:revision>711</cp:revision>
  <cp:lastPrinted>2017-03-09T07:38:44Z</cp:lastPrinted>
  <dcterms:created xsi:type="dcterms:W3CDTF">2015-05-18T09:28:19Z</dcterms:created>
  <dcterms:modified xsi:type="dcterms:W3CDTF">2017-03-10T10:54:04Z</dcterms:modified>
</cp:coreProperties>
</file>