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90" r:id="rId1"/>
    <p:sldMasterId id="2147483965" r:id="rId2"/>
  </p:sldMasterIdLst>
  <p:notesMasterIdLst>
    <p:notesMasterId r:id="rId27"/>
  </p:notesMasterIdLst>
  <p:handoutMasterIdLst>
    <p:handoutMasterId r:id="rId28"/>
  </p:handoutMasterIdLst>
  <p:sldIdLst>
    <p:sldId id="598" r:id="rId3"/>
    <p:sldId id="468" r:id="rId4"/>
    <p:sldId id="470" r:id="rId5"/>
    <p:sldId id="575" r:id="rId6"/>
    <p:sldId id="582" r:id="rId7"/>
    <p:sldId id="579" r:id="rId8"/>
    <p:sldId id="580" r:id="rId9"/>
    <p:sldId id="581" r:id="rId10"/>
    <p:sldId id="576" r:id="rId11"/>
    <p:sldId id="555" r:id="rId12"/>
    <p:sldId id="597" r:id="rId13"/>
    <p:sldId id="577" r:id="rId14"/>
    <p:sldId id="583" r:id="rId15"/>
    <p:sldId id="585" r:id="rId16"/>
    <p:sldId id="586" r:id="rId17"/>
    <p:sldId id="587" r:id="rId18"/>
    <p:sldId id="588" r:id="rId19"/>
    <p:sldId id="589" r:id="rId20"/>
    <p:sldId id="595" r:id="rId21"/>
    <p:sldId id="556" r:id="rId22"/>
    <p:sldId id="590" r:id="rId23"/>
    <p:sldId id="591" r:id="rId24"/>
    <p:sldId id="558" r:id="rId25"/>
    <p:sldId id="596" r:id="rId26"/>
  </p:sldIdLst>
  <p:sldSz cx="12192000" cy="6858000"/>
  <p:notesSz cx="6808788" cy="99393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AF00"/>
    <a:srgbClr val="EAB200"/>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6D9F66E-5EB9-4882-86FB-DCBF35E3C3E4}" styleName="Средний стиль 4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10A1B5D5-9B99-4C35-A422-299274C87663}" styleName="Средний стиль 1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732" autoAdjust="0"/>
    <p:restoredTop sz="96433" autoAdjust="0"/>
  </p:normalViewPr>
  <p:slideViewPr>
    <p:cSldViewPr snapToGrid="0">
      <p:cViewPr>
        <p:scale>
          <a:sx n="120" d="100"/>
          <a:sy n="120" d="100"/>
        </p:scale>
        <p:origin x="-654" y="0"/>
      </p:cViewPr>
      <p:guideLst>
        <p:guide orient="horz" pos="2160"/>
        <p:guide pos="3840"/>
      </p:guideLst>
    </p:cSldViewPr>
  </p:slideViewPr>
  <p:notesTextViewPr>
    <p:cViewPr>
      <p:scale>
        <a:sx n="1" d="1"/>
        <a:sy n="1" d="1"/>
      </p:scale>
      <p:origin x="0" y="0"/>
    </p:cViewPr>
  </p:notesTextViewPr>
  <p:sorterViewPr>
    <p:cViewPr>
      <p:scale>
        <a:sx n="80" d="100"/>
        <a:sy n="80" d="100"/>
      </p:scale>
      <p:origin x="0" y="54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1" y="0"/>
            <a:ext cx="2950475" cy="498693"/>
          </a:xfrm>
          <a:prstGeom prst="rect">
            <a:avLst/>
          </a:prstGeom>
        </p:spPr>
        <p:txBody>
          <a:bodyPr vert="horz" lIns="91098" tIns="45548" rIns="91098" bIns="45548" rtlCol="0"/>
          <a:lstStyle>
            <a:lvl1pPr algn="l">
              <a:defRPr sz="1200"/>
            </a:lvl1pPr>
          </a:lstStyle>
          <a:p>
            <a:endParaRPr lang="ru-RU" dirty="0"/>
          </a:p>
        </p:txBody>
      </p:sp>
      <p:sp>
        <p:nvSpPr>
          <p:cNvPr id="3" name="Дата 2"/>
          <p:cNvSpPr>
            <a:spLocks noGrp="1"/>
          </p:cNvSpPr>
          <p:nvPr>
            <p:ph type="dt" sz="quarter" idx="1"/>
          </p:nvPr>
        </p:nvSpPr>
        <p:spPr>
          <a:xfrm>
            <a:off x="3856740" y="0"/>
            <a:ext cx="2950475" cy="498693"/>
          </a:xfrm>
          <a:prstGeom prst="rect">
            <a:avLst/>
          </a:prstGeom>
        </p:spPr>
        <p:txBody>
          <a:bodyPr vert="horz" lIns="91098" tIns="45548" rIns="91098" bIns="45548" rtlCol="0"/>
          <a:lstStyle>
            <a:lvl1pPr algn="r">
              <a:defRPr sz="1200"/>
            </a:lvl1pPr>
          </a:lstStyle>
          <a:p>
            <a:fld id="{E48BCFB2-A8ED-412F-98D4-23235C03372E}" type="datetimeFigureOut">
              <a:rPr lang="ru-RU" smtClean="0"/>
              <a:pPr/>
              <a:t>23.03.2017</a:t>
            </a:fld>
            <a:endParaRPr lang="ru-RU" dirty="0"/>
          </a:p>
        </p:txBody>
      </p:sp>
      <p:sp>
        <p:nvSpPr>
          <p:cNvPr id="4" name="Нижний колонтитул 3"/>
          <p:cNvSpPr>
            <a:spLocks noGrp="1"/>
          </p:cNvSpPr>
          <p:nvPr>
            <p:ph type="ftr" sz="quarter" idx="2"/>
          </p:nvPr>
        </p:nvSpPr>
        <p:spPr>
          <a:xfrm>
            <a:off x="1" y="9440646"/>
            <a:ext cx="2950475" cy="498692"/>
          </a:xfrm>
          <a:prstGeom prst="rect">
            <a:avLst/>
          </a:prstGeom>
        </p:spPr>
        <p:txBody>
          <a:bodyPr vert="horz" lIns="91098" tIns="45548" rIns="91098" bIns="45548" rtlCol="0" anchor="b"/>
          <a:lstStyle>
            <a:lvl1pPr algn="l">
              <a:defRPr sz="1200"/>
            </a:lvl1pPr>
          </a:lstStyle>
          <a:p>
            <a:endParaRPr lang="ru-RU" dirty="0"/>
          </a:p>
        </p:txBody>
      </p:sp>
      <p:sp>
        <p:nvSpPr>
          <p:cNvPr id="5" name="Номер слайда 4"/>
          <p:cNvSpPr>
            <a:spLocks noGrp="1"/>
          </p:cNvSpPr>
          <p:nvPr>
            <p:ph type="sldNum" sz="quarter" idx="3"/>
          </p:nvPr>
        </p:nvSpPr>
        <p:spPr>
          <a:xfrm>
            <a:off x="3856740" y="9440646"/>
            <a:ext cx="2950475" cy="498692"/>
          </a:xfrm>
          <a:prstGeom prst="rect">
            <a:avLst/>
          </a:prstGeom>
        </p:spPr>
        <p:txBody>
          <a:bodyPr vert="horz" lIns="91098" tIns="45548" rIns="91098" bIns="45548" rtlCol="0" anchor="b"/>
          <a:lstStyle>
            <a:lvl1pPr algn="r">
              <a:defRPr sz="1200"/>
            </a:lvl1pPr>
          </a:lstStyle>
          <a:p>
            <a:fld id="{9A87ACEB-3B27-4FAC-AE79-DA60028D8AAB}" type="slidenum">
              <a:rPr lang="ru-RU" smtClean="0"/>
              <a:pPr/>
              <a:t>‹#›</a:t>
            </a:fld>
            <a:endParaRPr lang="ru-RU" dirty="0"/>
          </a:p>
        </p:txBody>
      </p:sp>
    </p:spTree>
    <p:extLst>
      <p:ext uri="{BB962C8B-B14F-4D97-AF65-F5344CB8AC3E}">
        <p14:creationId xmlns:p14="http://schemas.microsoft.com/office/powerpoint/2010/main" val="8124074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1" y="0"/>
            <a:ext cx="2950475" cy="498693"/>
          </a:xfrm>
          <a:prstGeom prst="rect">
            <a:avLst/>
          </a:prstGeom>
        </p:spPr>
        <p:txBody>
          <a:bodyPr vert="horz" lIns="91098" tIns="45548" rIns="91098" bIns="45548" rtlCol="0"/>
          <a:lstStyle>
            <a:lvl1pPr algn="l">
              <a:defRPr sz="1200"/>
            </a:lvl1pPr>
          </a:lstStyle>
          <a:p>
            <a:endParaRPr lang="ru-RU" dirty="0"/>
          </a:p>
        </p:txBody>
      </p:sp>
      <p:sp>
        <p:nvSpPr>
          <p:cNvPr id="3" name="Дата 2"/>
          <p:cNvSpPr>
            <a:spLocks noGrp="1"/>
          </p:cNvSpPr>
          <p:nvPr>
            <p:ph type="dt" idx="1"/>
          </p:nvPr>
        </p:nvSpPr>
        <p:spPr>
          <a:xfrm>
            <a:off x="3856740" y="0"/>
            <a:ext cx="2950475" cy="498693"/>
          </a:xfrm>
          <a:prstGeom prst="rect">
            <a:avLst/>
          </a:prstGeom>
        </p:spPr>
        <p:txBody>
          <a:bodyPr vert="horz" lIns="91098" tIns="45548" rIns="91098" bIns="45548" rtlCol="0"/>
          <a:lstStyle>
            <a:lvl1pPr algn="r">
              <a:defRPr sz="1200"/>
            </a:lvl1pPr>
          </a:lstStyle>
          <a:p>
            <a:fld id="{5E3AF430-ED5C-4812-B99B-63DC963F0731}" type="datetimeFigureOut">
              <a:rPr lang="ru-RU" smtClean="0"/>
              <a:pPr/>
              <a:t>23.03.2017</a:t>
            </a:fld>
            <a:endParaRPr lang="ru-RU" dirty="0"/>
          </a:p>
        </p:txBody>
      </p:sp>
      <p:sp>
        <p:nvSpPr>
          <p:cNvPr id="4" name="Образ слайда 3"/>
          <p:cNvSpPr>
            <a:spLocks noGrp="1" noRot="1" noChangeAspect="1"/>
          </p:cNvSpPr>
          <p:nvPr>
            <p:ph type="sldImg" idx="2"/>
          </p:nvPr>
        </p:nvSpPr>
        <p:spPr>
          <a:xfrm>
            <a:off x="423863" y="1243013"/>
            <a:ext cx="5961062" cy="3352800"/>
          </a:xfrm>
          <a:prstGeom prst="rect">
            <a:avLst/>
          </a:prstGeom>
          <a:noFill/>
          <a:ln w="12700">
            <a:solidFill>
              <a:prstClr val="black"/>
            </a:solidFill>
          </a:ln>
        </p:spPr>
        <p:txBody>
          <a:bodyPr vert="horz" lIns="91098" tIns="45548" rIns="91098" bIns="45548" rtlCol="0" anchor="ctr"/>
          <a:lstStyle/>
          <a:p>
            <a:endParaRPr lang="ru-RU" dirty="0"/>
          </a:p>
        </p:txBody>
      </p:sp>
      <p:sp>
        <p:nvSpPr>
          <p:cNvPr id="5" name="Заметки 4"/>
          <p:cNvSpPr>
            <a:spLocks noGrp="1"/>
          </p:cNvSpPr>
          <p:nvPr>
            <p:ph type="body" sz="quarter" idx="3"/>
          </p:nvPr>
        </p:nvSpPr>
        <p:spPr>
          <a:xfrm>
            <a:off x="680880" y="4783307"/>
            <a:ext cx="5447030" cy="3913615"/>
          </a:xfrm>
          <a:prstGeom prst="rect">
            <a:avLst/>
          </a:prstGeom>
        </p:spPr>
        <p:txBody>
          <a:bodyPr vert="horz" lIns="91098" tIns="45548" rIns="91098" bIns="45548"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1" y="9440646"/>
            <a:ext cx="2950475" cy="498692"/>
          </a:xfrm>
          <a:prstGeom prst="rect">
            <a:avLst/>
          </a:prstGeom>
        </p:spPr>
        <p:txBody>
          <a:bodyPr vert="horz" lIns="91098" tIns="45548" rIns="91098" bIns="45548" rtlCol="0" anchor="b"/>
          <a:lstStyle>
            <a:lvl1pPr algn="l">
              <a:defRPr sz="1200"/>
            </a:lvl1pPr>
          </a:lstStyle>
          <a:p>
            <a:endParaRPr lang="ru-RU" dirty="0"/>
          </a:p>
        </p:txBody>
      </p:sp>
      <p:sp>
        <p:nvSpPr>
          <p:cNvPr id="7" name="Номер слайда 6"/>
          <p:cNvSpPr>
            <a:spLocks noGrp="1"/>
          </p:cNvSpPr>
          <p:nvPr>
            <p:ph type="sldNum" sz="quarter" idx="5"/>
          </p:nvPr>
        </p:nvSpPr>
        <p:spPr>
          <a:xfrm>
            <a:off x="3856740" y="9440646"/>
            <a:ext cx="2950475" cy="498692"/>
          </a:xfrm>
          <a:prstGeom prst="rect">
            <a:avLst/>
          </a:prstGeom>
        </p:spPr>
        <p:txBody>
          <a:bodyPr vert="horz" lIns="91098" tIns="45548" rIns="91098" bIns="45548" rtlCol="0" anchor="b"/>
          <a:lstStyle>
            <a:lvl1pPr algn="r">
              <a:defRPr sz="1200"/>
            </a:lvl1pPr>
          </a:lstStyle>
          <a:p>
            <a:fld id="{0A16DF37-574C-4CB0-B46A-FDF7CD588769}" type="slidenum">
              <a:rPr lang="ru-RU" smtClean="0"/>
              <a:pPr/>
              <a:t>‹#›</a:t>
            </a:fld>
            <a:endParaRPr lang="ru-RU" dirty="0"/>
          </a:p>
        </p:txBody>
      </p:sp>
    </p:spTree>
    <p:extLst>
      <p:ext uri="{BB962C8B-B14F-4D97-AF65-F5344CB8AC3E}">
        <p14:creationId xmlns:p14="http://schemas.microsoft.com/office/powerpoint/2010/main" val="5182153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428625" y="1247775"/>
            <a:ext cx="5997575" cy="3375025"/>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E237DC0D-C4E5-4FE7-A055-3A225CF686E5}" type="slidenum">
              <a:rPr lang="ru-RU" smtClean="0"/>
              <a:pPr/>
              <a:t>5</a:t>
            </a:fld>
            <a:endParaRPr lang="ru-RU"/>
          </a:p>
        </p:txBody>
      </p:sp>
    </p:spTree>
    <p:extLst>
      <p:ext uri="{BB962C8B-B14F-4D97-AF65-F5344CB8AC3E}">
        <p14:creationId xmlns:p14="http://schemas.microsoft.com/office/powerpoint/2010/main" val="5101062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441325" y="1257300"/>
            <a:ext cx="6046788" cy="3400425"/>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E237DC0D-C4E5-4FE7-A055-3A225CF686E5}" type="slidenum">
              <a:rPr lang="ru-RU" smtClean="0"/>
              <a:pPr/>
              <a:t>7</a:t>
            </a:fld>
            <a:endParaRPr lang="ru-RU"/>
          </a:p>
        </p:txBody>
      </p:sp>
    </p:spTree>
    <p:extLst>
      <p:ext uri="{BB962C8B-B14F-4D97-AF65-F5344CB8AC3E}">
        <p14:creationId xmlns:p14="http://schemas.microsoft.com/office/powerpoint/2010/main" val="9366225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E263F5DD-97E6-4C60-9669-66DA50A7BBF0}" type="slidenum">
              <a:rPr lang="ru-RU" smtClean="0"/>
              <a:pPr/>
              <a:t>8</a:t>
            </a:fld>
            <a:endParaRPr lang="ru-RU"/>
          </a:p>
        </p:txBody>
      </p:sp>
    </p:spTree>
    <p:extLst>
      <p:ext uri="{BB962C8B-B14F-4D97-AF65-F5344CB8AC3E}">
        <p14:creationId xmlns:p14="http://schemas.microsoft.com/office/powerpoint/2010/main" val="4244277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441325" y="1257300"/>
            <a:ext cx="6046788" cy="3400425"/>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E237DC0D-C4E5-4FE7-A055-3A225CF686E5}" type="slidenum">
              <a:rPr lang="ru-RU" smtClean="0"/>
              <a:pPr/>
              <a:t>10</a:t>
            </a:fld>
            <a:endParaRPr lang="ru-RU"/>
          </a:p>
        </p:txBody>
      </p:sp>
    </p:spTree>
    <p:extLst>
      <p:ext uri="{BB962C8B-B14F-4D97-AF65-F5344CB8AC3E}">
        <p14:creationId xmlns:p14="http://schemas.microsoft.com/office/powerpoint/2010/main" val="20701634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0A16DF37-574C-4CB0-B46A-FDF7CD588769}" type="slidenum">
              <a:rPr lang="ru-RU" smtClean="0"/>
              <a:pPr/>
              <a:t>11</a:t>
            </a:fld>
            <a:endParaRPr lang="ru-RU" dirty="0"/>
          </a:p>
        </p:txBody>
      </p:sp>
    </p:spTree>
    <p:extLst>
      <p:ext uri="{BB962C8B-B14F-4D97-AF65-F5344CB8AC3E}">
        <p14:creationId xmlns:p14="http://schemas.microsoft.com/office/powerpoint/2010/main" val="37170288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441325" y="1257300"/>
            <a:ext cx="6046788" cy="3400425"/>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E237DC0D-C4E5-4FE7-A055-3A225CF686E5}" type="slidenum">
              <a:rPr lang="ru-RU" smtClean="0"/>
              <a:pPr/>
              <a:t>20</a:t>
            </a:fld>
            <a:endParaRPr lang="ru-RU"/>
          </a:p>
        </p:txBody>
      </p:sp>
    </p:spTree>
    <p:extLst>
      <p:ext uri="{BB962C8B-B14F-4D97-AF65-F5344CB8AC3E}">
        <p14:creationId xmlns:p14="http://schemas.microsoft.com/office/powerpoint/2010/main" val="37632717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a:p>
            <a:pPr eaLnBrk="1" hangingPunct="1">
              <a:spcBef>
                <a:spcPct val="0"/>
              </a:spcBef>
            </a:pPr>
            <a:endParaRPr lang="ru-RU" altLang="ru-RU" smtClean="0"/>
          </a:p>
        </p:txBody>
      </p:sp>
      <p:sp>
        <p:nvSpPr>
          <p:cNvPr id="27652"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1788" indent="-228600">
              <a:defRPr>
                <a:solidFill>
                  <a:schemeClr val="tx1"/>
                </a:solidFill>
                <a:latin typeface="Calibri" panose="020F0502020204030204" pitchFamily="34" charset="0"/>
              </a:defRPr>
            </a:lvl4pPr>
            <a:lvl5pPr marL="2058988" indent="-228600">
              <a:defRPr>
                <a:solidFill>
                  <a:schemeClr val="tx1"/>
                </a:solidFill>
                <a:latin typeface="Calibri" panose="020F0502020204030204" pitchFamily="34" charset="0"/>
              </a:defRPr>
            </a:lvl5pPr>
            <a:lvl6pPr marL="2516188" indent="-228600" eaLnBrk="0" fontAlgn="base" hangingPunct="0">
              <a:spcBef>
                <a:spcPct val="0"/>
              </a:spcBef>
              <a:spcAft>
                <a:spcPct val="0"/>
              </a:spcAft>
              <a:defRPr>
                <a:solidFill>
                  <a:schemeClr val="tx1"/>
                </a:solidFill>
                <a:latin typeface="Calibri" panose="020F0502020204030204" pitchFamily="34" charset="0"/>
              </a:defRPr>
            </a:lvl6pPr>
            <a:lvl7pPr marL="2973388" indent="-228600" eaLnBrk="0" fontAlgn="base" hangingPunct="0">
              <a:spcBef>
                <a:spcPct val="0"/>
              </a:spcBef>
              <a:spcAft>
                <a:spcPct val="0"/>
              </a:spcAft>
              <a:defRPr>
                <a:solidFill>
                  <a:schemeClr val="tx1"/>
                </a:solidFill>
                <a:latin typeface="Calibri" panose="020F0502020204030204" pitchFamily="34" charset="0"/>
              </a:defRPr>
            </a:lvl7pPr>
            <a:lvl8pPr marL="3430588" indent="-228600" eaLnBrk="0" fontAlgn="base" hangingPunct="0">
              <a:spcBef>
                <a:spcPct val="0"/>
              </a:spcBef>
              <a:spcAft>
                <a:spcPct val="0"/>
              </a:spcAft>
              <a:defRPr>
                <a:solidFill>
                  <a:schemeClr val="tx1"/>
                </a:solidFill>
                <a:latin typeface="Calibri" panose="020F0502020204030204" pitchFamily="34" charset="0"/>
              </a:defRPr>
            </a:lvl8pPr>
            <a:lvl9pPr marL="3887788"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2276F6F-0CFA-48E4-B171-D76102665338}" type="slidenum">
              <a:rPr lang="ru-RU" altLang="ru-RU" smtClean="0"/>
              <a:pPr fontAlgn="base">
                <a:spcBef>
                  <a:spcPct val="0"/>
                </a:spcBef>
                <a:spcAft>
                  <a:spcPct val="0"/>
                </a:spcAft>
              </a:pPr>
              <a:t>21</a:t>
            </a:fld>
            <a:endParaRPr lang="ru-RU" altLang="ru-RU" smtClean="0"/>
          </a:p>
        </p:txBody>
      </p:sp>
    </p:spTree>
    <p:extLst>
      <p:ext uri="{BB962C8B-B14F-4D97-AF65-F5344CB8AC3E}">
        <p14:creationId xmlns:p14="http://schemas.microsoft.com/office/powerpoint/2010/main" val="39948466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a:p>
            <a:pPr eaLnBrk="1" hangingPunct="1">
              <a:spcBef>
                <a:spcPct val="0"/>
              </a:spcBef>
            </a:pPr>
            <a:endParaRPr lang="ru-RU" altLang="ru-RU" smtClean="0"/>
          </a:p>
        </p:txBody>
      </p:sp>
      <p:sp>
        <p:nvSpPr>
          <p:cNvPr id="29700"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1788" indent="-228600">
              <a:defRPr>
                <a:solidFill>
                  <a:schemeClr val="tx1"/>
                </a:solidFill>
                <a:latin typeface="Calibri" panose="020F0502020204030204" pitchFamily="34" charset="0"/>
              </a:defRPr>
            </a:lvl4pPr>
            <a:lvl5pPr marL="2058988" indent="-228600">
              <a:defRPr>
                <a:solidFill>
                  <a:schemeClr val="tx1"/>
                </a:solidFill>
                <a:latin typeface="Calibri" panose="020F0502020204030204" pitchFamily="34" charset="0"/>
              </a:defRPr>
            </a:lvl5pPr>
            <a:lvl6pPr marL="2516188" indent="-228600" eaLnBrk="0" fontAlgn="base" hangingPunct="0">
              <a:spcBef>
                <a:spcPct val="0"/>
              </a:spcBef>
              <a:spcAft>
                <a:spcPct val="0"/>
              </a:spcAft>
              <a:defRPr>
                <a:solidFill>
                  <a:schemeClr val="tx1"/>
                </a:solidFill>
                <a:latin typeface="Calibri" panose="020F0502020204030204" pitchFamily="34" charset="0"/>
              </a:defRPr>
            </a:lvl6pPr>
            <a:lvl7pPr marL="2973388" indent="-228600" eaLnBrk="0" fontAlgn="base" hangingPunct="0">
              <a:spcBef>
                <a:spcPct val="0"/>
              </a:spcBef>
              <a:spcAft>
                <a:spcPct val="0"/>
              </a:spcAft>
              <a:defRPr>
                <a:solidFill>
                  <a:schemeClr val="tx1"/>
                </a:solidFill>
                <a:latin typeface="Calibri" panose="020F0502020204030204" pitchFamily="34" charset="0"/>
              </a:defRPr>
            </a:lvl7pPr>
            <a:lvl8pPr marL="3430588" indent="-228600" eaLnBrk="0" fontAlgn="base" hangingPunct="0">
              <a:spcBef>
                <a:spcPct val="0"/>
              </a:spcBef>
              <a:spcAft>
                <a:spcPct val="0"/>
              </a:spcAft>
              <a:defRPr>
                <a:solidFill>
                  <a:schemeClr val="tx1"/>
                </a:solidFill>
                <a:latin typeface="Calibri" panose="020F0502020204030204" pitchFamily="34" charset="0"/>
              </a:defRPr>
            </a:lvl8pPr>
            <a:lvl9pPr marL="3887788"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CB7B5E3B-4AF9-4B24-9A0F-CDED6C4B3FDD}" type="slidenum">
              <a:rPr lang="ru-RU" altLang="ru-RU" smtClean="0"/>
              <a:pPr fontAlgn="base">
                <a:spcBef>
                  <a:spcPct val="0"/>
                </a:spcBef>
                <a:spcAft>
                  <a:spcPct val="0"/>
                </a:spcAft>
              </a:pPr>
              <a:t>22</a:t>
            </a:fld>
            <a:endParaRPr lang="ru-RU" altLang="ru-RU" smtClean="0"/>
          </a:p>
        </p:txBody>
      </p:sp>
    </p:spTree>
    <p:extLst>
      <p:ext uri="{BB962C8B-B14F-4D97-AF65-F5344CB8AC3E}">
        <p14:creationId xmlns:p14="http://schemas.microsoft.com/office/powerpoint/2010/main" val="4083954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422275" y="1258888"/>
            <a:ext cx="6051550" cy="34036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E237DC0D-C4E5-4FE7-A055-3A225CF686E5}" type="slidenum">
              <a:rPr lang="ru-RU" smtClean="0">
                <a:solidFill>
                  <a:prstClr val="black"/>
                </a:solidFill>
              </a:rPr>
              <a:pPr/>
              <a:t>23</a:t>
            </a:fld>
            <a:endParaRPr lang="ru-RU">
              <a:solidFill>
                <a:prstClr val="black"/>
              </a:solidFill>
            </a:endParaRPr>
          </a:p>
        </p:txBody>
      </p:sp>
    </p:spTree>
    <p:extLst>
      <p:ext uri="{BB962C8B-B14F-4D97-AF65-F5344CB8AC3E}">
        <p14:creationId xmlns:p14="http://schemas.microsoft.com/office/powerpoint/2010/main" val="29919844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0458"/>
            <a:ext cx="10363200" cy="1470025"/>
          </a:xfrm>
        </p:spPr>
        <p:txBody>
          <a:bodyPr/>
          <a:lstStyle/>
          <a:p>
            <a:r>
              <a:rPr lang="ru-RU"/>
              <a:t>Образец заголовка</a:t>
            </a:r>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464CC0FC-EF5C-45B5-B051-DAEC8D204C70}" type="datetime1">
              <a:rPr lang="ru-RU" smtClean="0">
                <a:solidFill>
                  <a:prstClr val="black">
                    <a:tint val="75000"/>
                  </a:prstClr>
                </a:solidFill>
              </a:rPr>
              <a:pPr/>
              <a:t>23.03.2017</a:t>
            </a:fld>
            <a:endParaRPr lang="ru-RU" dirty="0">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dirty="0">
              <a:solidFill>
                <a:prstClr val="black">
                  <a:tint val="75000"/>
                </a:prstClr>
              </a:solidFill>
            </a:endParaRPr>
          </a:p>
        </p:txBody>
      </p:sp>
      <p:sp>
        <p:nvSpPr>
          <p:cNvPr id="6" name="Номер слайда 5"/>
          <p:cNvSpPr>
            <a:spLocks noGrp="1"/>
          </p:cNvSpPr>
          <p:nvPr>
            <p:ph type="sldNum" sz="quarter" idx="12"/>
          </p:nvPr>
        </p:nvSpPr>
        <p:spPr/>
        <p:txBody>
          <a:bodyPr/>
          <a:lstStyle/>
          <a:p>
            <a:fld id="{8D25C86A-2F31-4465-AAAB-F4D0E023132B}" type="slidenum">
              <a:rPr lang="ru-RU" smtClean="0">
                <a:solidFill>
                  <a:prstClr val="black">
                    <a:tint val="75000"/>
                  </a:prstClr>
                </a:solidFill>
              </a:rPr>
              <a:pPr/>
              <a:t>‹#›</a:t>
            </a:fld>
            <a:endParaRPr lang="ru-RU" dirty="0">
              <a:solidFill>
                <a:prstClr val="black">
                  <a:tint val="75000"/>
                </a:prstClr>
              </a:solidFill>
            </a:endParaRPr>
          </a:p>
        </p:txBody>
      </p:sp>
    </p:spTree>
    <p:extLst>
      <p:ext uri="{BB962C8B-B14F-4D97-AF65-F5344CB8AC3E}">
        <p14:creationId xmlns:p14="http://schemas.microsoft.com/office/powerpoint/2010/main" val="2112845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FCE9225-5F9E-4E40-B273-9AF797615A29}" type="datetime1">
              <a:rPr lang="ru-RU" smtClean="0">
                <a:solidFill>
                  <a:prstClr val="black">
                    <a:tint val="75000"/>
                  </a:prstClr>
                </a:solidFill>
              </a:rPr>
              <a:pPr/>
              <a:t>23.03.2017</a:t>
            </a:fld>
            <a:endParaRPr lang="ru-RU" dirty="0">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dirty="0">
              <a:solidFill>
                <a:prstClr val="black">
                  <a:tint val="75000"/>
                </a:prstClr>
              </a:solidFill>
            </a:endParaRPr>
          </a:p>
        </p:txBody>
      </p:sp>
      <p:sp>
        <p:nvSpPr>
          <p:cNvPr id="6" name="Номер слайда 5"/>
          <p:cNvSpPr>
            <a:spLocks noGrp="1"/>
          </p:cNvSpPr>
          <p:nvPr>
            <p:ph type="sldNum" sz="quarter" idx="12"/>
          </p:nvPr>
        </p:nvSpPr>
        <p:spPr/>
        <p:txBody>
          <a:bodyPr/>
          <a:lstStyle/>
          <a:p>
            <a:fld id="{8D25C86A-2F31-4465-AAAB-F4D0E023132B}" type="slidenum">
              <a:rPr lang="ru-RU" smtClean="0">
                <a:solidFill>
                  <a:prstClr val="black">
                    <a:tint val="75000"/>
                  </a:prstClr>
                </a:solidFill>
              </a:rPr>
              <a:pPr/>
              <a:t>‹#›</a:t>
            </a:fld>
            <a:endParaRPr lang="ru-RU" dirty="0">
              <a:solidFill>
                <a:prstClr val="black">
                  <a:tint val="75000"/>
                </a:prstClr>
              </a:solidFill>
            </a:endParaRPr>
          </a:p>
        </p:txBody>
      </p:sp>
    </p:spTree>
    <p:extLst>
      <p:ext uri="{BB962C8B-B14F-4D97-AF65-F5344CB8AC3E}">
        <p14:creationId xmlns:p14="http://schemas.microsoft.com/office/powerpoint/2010/main" val="477268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639"/>
            <a:ext cx="27432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09600" y="274639"/>
            <a:ext cx="80264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50E86B4-B259-4C17-BFC9-DFB7DF589C9E}" type="datetime1">
              <a:rPr lang="ru-RU" smtClean="0">
                <a:solidFill>
                  <a:prstClr val="black">
                    <a:tint val="75000"/>
                  </a:prstClr>
                </a:solidFill>
              </a:rPr>
              <a:pPr/>
              <a:t>23.03.2017</a:t>
            </a:fld>
            <a:endParaRPr lang="ru-RU" dirty="0">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dirty="0">
              <a:solidFill>
                <a:prstClr val="black">
                  <a:tint val="75000"/>
                </a:prstClr>
              </a:solidFill>
            </a:endParaRPr>
          </a:p>
        </p:txBody>
      </p:sp>
      <p:sp>
        <p:nvSpPr>
          <p:cNvPr id="6" name="Номер слайда 5"/>
          <p:cNvSpPr>
            <a:spLocks noGrp="1"/>
          </p:cNvSpPr>
          <p:nvPr>
            <p:ph type="sldNum" sz="quarter" idx="12"/>
          </p:nvPr>
        </p:nvSpPr>
        <p:spPr/>
        <p:txBody>
          <a:bodyPr/>
          <a:lstStyle/>
          <a:p>
            <a:fld id="{8D25C86A-2F31-4465-AAAB-F4D0E023132B}" type="slidenum">
              <a:rPr lang="ru-RU" smtClean="0">
                <a:solidFill>
                  <a:prstClr val="black">
                    <a:tint val="75000"/>
                  </a:prstClr>
                </a:solidFill>
              </a:rPr>
              <a:pPr/>
              <a:t>‹#›</a:t>
            </a:fld>
            <a:endParaRPr lang="ru-RU" dirty="0">
              <a:solidFill>
                <a:prstClr val="black">
                  <a:tint val="75000"/>
                </a:prstClr>
              </a:solidFill>
            </a:endParaRPr>
          </a:p>
        </p:txBody>
      </p:sp>
    </p:spTree>
    <p:extLst>
      <p:ext uri="{BB962C8B-B14F-4D97-AF65-F5344CB8AC3E}">
        <p14:creationId xmlns:p14="http://schemas.microsoft.com/office/powerpoint/2010/main" val="25989870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C0BE1922-1E5A-427D-A97C-A9EED1C198AE}" type="datetime1">
              <a:rPr lang="ru-RU" smtClean="0"/>
              <a:pPr/>
              <a:t>23.03.2017</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65840C0B-A2B9-476C-8CE5-55CFCAFA0476}" type="slidenum">
              <a:rPr lang="ru-RU" smtClean="0"/>
              <a:pPr/>
              <a:t>‹#›</a:t>
            </a:fld>
            <a:endParaRPr lang="ru-RU" dirty="0"/>
          </a:p>
        </p:txBody>
      </p:sp>
    </p:spTree>
    <p:extLst>
      <p:ext uri="{BB962C8B-B14F-4D97-AF65-F5344CB8AC3E}">
        <p14:creationId xmlns:p14="http://schemas.microsoft.com/office/powerpoint/2010/main" val="2023185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0A5425A-569D-498B-AF27-2101E14AE51C}" type="datetime1">
              <a:rPr lang="ru-RU" smtClean="0"/>
              <a:pPr/>
              <a:t>23.03.2017</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65840C0B-A2B9-476C-8CE5-55CFCAFA0476}" type="slidenum">
              <a:rPr lang="ru-RU" smtClean="0"/>
              <a:pPr/>
              <a:t>‹#›</a:t>
            </a:fld>
            <a:endParaRPr lang="ru-RU" dirty="0"/>
          </a:p>
        </p:txBody>
      </p:sp>
    </p:spTree>
    <p:extLst>
      <p:ext uri="{BB962C8B-B14F-4D97-AF65-F5344CB8AC3E}">
        <p14:creationId xmlns:p14="http://schemas.microsoft.com/office/powerpoint/2010/main" val="7323287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ru-RU"/>
              <a:t>Образец заголовка</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F12067E-D886-4622-AD96-D3C5E866B2A7}" type="datetime1">
              <a:rPr lang="ru-RU" smtClean="0"/>
              <a:pPr/>
              <a:t>23.03.2017</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65840C0B-A2B9-476C-8CE5-55CFCAFA0476}" type="slidenum">
              <a:rPr lang="ru-RU" smtClean="0"/>
              <a:pPr/>
              <a:t>‹#›</a:t>
            </a:fld>
            <a:endParaRPr lang="ru-RU" dirty="0"/>
          </a:p>
        </p:txBody>
      </p:sp>
    </p:spTree>
    <p:extLst>
      <p:ext uri="{BB962C8B-B14F-4D97-AF65-F5344CB8AC3E}">
        <p14:creationId xmlns:p14="http://schemas.microsoft.com/office/powerpoint/2010/main" val="25135961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DFC07241-D7F0-4178-8C3D-9B76AD642877}" type="datetime1">
              <a:rPr lang="ru-RU" smtClean="0"/>
              <a:pPr/>
              <a:t>23.03.2017</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65840C0B-A2B9-476C-8CE5-55CFCAFA0476}" type="slidenum">
              <a:rPr lang="ru-RU" smtClean="0"/>
              <a:pPr/>
              <a:t>‹#›</a:t>
            </a:fld>
            <a:endParaRPr lang="ru-RU" dirty="0"/>
          </a:p>
        </p:txBody>
      </p:sp>
    </p:spTree>
    <p:extLst>
      <p:ext uri="{BB962C8B-B14F-4D97-AF65-F5344CB8AC3E}">
        <p14:creationId xmlns:p14="http://schemas.microsoft.com/office/powerpoint/2010/main" val="9316576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45127" y="2507550"/>
            <a:ext cx="5156200" cy="36805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7550"/>
            <a:ext cx="5181601" cy="36805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DC207C22-A59C-4CC6-A73F-AA840CF2EBB0}" type="datetime1">
              <a:rPr lang="ru-RU" smtClean="0"/>
              <a:pPr/>
              <a:t>23.03.2017</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65840C0B-A2B9-476C-8CE5-55CFCAFA0476}" type="slidenum">
              <a:rPr lang="ru-RU" smtClean="0"/>
              <a:pPr/>
              <a:t>‹#›</a:t>
            </a:fld>
            <a:endParaRPr lang="ru-RU" dirty="0"/>
          </a:p>
        </p:txBody>
      </p:sp>
      <p:sp>
        <p:nvSpPr>
          <p:cNvPr id="10" name="Title 9"/>
          <p:cNvSpPr>
            <a:spLocks noGrp="1"/>
          </p:cNvSpPr>
          <p:nvPr>
            <p:ph type="title"/>
          </p:nvPr>
        </p:nvSpPr>
        <p:spPr/>
        <p:txBody>
          <a:bodyPr/>
          <a:lstStyle/>
          <a:p>
            <a:r>
              <a:rPr lang="ru-RU"/>
              <a:t>Образец заголовка</a:t>
            </a:r>
            <a:endParaRPr lang="en-US" dirty="0"/>
          </a:p>
        </p:txBody>
      </p:sp>
    </p:spTree>
    <p:extLst>
      <p:ext uri="{BB962C8B-B14F-4D97-AF65-F5344CB8AC3E}">
        <p14:creationId xmlns:p14="http://schemas.microsoft.com/office/powerpoint/2010/main" val="10742471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Только заголовок">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DC11DA-98FA-4574-9FE0-EE70525B65B1}" type="datetime1">
              <a:rPr lang="ru-RU" smtClean="0"/>
              <a:pPr/>
              <a:t>23.03.2017</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65840C0B-A2B9-476C-8CE5-55CFCAFA0476}" type="slidenum">
              <a:rPr lang="ru-RU" smtClean="0"/>
              <a:pPr/>
              <a:t>‹#›</a:t>
            </a:fld>
            <a:endParaRPr lang="ru-RU" dirty="0"/>
          </a:p>
        </p:txBody>
      </p:sp>
      <p:sp>
        <p:nvSpPr>
          <p:cNvPr id="6" name="Title 5"/>
          <p:cNvSpPr>
            <a:spLocks noGrp="1"/>
          </p:cNvSpPr>
          <p:nvPr>
            <p:ph type="title"/>
          </p:nvPr>
        </p:nvSpPr>
        <p:spPr/>
        <p:txBody>
          <a:bodyPr/>
          <a:lstStyle/>
          <a:p>
            <a:r>
              <a:rPr lang="ru-RU"/>
              <a:t>Образец заголовка</a:t>
            </a:r>
            <a:endParaRPr lang="en-US"/>
          </a:p>
        </p:txBody>
      </p:sp>
    </p:spTree>
    <p:extLst>
      <p:ext uri="{BB962C8B-B14F-4D97-AF65-F5344CB8AC3E}">
        <p14:creationId xmlns:p14="http://schemas.microsoft.com/office/powerpoint/2010/main" val="5833337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8BF5DB-FFB0-463E-8436-DC1BFBDCDFA9}" type="datetime1">
              <a:rPr lang="ru-RU" smtClean="0"/>
              <a:pPr/>
              <a:t>23.03.2017</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65840C0B-A2B9-476C-8CE5-55CFCAFA0476}" type="slidenum">
              <a:rPr lang="ru-RU" smtClean="0"/>
              <a:pPr/>
              <a:t>‹#›</a:t>
            </a:fld>
            <a:endParaRPr lang="ru-RU" dirty="0"/>
          </a:p>
        </p:txBody>
      </p:sp>
    </p:spTree>
    <p:extLst>
      <p:ext uri="{BB962C8B-B14F-4D97-AF65-F5344CB8AC3E}">
        <p14:creationId xmlns:p14="http://schemas.microsoft.com/office/powerpoint/2010/main" val="15601138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ru-RU"/>
              <a:t>Образец заголовка</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AEC6D896-874D-430D-886C-6C916221C83F}" type="datetime1">
              <a:rPr lang="ru-RU" smtClean="0"/>
              <a:pPr/>
              <a:t>23.03.2017</a:t>
            </a:fld>
            <a:endParaRPr lang="ru-RU" dirty="0"/>
          </a:p>
        </p:txBody>
      </p:sp>
      <p:sp>
        <p:nvSpPr>
          <p:cNvPr id="6" name="Footer Placeholder 5"/>
          <p:cNvSpPr>
            <a:spLocks noGrp="1"/>
          </p:cNvSpPr>
          <p:nvPr>
            <p:ph type="ftr" sz="quarter" idx="11"/>
          </p:nvPr>
        </p:nvSpPr>
        <p:spPr/>
        <p:txBody>
          <a:bodyPr/>
          <a:lstStyle/>
          <a:p>
            <a:endParaRPr lang="ru-RU" dirty="0">
              <a:solidFill>
                <a:srgbClr val="344068"/>
              </a:solidFill>
            </a:endParaRPr>
          </a:p>
        </p:txBody>
      </p:sp>
      <p:sp>
        <p:nvSpPr>
          <p:cNvPr id="7" name="Slide Number Placeholder 6"/>
          <p:cNvSpPr>
            <a:spLocks noGrp="1"/>
          </p:cNvSpPr>
          <p:nvPr>
            <p:ph type="sldNum" sz="quarter" idx="12"/>
          </p:nvPr>
        </p:nvSpPr>
        <p:spPr/>
        <p:txBody>
          <a:bodyPr/>
          <a:lstStyle/>
          <a:p>
            <a:fld id="{65840C0B-A2B9-476C-8CE5-55CFCAFA0476}" type="slidenum">
              <a:rPr lang="ru-RU" smtClean="0">
                <a:solidFill>
                  <a:srgbClr val="344068"/>
                </a:solidFill>
              </a:rPr>
              <a:pPr/>
              <a:t>‹#›</a:t>
            </a:fld>
            <a:endParaRPr lang="ru-RU" dirty="0">
              <a:solidFill>
                <a:srgbClr val="344068"/>
              </a:solidFill>
            </a:endParaRPr>
          </a:p>
        </p:txBody>
      </p:sp>
    </p:spTree>
    <p:extLst>
      <p:ext uri="{BB962C8B-B14F-4D97-AF65-F5344CB8AC3E}">
        <p14:creationId xmlns:p14="http://schemas.microsoft.com/office/powerpoint/2010/main" val="2865773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12EC225D-E385-48F7-938A-38CE06E0E818}" type="datetime1">
              <a:rPr lang="ru-RU" smtClean="0">
                <a:solidFill>
                  <a:prstClr val="black">
                    <a:tint val="75000"/>
                  </a:prstClr>
                </a:solidFill>
              </a:rPr>
              <a:pPr/>
              <a:t>23.03.2017</a:t>
            </a:fld>
            <a:endParaRPr lang="ru-RU" dirty="0">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dirty="0">
              <a:solidFill>
                <a:prstClr val="black">
                  <a:tint val="75000"/>
                </a:prstClr>
              </a:solidFill>
            </a:endParaRPr>
          </a:p>
        </p:txBody>
      </p:sp>
      <p:sp>
        <p:nvSpPr>
          <p:cNvPr id="6" name="Номер слайда 5"/>
          <p:cNvSpPr>
            <a:spLocks noGrp="1"/>
          </p:cNvSpPr>
          <p:nvPr>
            <p:ph type="sldNum" sz="quarter" idx="12"/>
          </p:nvPr>
        </p:nvSpPr>
        <p:spPr/>
        <p:txBody>
          <a:bodyPr/>
          <a:lstStyle/>
          <a:p>
            <a:fld id="{8D25C86A-2F31-4465-AAAB-F4D0E023132B}" type="slidenum">
              <a:rPr lang="ru-RU" smtClean="0">
                <a:solidFill>
                  <a:prstClr val="black">
                    <a:tint val="75000"/>
                  </a:prstClr>
                </a:solidFill>
              </a:rPr>
              <a:pPr/>
              <a:t>‹#›</a:t>
            </a:fld>
            <a:endParaRPr lang="ru-RU" dirty="0">
              <a:solidFill>
                <a:prstClr val="black">
                  <a:tint val="75000"/>
                </a:prstClr>
              </a:solidFill>
            </a:endParaRPr>
          </a:p>
        </p:txBody>
      </p:sp>
    </p:spTree>
    <p:extLst>
      <p:ext uri="{BB962C8B-B14F-4D97-AF65-F5344CB8AC3E}">
        <p14:creationId xmlns:p14="http://schemas.microsoft.com/office/powerpoint/2010/main" val="39189263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ru-RU"/>
              <a:t>Образец заголовка</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a:t>Вставка рисунка</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336A6058-1B58-445C-815D-BA563C1E009E}" type="datetime1">
              <a:rPr lang="ru-RU" smtClean="0"/>
              <a:pPr/>
              <a:t>23.03.2017</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65840C0B-A2B9-476C-8CE5-55CFCAFA0476}" type="slidenum">
              <a:rPr lang="ru-RU" smtClean="0"/>
              <a:pPr/>
              <a:t>‹#›</a:t>
            </a:fld>
            <a:endParaRPr lang="ru-RU" dirty="0"/>
          </a:p>
        </p:txBody>
      </p:sp>
    </p:spTree>
    <p:extLst>
      <p:ext uri="{BB962C8B-B14F-4D97-AF65-F5344CB8AC3E}">
        <p14:creationId xmlns:p14="http://schemas.microsoft.com/office/powerpoint/2010/main" val="18800013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0A875C3-9219-4E3D-AC8E-14FE46086E94}" type="datetime1">
              <a:rPr lang="ru-RU" smtClean="0"/>
              <a:pPr/>
              <a:t>23.03.2017</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65840C0B-A2B9-476C-8CE5-55CFCAFA0476}" type="slidenum">
              <a:rPr lang="ru-RU" smtClean="0"/>
              <a:pPr/>
              <a:t>‹#›</a:t>
            </a:fld>
            <a:endParaRPr lang="ru-RU" dirty="0"/>
          </a:p>
        </p:txBody>
      </p:sp>
    </p:spTree>
    <p:extLst>
      <p:ext uri="{BB962C8B-B14F-4D97-AF65-F5344CB8AC3E}">
        <p14:creationId xmlns:p14="http://schemas.microsoft.com/office/powerpoint/2010/main" val="19015681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B672A0F6-015E-4BA8-AA70-A96B96ACFBB6}" type="datetime1">
              <a:rPr lang="ru-RU" smtClean="0"/>
              <a:pPr/>
              <a:t>23.03.2017</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65840C0B-A2B9-476C-8CE5-55CFCAFA0476}" type="slidenum">
              <a:rPr lang="ru-RU" smtClean="0"/>
              <a:pPr/>
              <a:t>‹#›</a:t>
            </a:fld>
            <a:endParaRPr lang="ru-RU" dirty="0"/>
          </a:p>
        </p:txBody>
      </p:sp>
    </p:spTree>
    <p:extLst>
      <p:ext uri="{BB962C8B-B14F-4D97-AF65-F5344CB8AC3E}">
        <p14:creationId xmlns:p14="http://schemas.microsoft.com/office/powerpoint/2010/main" val="467886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6933"/>
            <a:ext cx="103632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78FE6E2-E32F-4ECB-A3A0-8BB4E1A25EFE}" type="datetime1">
              <a:rPr lang="ru-RU" smtClean="0">
                <a:solidFill>
                  <a:prstClr val="black">
                    <a:tint val="75000"/>
                  </a:prstClr>
                </a:solidFill>
              </a:rPr>
              <a:pPr/>
              <a:t>23.03.2017</a:t>
            </a:fld>
            <a:endParaRPr lang="ru-RU" dirty="0">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dirty="0">
              <a:solidFill>
                <a:prstClr val="black">
                  <a:tint val="75000"/>
                </a:prstClr>
              </a:solidFill>
            </a:endParaRPr>
          </a:p>
        </p:txBody>
      </p:sp>
      <p:sp>
        <p:nvSpPr>
          <p:cNvPr id="6" name="Номер слайда 5"/>
          <p:cNvSpPr>
            <a:spLocks noGrp="1"/>
          </p:cNvSpPr>
          <p:nvPr>
            <p:ph type="sldNum" sz="quarter" idx="12"/>
          </p:nvPr>
        </p:nvSpPr>
        <p:spPr/>
        <p:txBody>
          <a:bodyPr/>
          <a:lstStyle/>
          <a:p>
            <a:fld id="{8D25C86A-2F31-4465-AAAB-F4D0E023132B}" type="slidenum">
              <a:rPr lang="ru-RU" smtClean="0">
                <a:solidFill>
                  <a:prstClr val="black">
                    <a:tint val="75000"/>
                  </a:prstClr>
                </a:solidFill>
              </a:rPr>
              <a:pPr/>
              <a:t>‹#›</a:t>
            </a:fld>
            <a:endParaRPr lang="ru-RU" dirty="0">
              <a:solidFill>
                <a:prstClr val="black">
                  <a:tint val="75000"/>
                </a:prstClr>
              </a:solidFill>
            </a:endParaRPr>
          </a:p>
        </p:txBody>
      </p:sp>
    </p:spTree>
    <p:extLst>
      <p:ext uri="{BB962C8B-B14F-4D97-AF65-F5344CB8AC3E}">
        <p14:creationId xmlns:p14="http://schemas.microsoft.com/office/powerpoint/2010/main" val="3647959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609600" y="1600204"/>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6197600" y="1600204"/>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148E949F-8C15-4909-98FF-70CE38F2C88A}" type="datetime1">
              <a:rPr lang="ru-RU" smtClean="0">
                <a:solidFill>
                  <a:prstClr val="black">
                    <a:tint val="75000"/>
                  </a:prstClr>
                </a:solidFill>
              </a:rPr>
              <a:pPr/>
              <a:t>23.03.2017</a:t>
            </a:fld>
            <a:endParaRPr lang="ru-RU" dirty="0">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dirty="0">
              <a:solidFill>
                <a:prstClr val="black">
                  <a:tint val="75000"/>
                </a:prstClr>
              </a:solidFill>
            </a:endParaRPr>
          </a:p>
        </p:txBody>
      </p:sp>
      <p:sp>
        <p:nvSpPr>
          <p:cNvPr id="7" name="Номер слайда 6"/>
          <p:cNvSpPr>
            <a:spLocks noGrp="1"/>
          </p:cNvSpPr>
          <p:nvPr>
            <p:ph type="sldNum" sz="quarter" idx="12"/>
          </p:nvPr>
        </p:nvSpPr>
        <p:spPr/>
        <p:txBody>
          <a:bodyPr/>
          <a:lstStyle/>
          <a:p>
            <a:fld id="{8D25C86A-2F31-4465-AAAB-F4D0E023132B}" type="slidenum">
              <a:rPr lang="ru-RU" smtClean="0">
                <a:solidFill>
                  <a:prstClr val="black">
                    <a:tint val="75000"/>
                  </a:prstClr>
                </a:solidFill>
              </a:rPr>
              <a:pPr/>
              <a:t>‹#›</a:t>
            </a:fld>
            <a:endParaRPr lang="ru-RU" dirty="0">
              <a:solidFill>
                <a:prstClr val="black">
                  <a:tint val="75000"/>
                </a:prstClr>
              </a:solidFill>
            </a:endParaRPr>
          </a:p>
        </p:txBody>
      </p:sp>
    </p:spTree>
    <p:extLst>
      <p:ext uri="{BB962C8B-B14F-4D97-AF65-F5344CB8AC3E}">
        <p14:creationId xmlns:p14="http://schemas.microsoft.com/office/powerpoint/2010/main" val="4265377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9338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619338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234430DF-002E-46C4-BA66-27765CC9BAA7}" type="datetime1">
              <a:rPr lang="ru-RU" smtClean="0">
                <a:solidFill>
                  <a:prstClr val="black">
                    <a:tint val="75000"/>
                  </a:prstClr>
                </a:solidFill>
              </a:rPr>
              <a:pPr/>
              <a:t>23.03.2017</a:t>
            </a:fld>
            <a:endParaRPr lang="ru-RU" dirty="0">
              <a:solidFill>
                <a:prstClr val="black">
                  <a:tint val="75000"/>
                </a:prstClr>
              </a:solidFill>
            </a:endParaRPr>
          </a:p>
        </p:txBody>
      </p:sp>
      <p:sp>
        <p:nvSpPr>
          <p:cNvPr id="8" name="Нижний колонтитул 7"/>
          <p:cNvSpPr>
            <a:spLocks noGrp="1"/>
          </p:cNvSpPr>
          <p:nvPr>
            <p:ph type="ftr" sz="quarter" idx="11"/>
          </p:nvPr>
        </p:nvSpPr>
        <p:spPr/>
        <p:txBody>
          <a:bodyPr/>
          <a:lstStyle/>
          <a:p>
            <a:endParaRPr lang="ru-RU" dirty="0">
              <a:solidFill>
                <a:prstClr val="black">
                  <a:tint val="75000"/>
                </a:prstClr>
              </a:solidFill>
            </a:endParaRPr>
          </a:p>
        </p:txBody>
      </p:sp>
      <p:sp>
        <p:nvSpPr>
          <p:cNvPr id="9" name="Номер слайда 8"/>
          <p:cNvSpPr>
            <a:spLocks noGrp="1"/>
          </p:cNvSpPr>
          <p:nvPr>
            <p:ph type="sldNum" sz="quarter" idx="12"/>
          </p:nvPr>
        </p:nvSpPr>
        <p:spPr/>
        <p:txBody>
          <a:bodyPr/>
          <a:lstStyle/>
          <a:p>
            <a:fld id="{8D25C86A-2F31-4465-AAAB-F4D0E023132B}" type="slidenum">
              <a:rPr lang="ru-RU" smtClean="0">
                <a:solidFill>
                  <a:prstClr val="black">
                    <a:tint val="75000"/>
                  </a:prstClr>
                </a:solidFill>
              </a:rPr>
              <a:pPr/>
              <a:t>‹#›</a:t>
            </a:fld>
            <a:endParaRPr lang="ru-RU" dirty="0">
              <a:solidFill>
                <a:prstClr val="black">
                  <a:tint val="75000"/>
                </a:prstClr>
              </a:solidFill>
            </a:endParaRPr>
          </a:p>
        </p:txBody>
      </p:sp>
    </p:spTree>
    <p:extLst>
      <p:ext uri="{BB962C8B-B14F-4D97-AF65-F5344CB8AC3E}">
        <p14:creationId xmlns:p14="http://schemas.microsoft.com/office/powerpoint/2010/main" val="328082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C6EBBD8F-9252-4F4C-A740-39D739E55B6A}" type="datetime1">
              <a:rPr lang="ru-RU" smtClean="0">
                <a:solidFill>
                  <a:prstClr val="black">
                    <a:tint val="75000"/>
                  </a:prstClr>
                </a:solidFill>
              </a:rPr>
              <a:pPr/>
              <a:t>23.03.2017</a:t>
            </a:fld>
            <a:endParaRPr lang="ru-RU" dirty="0">
              <a:solidFill>
                <a:prstClr val="black">
                  <a:tint val="75000"/>
                </a:prstClr>
              </a:solidFill>
            </a:endParaRPr>
          </a:p>
        </p:txBody>
      </p:sp>
      <p:sp>
        <p:nvSpPr>
          <p:cNvPr id="4" name="Нижний колонтитул 3"/>
          <p:cNvSpPr>
            <a:spLocks noGrp="1"/>
          </p:cNvSpPr>
          <p:nvPr>
            <p:ph type="ftr" sz="quarter" idx="11"/>
          </p:nvPr>
        </p:nvSpPr>
        <p:spPr/>
        <p:txBody>
          <a:bodyPr/>
          <a:lstStyle/>
          <a:p>
            <a:endParaRPr lang="ru-RU" dirty="0">
              <a:solidFill>
                <a:prstClr val="black">
                  <a:tint val="75000"/>
                </a:prstClr>
              </a:solidFill>
            </a:endParaRPr>
          </a:p>
        </p:txBody>
      </p:sp>
      <p:sp>
        <p:nvSpPr>
          <p:cNvPr id="5" name="Номер слайда 4"/>
          <p:cNvSpPr>
            <a:spLocks noGrp="1"/>
          </p:cNvSpPr>
          <p:nvPr>
            <p:ph type="sldNum" sz="quarter" idx="12"/>
          </p:nvPr>
        </p:nvSpPr>
        <p:spPr/>
        <p:txBody>
          <a:bodyPr/>
          <a:lstStyle/>
          <a:p>
            <a:fld id="{8D25C86A-2F31-4465-AAAB-F4D0E023132B}" type="slidenum">
              <a:rPr lang="ru-RU" smtClean="0">
                <a:solidFill>
                  <a:prstClr val="black">
                    <a:tint val="75000"/>
                  </a:prstClr>
                </a:solidFill>
              </a:rPr>
              <a:pPr/>
              <a:t>‹#›</a:t>
            </a:fld>
            <a:endParaRPr lang="ru-RU" dirty="0">
              <a:solidFill>
                <a:prstClr val="black">
                  <a:tint val="75000"/>
                </a:prstClr>
              </a:solidFill>
            </a:endParaRPr>
          </a:p>
        </p:txBody>
      </p:sp>
    </p:spTree>
    <p:extLst>
      <p:ext uri="{BB962C8B-B14F-4D97-AF65-F5344CB8AC3E}">
        <p14:creationId xmlns:p14="http://schemas.microsoft.com/office/powerpoint/2010/main" val="3065736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5F2782E-225B-454F-9126-F9C1B51B0E47}" type="datetime1">
              <a:rPr lang="ru-RU" smtClean="0">
                <a:solidFill>
                  <a:prstClr val="black">
                    <a:tint val="75000"/>
                  </a:prstClr>
                </a:solidFill>
              </a:rPr>
              <a:pPr/>
              <a:t>23.03.2017</a:t>
            </a:fld>
            <a:endParaRPr lang="ru-RU" dirty="0">
              <a:solidFill>
                <a:prstClr val="black">
                  <a:tint val="75000"/>
                </a:prstClr>
              </a:solidFill>
            </a:endParaRPr>
          </a:p>
        </p:txBody>
      </p:sp>
      <p:sp>
        <p:nvSpPr>
          <p:cNvPr id="3" name="Нижний колонтитул 2"/>
          <p:cNvSpPr>
            <a:spLocks noGrp="1"/>
          </p:cNvSpPr>
          <p:nvPr>
            <p:ph type="ftr" sz="quarter" idx="11"/>
          </p:nvPr>
        </p:nvSpPr>
        <p:spPr/>
        <p:txBody>
          <a:bodyPr/>
          <a:lstStyle/>
          <a:p>
            <a:endParaRPr lang="ru-RU" dirty="0">
              <a:solidFill>
                <a:prstClr val="black">
                  <a:tint val="75000"/>
                </a:prstClr>
              </a:solidFill>
            </a:endParaRPr>
          </a:p>
        </p:txBody>
      </p:sp>
      <p:sp>
        <p:nvSpPr>
          <p:cNvPr id="4" name="Номер слайда 3"/>
          <p:cNvSpPr>
            <a:spLocks noGrp="1"/>
          </p:cNvSpPr>
          <p:nvPr>
            <p:ph type="sldNum" sz="quarter" idx="12"/>
          </p:nvPr>
        </p:nvSpPr>
        <p:spPr/>
        <p:txBody>
          <a:bodyPr/>
          <a:lstStyle/>
          <a:p>
            <a:fld id="{8D25C86A-2F31-4465-AAAB-F4D0E023132B}" type="slidenum">
              <a:rPr lang="ru-RU" smtClean="0">
                <a:solidFill>
                  <a:prstClr val="black">
                    <a:tint val="75000"/>
                  </a:prstClr>
                </a:solidFill>
              </a:rPr>
              <a:pPr/>
              <a:t>‹#›</a:t>
            </a:fld>
            <a:endParaRPr lang="ru-RU" dirty="0">
              <a:solidFill>
                <a:prstClr val="black">
                  <a:tint val="75000"/>
                </a:prstClr>
              </a:solidFill>
            </a:endParaRPr>
          </a:p>
        </p:txBody>
      </p:sp>
    </p:spTree>
    <p:extLst>
      <p:ext uri="{BB962C8B-B14F-4D97-AF65-F5344CB8AC3E}">
        <p14:creationId xmlns:p14="http://schemas.microsoft.com/office/powerpoint/2010/main" val="38765839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3" y="273050"/>
            <a:ext cx="4011084"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4766733" y="273052"/>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09603" y="1435102"/>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88202969-3D94-4926-A307-9A9E12DC8D09}" type="datetime1">
              <a:rPr lang="ru-RU" smtClean="0">
                <a:solidFill>
                  <a:prstClr val="black">
                    <a:tint val="75000"/>
                  </a:prstClr>
                </a:solidFill>
              </a:rPr>
              <a:pPr/>
              <a:t>23.03.2017</a:t>
            </a:fld>
            <a:endParaRPr lang="ru-RU" dirty="0">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dirty="0">
              <a:solidFill>
                <a:prstClr val="black">
                  <a:tint val="75000"/>
                </a:prstClr>
              </a:solidFill>
            </a:endParaRPr>
          </a:p>
        </p:txBody>
      </p:sp>
      <p:sp>
        <p:nvSpPr>
          <p:cNvPr id="7" name="Номер слайда 6"/>
          <p:cNvSpPr>
            <a:spLocks noGrp="1"/>
          </p:cNvSpPr>
          <p:nvPr>
            <p:ph type="sldNum" sz="quarter" idx="12"/>
          </p:nvPr>
        </p:nvSpPr>
        <p:spPr/>
        <p:txBody>
          <a:bodyPr/>
          <a:lstStyle/>
          <a:p>
            <a:fld id="{8D25C86A-2F31-4465-AAAB-F4D0E023132B}" type="slidenum">
              <a:rPr lang="ru-RU" smtClean="0">
                <a:solidFill>
                  <a:prstClr val="black">
                    <a:tint val="75000"/>
                  </a:prstClr>
                </a:solidFill>
              </a:rPr>
              <a:pPr/>
              <a:t>‹#›</a:t>
            </a:fld>
            <a:endParaRPr lang="ru-RU" dirty="0">
              <a:solidFill>
                <a:prstClr val="black">
                  <a:tint val="75000"/>
                </a:prstClr>
              </a:solidFill>
            </a:endParaRPr>
          </a:p>
        </p:txBody>
      </p:sp>
    </p:spTree>
    <p:extLst>
      <p:ext uri="{BB962C8B-B14F-4D97-AF65-F5344CB8AC3E}">
        <p14:creationId xmlns:p14="http://schemas.microsoft.com/office/powerpoint/2010/main" val="240071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D2B75FC3-AA14-407D-946B-F1BF05F53EA4}" type="datetime1">
              <a:rPr lang="ru-RU" smtClean="0">
                <a:solidFill>
                  <a:prstClr val="black">
                    <a:tint val="75000"/>
                  </a:prstClr>
                </a:solidFill>
              </a:rPr>
              <a:pPr/>
              <a:t>23.03.2017</a:t>
            </a:fld>
            <a:endParaRPr lang="ru-RU" dirty="0">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dirty="0">
              <a:solidFill>
                <a:prstClr val="black">
                  <a:tint val="75000"/>
                </a:prstClr>
              </a:solidFill>
            </a:endParaRPr>
          </a:p>
        </p:txBody>
      </p:sp>
      <p:sp>
        <p:nvSpPr>
          <p:cNvPr id="7" name="Номер слайда 6"/>
          <p:cNvSpPr>
            <a:spLocks noGrp="1"/>
          </p:cNvSpPr>
          <p:nvPr>
            <p:ph type="sldNum" sz="quarter" idx="12"/>
          </p:nvPr>
        </p:nvSpPr>
        <p:spPr/>
        <p:txBody>
          <a:bodyPr/>
          <a:lstStyle/>
          <a:p>
            <a:fld id="{8D25C86A-2F31-4465-AAAB-F4D0E023132B}" type="slidenum">
              <a:rPr lang="ru-RU" smtClean="0">
                <a:solidFill>
                  <a:prstClr val="black">
                    <a:tint val="75000"/>
                  </a:prstClr>
                </a:solidFill>
              </a:rPr>
              <a:pPr/>
              <a:t>‹#›</a:t>
            </a:fld>
            <a:endParaRPr lang="ru-RU" dirty="0">
              <a:solidFill>
                <a:prstClr val="black">
                  <a:tint val="75000"/>
                </a:prstClr>
              </a:solidFill>
            </a:endParaRPr>
          </a:p>
        </p:txBody>
      </p:sp>
    </p:spTree>
    <p:extLst>
      <p:ext uri="{BB962C8B-B14F-4D97-AF65-F5344CB8AC3E}">
        <p14:creationId xmlns:p14="http://schemas.microsoft.com/office/powerpoint/2010/main" val="219225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609600" y="1600204"/>
            <a:ext cx="109728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609600" y="635638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D22919-7C40-45AB-BB51-3B9945D8D49A}" type="datetime1">
              <a:rPr lang="ru-RU" smtClean="0">
                <a:solidFill>
                  <a:prstClr val="black">
                    <a:tint val="75000"/>
                  </a:prstClr>
                </a:solidFill>
              </a:rPr>
              <a:pPr/>
              <a:t>23.03.2017</a:t>
            </a:fld>
            <a:endParaRPr lang="ru-RU" dirty="0">
              <a:solidFill>
                <a:prstClr val="black">
                  <a:tint val="75000"/>
                </a:prstClr>
              </a:solidFill>
            </a:endParaRPr>
          </a:p>
        </p:txBody>
      </p:sp>
      <p:sp>
        <p:nvSpPr>
          <p:cNvPr id="5" name="Нижний колонтитул 4"/>
          <p:cNvSpPr>
            <a:spLocks noGrp="1"/>
          </p:cNvSpPr>
          <p:nvPr>
            <p:ph type="ftr" sz="quarter" idx="3"/>
          </p:nvPr>
        </p:nvSpPr>
        <p:spPr>
          <a:xfrm>
            <a:off x="4165600" y="635638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solidFill>
                <a:prstClr val="black">
                  <a:tint val="75000"/>
                </a:prstClr>
              </a:solidFill>
            </a:endParaRPr>
          </a:p>
        </p:txBody>
      </p:sp>
      <p:sp>
        <p:nvSpPr>
          <p:cNvPr id="6" name="Номер слайда 5"/>
          <p:cNvSpPr>
            <a:spLocks noGrp="1"/>
          </p:cNvSpPr>
          <p:nvPr>
            <p:ph type="sldNum" sz="quarter" idx="4"/>
          </p:nvPr>
        </p:nvSpPr>
        <p:spPr>
          <a:xfrm>
            <a:off x="8737600" y="635638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25C86A-2F31-4465-AAAB-F4D0E023132B}" type="slidenum">
              <a:rPr lang="ru-RU" smtClean="0">
                <a:solidFill>
                  <a:prstClr val="black">
                    <a:tint val="75000"/>
                  </a:prstClr>
                </a:solidFill>
              </a:rPr>
              <a:pPr/>
              <a:t>‹#›</a:t>
            </a:fld>
            <a:endParaRPr lang="ru-RU" dirty="0">
              <a:solidFill>
                <a:prstClr val="black">
                  <a:tint val="75000"/>
                </a:prstClr>
              </a:solidFill>
            </a:endParaRPr>
          </a:p>
        </p:txBody>
      </p:sp>
    </p:spTree>
    <p:extLst>
      <p:ext uri="{BB962C8B-B14F-4D97-AF65-F5344CB8AC3E}">
        <p14:creationId xmlns:p14="http://schemas.microsoft.com/office/powerpoint/2010/main" val="844854291"/>
      </p:ext>
    </p:extLst>
  </p:cSld>
  <p:clrMap bg1="lt1" tx1="dk1" bg2="lt2" tx2="dk2" accent1="accent1" accent2="accent2" accent3="accent3" accent4="accent4" accent5="accent5" accent6="accent6" hlink="hlink" folHlink="folHlink"/>
  <p:sldLayoutIdLst>
    <p:sldLayoutId id="2147483891" r:id="rId1"/>
    <p:sldLayoutId id="2147483892" r:id="rId2"/>
    <p:sldLayoutId id="2147483893" r:id="rId3"/>
    <p:sldLayoutId id="2147483894" r:id="rId4"/>
    <p:sldLayoutId id="2147483895" r:id="rId5"/>
    <p:sldLayoutId id="2147483896" r:id="rId6"/>
    <p:sldLayoutId id="2147483897" r:id="rId7"/>
    <p:sldLayoutId id="2147483898" r:id="rId8"/>
    <p:sldLayoutId id="2147483899" r:id="rId9"/>
    <p:sldLayoutId id="2147483900" r:id="rId10"/>
    <p:sldLayoutId id="214748390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71EFDEE7-5072-4079-B8C4-9FC50AD033B6}" type="datetime1">
              <a:rPr lang="ru-RU" smtClean="0"/>
              <a:pPr/>
              <a:t>23.03.2017</a:t>
            </a:fld>
            <a:endParaRPr lang="ru-RU"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ru-RU" dirty="0"/>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65840C0B-A2B9-476C-8CE5-55CFCAFA0476}" type="slidenum">
              <a:rPr lang="ru-RU" smtClean="0"/>
              <a:pPr/>
              <a:t>‹#›</a:t>
            </a:fld>
            <a:endParaRPr lang="ru-RU" dirty="0"/>
          </a:p>
        </p:txBody>
      </p:sp>
    </p:spTree>
    <p:extLst>
      <p:ext uri="{BB962C8B-B14F-4D97-AF65-F5344CB8AC3E}">
        <p14:creationId xmlns:p14="http://schemas.microsoft.com/office/powerpoint/2010/main" val="4209301374"/>
      </p:ext>
    </p:extLst>
  </p:cSld>
  <p:clrMap bg1="lt1" tx1="dk1" bg2="lt2" tx2="dk2" accent1="accent1" accent2="accent2" accent3="accent3" accent4="accent4" accent5="accent5" accent6="accent6" hlink="hlink" folHlink="folHlink"/>
  <p:sldLayoutIdLst>
    <p:sldLayoutId id="2147483966" r:id="rId1"/>
    <p:sldLayoutId id="2147483967" r:id="rId2"/>
    <p:sldLayoutId id="2147483968" r:id="rId3"/>
    <p:sldLayoutId id="2147483969" r:id="rId4"/>
    <p:sldLayoutId id="2147483970" r:id="rId5"/>
    <p:sldLayoutId id="2147483971" r:id="rId6"/>
    <p:sldLayoutId id="2147483972" r:id="rId7"/>
    <p:sldLayoutId id="2147483973" r:id="rId8"/>
    <p:sldLayoutId id="2147483974" r:id="rId9"/>
    <p:sldLayoutId id="2147483975" r:id="rId10"/>
    <p:sldLayoutId id="2147483976"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3.xml"/><Relationship Id="rId4" Type="http://schemas.openxmlformats.org/officeDocument/2006/relationships/image" Target="../media/image6.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adilet.zan.kz/kaz/docs/P1400000111#z28" TargetMode="External"/><Relationship Id="rId2" Type="http://schemas.openxmlformats.org/officeDocument/2006/relationships/hyperlink" Target="http://adilet.zan.kz/kaz/docs/P030001185_#z2" TargetMode="External"/><Relationship Id="rId1" Type="http://schemas.openxmlformats.org/officeDocument/2006/relationships/slideLayout" Target="../slideLayouts/slideLayout7.xml"/><Relationship Id="rId4" Type="http://schemas.openxmlformats.org/officeDocument/2006/relationships/hyperlink" Target="http://adilet.zan.kz/kaz/docs/Z1400000259#z11"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7"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inet_812_1\Desktop\0123\18761-6-akmolinskaya_oblast_ot_ru.jpg"/>
          <p:cNvPicPr>
            <a:picLocks noChangeAspect="1" noChangeArrowheads="1"/>
          </p:cNvPicPr>
          <p:nvPr/>
        </p:nvPicPr>
        <p:blipFill>
          <a:blip r:embed="rId2" cstate="print"/>
          <a:srcRect/>
          <a:stretch>
            <a:fillRect/>
          </a:stretch>
        </p:blipFill>
        <p:spPr bwMode="auto">
          <a:xfrm>
            <a:off x="7875588" y="0"/>
            <a:ext cx="2889250" cy="1624013"/>
          </a:xfrm>
          <a:prstGeom prst="rect">
            <a:avLst/>
          </a:prstGeom>
          <a:noFill/>
          <a:ln w="9525">
            <a:noFill/>
            <a:miter lim="800000"/>
            <a:headEnd/>
            <a:tailEnd/>
          </a:ln>
        </p:spPr>
      </p:pic>
      <p:pic>
        <p:nvPicPr>
          <p:cNvPr id="11" name="Рисунок 10"/>
          <p:cNvPicPr>
            <a:picLocks noChangeAspect="1"/>
          </p:cNvPicPr>
          <p:nvPr/>
        </p:nvPicPr>
        <p:blipFill rotWithShape="1">
          <a:blip r:embed="rId3" cstate="print">
            <a:extLst/>
          </a:blip>
          <a:srcRect l="4699" t="6936" r="1951" b="18548"/>
          <a:stretch/>
        </p:blipFill>
        <p:spPr>
          <a:xfrm>
            <a:off x="7314155" y="4898573"/>
            <a:ext cx="4864101" cy="1955077"/>
          </a:xfrm>
          <a:prstGeom prst="rect">
            <a:avLst/>
          </a:prstGeom>
          <a:effectLst>
            <a:softEdge rad="317500"/>
          </a:effectLst>
        </p:spPr>
      </p:pic>
      <p:sp>
        <p:nvSpPr>
          <p:cNvPr id="3076" name="Заголовок 2"/>
          <p:cNvSpPr>
            <a:spLocks noGrp="1"/>
          </p:cNvSpPr>
          <p:nvPr>
            <p:ph type="ctrTitle"/>
          </p:nvPr>
        </p:nvSpPr>
        <p:spPr>
          <a:xfrm>
            <a:off x="6307138" y="2541588"/>
            <a:ext cx="5749925" cy="2095500"/>
          </a:xfrm>
        </p:spPr>
        <p:txBody>
          <a:bodyPr anchor="t"/>
          <a:lstStyle/>
          <a:p>
            <a:pPr algn="just" eaLnBrk="1" hangingPunct="1"/>
            <a:r>
              <a:rPr lang="ru-RU" sz="2000" i="1" smtClean="0"/>
              <a:t>Мемлекет, жұмыс беруші және азаматтың </a:t>
            </a:r>
            <a:r>
              <a:rPr lang="kk-KZ" sz="2000" b="1" i="1" smtClean="0"/>
              <a:t>ЫНТЫМАҚТАСТАН ЖАУАПКЕРШІЛІГІ</a:t>
            </a:r>
            <a:r>
              <a:rPr lang="ru-RU" sz="2000" b="1" i="1" smtClean="0"/>
              <a:t> </a:t>
            </a:r>
            <a:r>
              <a:rPr lang="ru-RU" sz="2000" i="1" smtClean="0"/>
              <a:t>қағидаты негізінде денсаулық сақтау жүйесінің қаржылық орнықтылығын күшейту.</a:t>
            </a:r>
            <a:endParaRPr lang="ru-RU" altLang="ru-RU" sz="2000" i="1" smtClean="0">
              <a:cs typeface="Arial" charset="0"/>
            </a:endParaRPr>
          </a:p>
        </p:txBody>
      </p:sp>
      <p:sp>
        <p:nvSpPr>
          <p:cNvPr id="10" name="Прямоугольник 9"/>
          <p:cNvSpPr/>
          <p:nvPr/>
        </p:nvSpPr>
        <p:spPr>
          <a:xfrm>
            <a:off x="5940425" y="1663700"/>
            <a:ext cx="6604000" cy="708025"/>
          </a:xfrm>
          <a:prstGeom prst="rect">
            <a:avLst/>
          </a:prstGeom>
        </p:spPr>
        <p:txBody>
          <a:bodyPr>
            <a:spAutoFit/>
          </a:bodyPr>
          <a:lstStyle/>
          <a:p>
            <a:pPr algn="ctr" eaLnBrk="1" fontAlgn="auto" hangingPunct="1">
              <a:spcBef>
                <a:spcPts val="0"/>
              </a:spcBef>
              <a:spcAft>
                <a:spcPts val="0"/>
              </a:spcAft>
              <a:defRPr/>
            </a:pPr>
            <a:r>
              <a:rPr lang="ru-RU" sz="2000" dirty="0"/>
              <a:t>80-қадам. МІНДЕТТІ ӘЛЕУМЕТТІК МЕДИЦИНАЛЫҚ САҚТАНДЫРУДЫ ЕНГІЗУ.</a:t>
            </a:r>
            <a:endParaRPr lang="ru-RU" sz="2400" dirty="0">
              <a:latin typeface="+mn-lt"/>
            </a:endParaRPr>
          </a:p>
        </p:txBody>
      </p:sp>
      <p:pic>
        <p:nvPicPr>
          <p:cNvPr id="3078" name="Picture 4" descr="C:\Users\inet_812_1\Desktop\0123\01 (1)-936.JPG"/>
          <p:cNvPicPr>
            <a:picLocks noChangeAspect="1" noChangeArrowheads="1"/>
          </p:cNvPicPr>
          <p:nvPr/>
        </p:nvPicPr>
        <p:blipFill>
          <a:blip r:embed="rId4" cstate="print"/>
          <a:srcRect r="11134"/>
          <a:stretch>
            <a:fillRect/>
          </a:stretch>
        </p:blipFill>
        <p:spPr bwMode="auto">
          <a:xfrm>
            <a:off x="407988" y="1471613"/>
            <a:ext cx="5108575" cy="38798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Прямая соединительная линия 11"/>
          <p:cNvCxnSpPr/>
          <p:nvPr/>
        </p:nvCxnSpPr>
        <p:spPr>
          <a:xfrm>
            <a:off x="2106146" y="591344"/>
            <a:ext cx="4750" cy="5941905"/>
          </a:xfrm>
          <a:prstGeom prst="line">
            <a:avLst/>
          </a:prstGeom>
          <a:ln w="25400"/>
        </p:spPr>
        <p:style>
          <a:lnRef idx="3">
            <a:schemeClr val="accent6"/>
          </a:lnRef>
          <a:fillRef idx="0">
            <a:schemeClr val="accent6"/>
          </a:fillRef>
          <a:effectRef idx="2">
            <a:schemeClr val="accent6"/>
          </a:effectRef>
          <a:fontRef idx="minor">
            <a:schemeClr val="tx1"/>
          </a:fontRef>
        </p:style>
      </p:cxnSp>
      <p:cxnSp>
        <p:nvCxnSpPr>
          <p:cNvPr id="13" name="Прямая соединительная линия 12"/>
          <p:cNvCxnSpPr/>
          <p:nvPr/>
        </p:nvCxnSpPr>
        <p:spPr>
          <a:xfrm flipH="1" flipV="1">
            <a:off x="744120" y="1059283"/>
            <a:ext cx="10695535" cy="0"/>
          </a:xfrm>
          <a:prstGeom prst="line">
            <a:avLst/>
          </a:prstGeom>
          <a:ln w="25400"/>
        </p:spPr>
        <p:style>
          <a:lnRef idx="3">
            <a:schemeClr val="accent6"/>
          </a:lnRef>
          <a:fillRef idx="0">
            <a:schemeClr val="accent6"/>
          </a:fillRef>
          <a:effectRef idx="2">
            <a:schemeClr val="accent6"/>
          </a:effectRef>
          <a:fontRef idx="minor">
            <a:schemeClr val="tx1"/>
          </a:fontRef>
        </p:style>
      </p:cxnSp>
      <p:sp>
        <p:nvSpPr>
          <p:cNvPr id="25" name="Номер слайда 3"/>
          <p:cNvSpPr>
            <a:spLocks noGrp="1"/>
          </p:cNvSpPr>
          <p:nvPr>
            <p:ph type="sldNum" sz="quarter" idx="12"/>
          </p:nvPr>
        </p:nvSpPr>
        <p:spPr>
          <a:xfrm>
            <a:off x="11370963" y="6495019"/>
            <a:ext cx="645457" cy="335123"/>
          </a:xfrm>
        </p:spPr>
        <p:txBody>
          <a:bodyPr/>
          <a:lstStyle/>
          <a:p>
            <a:fld id="{95870278-06B0-4A13-912F-5B99F7222F3F}" type="slidenum">
              <a:rPr lang="ru-RU" sz="1600">
                <a:solidFill>
                  <a:schemeClr val="tx1"/>
                </a:solidFill>
              </a:rPr>
              <a:pPr/>
              <a:t>10</a:t>
            </a:fld>
            <a:endParaRPr lang="ru-RU" sz="1600" dirty="0">
              <a:solidFill>
                <a:schemeClr val="tx1"/>
              </a:solidFill>
            </a:endParaRPr>
          </a:p>
        </p:txBody>
      </p:sp>
      <p:sp>
        <p:nvSpPr>
          <p:cNvPr id="26" name="Прямоугольник 25"/>
          <p:cNvSpPr/>
          <p:nvPr/>
        </p:nvSpPr>
        <p:spPr>
          <a:xfrm>
            <a:off x="573971" y="3384148"/>
            <a:ext cx="1575658" cy="1569660"/>
          </a:xfrm>
          <a:prstGeom prst="rect">
            <a:avLst/>
          </a:prstGeom>
        </p:spPr>
        <p:txBody>
          <a:bodyPr wrap="square">
            <a:spAutoFit/>
          </a:bodyPr>
          <a:lstStyle/>
          <a:p>
            <a:r>
              <a:rPr lang="ru-RU" sz="1600" b="1" dirty="0" smtClean="0"/>
              <a:t>«</a:t>
            </a:r>
            <a:r>
              <a:rPr lang="kk-KZ" sz="1600" b="1" dirty="0" smtClean="0"/>
              <a:t>Міндетті әлеуметтік медициналық сақтандыру туралы</a:t>
            </a:r>
            <a:r>
              <a:rPr lang="ru-RU" sz="1600" b="1" dirty="0" smtClean="0"/>
              <a:t>» ҚР </a:t>
            </a:r>
            <a:r>
              <a:rPr lang="ru-RU" sz="1600" b="1" dirty="0" err="1" smtClean="0"/>
              <a:t>Заңы</a:t>
            </a:r>
            <a:endParaRPr lang="ru-RU" sz="1600" b="1" dirty="0"/>
          </a:p>
        </p:txBody>
      </p:sp>
      <p:sp>
        <p:nvSpPr>
          <p:cNvPr id="27" name="Прямоугольник 26"/>
          <p:cNvSpPr/>
          <p:nvPr/>
        </p:nvSpPr>
        <p:spPr>
          <a:xfrm>
            <a:off x="424535" y="-69313"/>
            <a:ext cx="11495169" cy="461665"/>
          </a:xfrm>
          <a:prstGeom prst="rect">
            <a:avLst/>
          </a:prstGeom>
        </p:spPr>
        <p:txBody>
          <a:bodyPr wrap="square">
            <a:spAutoFit/>
          </a:bodyPr>
          <a:lstStyle/>
          <a:p>
            <a:r>
              <a:rPr lang="ru-RU" sz="2400" b="1" dirty="0" smtClean="0">
                <a:solidFill>
                  <a:schemeClr val="accent6">
                    <a:lumMod val="75000"/>
                  </a:schemeClr>
                </a:solidFill>
                <a:cs typeface="Times New Roman" pitchFamily="18" charset="0"/>
              </a:rPr>
              <a:t>МӘМС </a:t>
            </a:r>
            <a:r>
              <a:rPr lang="ru-RU" sz="2400" b="1" dirty="0" err="1" smtClean="0">
                <a:solidFill>
                  <a:schemeClr val="accent6">
                    <a:lumMod val="75000"/>
                  </a:schemeClr>
                </a:solidFill>
                <a:cs typeface="Times New Roman" pitchFamily="18" charset="0"/>
              </a:rPr>
              <a:t>бойынша</a:t>
            </a:r>
            <a:r>
              <a:rPr lang="ru-RU" sz="2400" b="1" dirty="0" smtClean="0">
                <a:solidFill>
                  <a:schemeClr val="accent6">
                    <a:lumMod val="75000"/>
                  </a:schemeClr>
                </a:solidFill>
                <a:cs typeface="Times New Roman" pitchFamily="18" charset="0"/>
              </a:rPr>
              <a:t> ЗАҢНАМАҒА ЕНГІЗІЛЕТІН ӨЗГЕРІСТЕРДІҢ НЕГІЗГІ ТӘСІЛДЕРІ </a:t>
            </a:r>
            <a:endParaRPr lang="ru-RU" sz="2400" b="1" dirty="0">
              <a:solidFill>
                <a:schemeClr val="accent6">
                  <a:lumMod val="75000"/>
                </a:schemeClr>
              </a:solidFill>
              <a:cs typeface="Times New Roman" pitchFamily="18" charset="0"/>
            </a:endParaRPr>
          </a:p>
        </p:txBody>
      </p:sp>
      <p:pic>
        <p:nvPicPr>
          <p:cNvPr id="28" name="Picture 2" descr="Картинки по запросу ЧЕЛОВЕЧЕК фонд"/>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0392" y="1724472"/>
            <a:ext cx="1450675" cy="1443520"/>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p:cNvSpPr txBox="1"/>
          <p:nvPr/>
        </p:nvSpPr>
        <p:spPr>
          <a:xfrm>
            <a:off x="2235975" y="411303"/>
            <a:ext cx="9288319" cy="584775"/>
          </a:xfrm>
          <a:prstGeom prst="rect">
            <a:avLst/>
          </a:prstGeom>
          <a:noFill/>
        </p:spPr>
        <p:txBody>
          <a:bodyPr wrap="square" rtlCol="0">
            <a:spAutoFit/>
          </a:bodyPr>
          <a:lstStyle/>
          <a:p>
            <a:r>
              <a:rPr lang="ru-RU" sz="1600" b="1" u="sng" dirty="0" smtClean="0">
                <a:latin typeface="Arial Narrow" panose="020B0606020202030204" pitchFamily="34" charset="0"/>
              </a:rPr>
              <a:t>ӘМСҚ КІРІСТЕРІ: </a:t>
            </a:r>
            <a:r>
              <a:rPr lang="ru-RU" sz="1600" dirty="0" smtClean="0">
                <a:latin typeface="Arial Narrow" panose="020B0606020202030204" pitchFamily="34" charset="0"/>
              </a:rPr>
              <a:t>ОЛАР ҮШІН ЖАРНАЛАРДЫ МЕМЛЕКЕТ ЖҮЗЕГЕ АСЫРАТЫН АДАМДАР САНАТЫН ЖӘНЕ ТӨЛЕУШІЛЕРДІ КЕҢЕЙТУ</a:t>
            </a:r>
            <a:endParaRPr lang="ru-RU" sz="1600" dirty="0">
              <a:latin typeface="Arial Narrow" panose="020B0606020202030204" pitchFamily="34" charset="0"/>
            </a:endParaRPr>
          </a:p>
        </p:txBody>
      </p:sp>
      <p:sp>
        <p:nvSpPr>
          <p:cNvPr id="19" name="Прямоугольник 18"/>
          <p:cNvSpPr/>
          <p:nvPr/>
        </p:nvSpPr>
        <p:spPr>
          <a:xfrm>
            <a:off x="2255342" y="1168601"/>
            <a:ext cx="9249583" cy="555871"/>
          </a:xfrm>
          <a:prstGeom prst="rect">
            <a:avLst/>
          </a:prstGeom>
          <a:noFill/>
          <a:ln w="12700">
            <a:solidFill>
              <a:schemeClr val="accent6"/>
            </a:solid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2080" tIns="30512" rIns="30512" bIns="30513" numCol="1" spcCol="1270" anchor="ctr" anchorCtr="0">
            <a:noAutofit/>
          </a:bodyPr>
          <a:lstStyle/>
          <a:p>
            <a:pPr marL="0" lvl="1" defTabSz="490870">
              <a:lnSpc>
                <a:spcPct val="90000"/>
              </a:lnSpc>
              <a:spcAft>
                <a:spcPct val="15000"/>
              </a:spcAft>
              <a:buClr>
                <a:schemeClr val="accent6">
                  <a:lumMod val="75000"/>
                </a:schemeClr>
              </a:buClr>
              <a:defRPr/>
            </a:pPr>
            <a:r>
              <a:rPr lang="kk-KZ" sz="1400" b="1" dirty="0" smtClean="0"/>
              <a:t>МАҚСАТЫ – </a:t>
            </a:r>
            <a:r>
              <a:rPr lang="kk-KZ" sz="1400" dirty="0" smtClean="0"/>
              <a:t>МЕДИЦИНАЛЫҚ КӨМЕКТІҢ ҚОЛЖЕТІМДІЛІГІ ЖӘНЕ ЖАЛПЫ ҚАМТУ ҚАҒИДАТТАРЫН ҚАМТАМАСЫЗ ЕТУ</a:t>
            </a:r>
            <a:endParaRPr lang="ru-RU" sz="1400" dirty="0">
              <a:solidFill>
                <a:schemeClr val="tx1"/>
              </a:solidFill>
            </a:endParaRPr>
          </a:p>
        </p:txBody>
      </p:sp>
      <p:sp>
        <p:nvSpPr>
          <p:cNvPr id="20" name="Прямоугольник 19"/>
          <p:cNvSpPr/>
          <p:nvPr/>
        </p:nvSpPr>
        <p:spPr>
          <a:xfrm>
            <a:off x="2600062" y="1998039"/>
            <a:ext cx="8895252" cy="1813111"/>
          </a:xfrm>
          <a:prstGeom prst="rect">
            <a:avLst/>
          </a:prstGeom>
          <a:noFill/>
          <a:ln w="12700">
            <a:solidFill>
              <a:schemeClr val="accent6"/>
            </a:solid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2080" tIns="30512" rIns="30512" bIns="30513" numCol="1" spcCol="1270" anchor="t" anchorCtr="0">
            <a:noAutofit/>
          </a:bodyPr>
          <a:lstStyle/>
          <a:p>
            <a:pPr marL="0" lvl="1" defTabSz="450577">
              <a:lnSpc>
                <a:spcPct val="90000"/>
              </a:lnSpc>
              <a:spcBef>
                <a:spcPct val="0"/>
              </a:spcBef>
              <a:spcAft>
                <a:spcPct val="15000"/>
              </a:spcAft>
              <a:buClr>
                <a:schemeClr val="accent6">
                  <a:lumMod val="75000"/>
                </a:schemeClr>
              </a:buClr>
            </a:pPr>
            <a:r>
              <a:rPr lang="kk-KZ" sz="1400" u="sng" dirty="0" smtClean="0">
                <a:latin typeface="Arial Narrow" panose="020B0606020202030204" pitchFamily="34" charset="0"/>
              </a:rPr>
              <a:t>ОЛАР ҮШІН ЖАРНАЛАРДЫ </a:t>
            </a:r>
            <a:r>
              <a:rPr lang="kk-KZ" sz="1400" b="1" u="sng" dirty="0" smtClean="0">
                <a:latin typeface="Arial Narrow" panose="020B0606020202030204" pitchFamily="34" charset="0"/>
              </a:rPr>
              <a:t>МЕМЛЕКЕТ </a:t>
            </a:r>
            <a:r>
              <a:rPr lang="kk-KZ" sz="1400" u="sng" dirty="0" smtClean="0">
                <a:latin typeface="Arial Narrow" panose="020B0606020202030204" pitchFamily="34" charset="0"/>
              </a:rPr>
              <a:t>ЖҮЗЕГЕ АСЫРАТЫН АДАМДАР САНАТЫ МЫНАДАЙ АДАМДАРМЕН ТОЛЫҚТЫРЫЛДЫ;:</a:t>
            </a:r>
            <a:endParaRPr lang="kk-KZ" sz="1400" u="sng" dirty="0">
              <a:latin typeface="Arial Narrow" panose="020B0606020202030204" pitchFamily="34" charset="0"/>
            </a:endParaRPr>
          </a:p>
          <a:p>
            <a:pPr marL="240754" lvl="1" indent="-240754" defTabSz="450577">
              <a:lnSpc>
                <a:spcPct val="90000"/>
              </a:lnSpc>
              <a:spcBef>
                <a:spcPct val="0"/>
              </a:spcBef>
              <a:spcAft>
                <a:spcPct val="15000"/>
              </a:spcAft>
              <a:buClr>
                <a:schemeClr val="accent6">
                  <a:lumMod val="75000"/>
                </a:schemeClr>
              </a:buClr>
              <a:buFontTx/>
              <a:buChar char="►"/>
            </a:pPr>
            <a:r>
              <a:rPr lang="ru-RU" sz="1400" dirty="0" smtClean="0">
                <a:latin typeface="Arial Narrow" panose="020B0606020202030204" pitchFamily="34" charset="0"/>
              </a:rPr>
              <a:t>18 ЖАСҚА ДЕЙІНГІ МҮГЕДЕК БАЛАҒА КҮТІМ ЖАСАЙТЫН, ЖҰМЫС ІСТЕМЕЙТІН АДАМДАР</a:t>
            </a:r>
            <a:endParaRPr lang="ru-RU" sz="1400" dirty="0">
              <a:latin typeface="Arial Narrow" panose="020B0606020202030204" pitchFamily="34" charset="0"/>
            </a:endParaRPr>
          </a:p>
          <a:p>
            <a:pPr marL="262284" lvl="1" indent="-262284" defTabSz="490870">
              <a:lnSpc>
                <a:spcPct val="90000"/>
              </a:lnSpc>
              <a:spcAft>
                <a:spcPct val="15000"/>
              </a:spcAft>
              <a:buClr>
                <a:schemeClr val="accent6">
                  <a:lumMod val="75000"/>
                </a:schemeClr>
              </a:buClr>
              <a:buFontTx/>
              <a:buChar char="►"/>
              <a:defRPr/>
            </a:pPr>
            <a:r>
              <a:rPr lang="ru-RU" sz="1400" u="sng" dirty="0" err="1" smtClean="0"/>
              <a:t>оқуды аяқтаған айдан</a:t>
            </a:r>
            <a:r>
              <a:rPr lang="ru-RU" sz="1400" u="sng" dirty="0" smtClean="0"/>
              <a:t> </a:t>
            </a:r>
            <a:r>
              <a:rPr lang="ru-RU" sz="1400" u="sng" dirty="0" err="1" smtClean="0"/>
              <a:t>кейінгі</a:t>
            </a:r>
            <a:r>
              <a:rPr lang="ru-RU" sz="1400" u="sng" dirty="0" smtClean="0"/>
              <a:t> </a:t>
            </a:r>
            <a:r>
              <a:rPr lang="ru-RU" sz="1400" u="sng" dirty="0" err="1" smtClean="0"/>
              <a:t>күнтізбелік үш </a:t>
            </a:r>
            <a:r>
              <a:rPr lang="ru-RU" sz="1400" u="sng" dirty="0" smtClean="0"/>
              <a:t>ай </a:t>
            </a:r>
            <a:r>
              <a:rPr lang="ru-RU" sz="1400" u="sng" dirty="0" err="1" smtClean="0"/>
              <a:t>ішінде</a:t>
            </a:r>
            <a:r>
              <a:rPr lang="ru-RU" sz="1400" u="sng" dirty="0" smtClean="0"/>
              <a:t> </a:t>
            </a:r>
            <a:r>
              <a:rPr lang="ru-RU" sz="1400" u="sng" dirty="0" err="1" smtClean="0"/>
              <a:t>ЖОО-ларда</a:t>
            </a:r>
            <a:r>
              <a:rPr lang="ru-RU" sz="1400" u="sng" dirty="0" smtClean="0"/>
              <a:t>, </a:t>
            </a:r>
            <a:r>
              <a:rPr lang="ru-RU" sz="1400" u="sng" dirty="0" err="1" smtClean="0"/>
              <a:t>ТжУҰ-да</a:t>
            </a:r>
            <a:r>
              <a:rPr lang="ru-RU" sz="1400" u="sng" dirty="0" smtClean="0"/>
              <a:t>, </a:t>
            </a:r>
            <a:r>
              <a:rPr lang="ru-RU" sz="1400" u="sng" dirty="0" err="1" smtClean="0"/>
              <a:t>ОБҰ-да</a:t>
            </a:r>
            <a:r>
              <a:rPr lang="ru-RU" sz="1400" u="sng" dirty="0" smtClean="0"/>
              <a:t>, </a:t>
            </a:r>
            <a:r>
              <a:rPr lang="ru-RU" sz="1400" u="sng" dirty="0" err="1" smtClean="0"/>
              <a:t>сондай-ақ жоғары оқу орнынан</a:t>
            </a:r>
            <a:r>
              <a:rPr lang="ru-RU" sz="1400" u="sng" dirty="0" smtClean="0"/>
              <a:t> </a:t>
            </a:r>
            <a:r>
              <a:rPr lang="ru-RU" sz="1400" u="sng" dirty="0" err="1" smtClean="0"/>
              <a:t>кейінгі</a:t>
            </a:r>
            <a:r>
              <a:rPr lang="ru-RU" sz="1400" u="sng" dirty="0" smtClean="0"/>
              <a:t> </a:t>
            </a:r>
            <a:r>
              <a:rPr lang="ru-RU" sz="1400" u="sng" dirty="0" err="1" smtClean="0"/>
              <a:t>ұйымдарда </a:t>
            </a:r>
            <a:r>
              <a:rPr lang="ru-RU" sz="1400" u="sng" dirty="0" smtClean="0"/>
              <a:t>КҮНДІЗГІ ОҚУ НЫСАНЫНДА ОҚЫТУДЫ АЯҚТАҒАН АДАМДАР</a:t>
            </a:r>
          </a:p>
          <a:p>
            <a:pPr marL="240754" lvl="1" indent="-240754" defTabSz="450577">
              <a:lnSpc>
                <a:spcPct val="90000"/>
              </a:lnSpc>
              <a:spcBef>
                <a:spcPct val="0"/>
              </a:spcBef>
              <a:spcAft>
                <a:spcPct val="15000"/>
              </a:spcAft>
              <a:buClr>
                <a:schemeClr val="accent6">
                  <a:lumMod val="75000"/>
                </a:schemeClr>
              </a:buClr>
              <a:buFontTx/>
              <a:buChar char="►"/>
            </a:pPr>
            <a:r>
              <a:rPr lang="ru-RU" sz="1400" u="sng" dirty="0" smtClean="0"/>
              <a:t>ЖҰМЫС ІСТЕМЕЙТІН ОРАЛМАНДАР </a:t>
            </a:r>
            <a:r>
              <a:rPr lang="ru-RU" sz="1400" u="sng" dirty="0" smtClean="0">
                <a:latin typeface="Arial Narrow" panose="020B0606020202030204" pitchFamily="34" charset="0"/>
              </a:rPr>
              <a:t>(</a:t>
            </a:r>
            <a:r>
              <a:rPr lang="ru-RU" sz="1400" u="sng" dirty="0" err="1" smtClean="0">
                <a:latin typeface="Arial Narrow" panose="020B0606020202030204" pitchFamily="34" charset="0"/>
              </a:rPr>
              <a:t>тіркелген</a:t>
            </a:r>
            <a:r>
              <a:rPr lang="ru-RU" sz="1400" u="sng" dirty="0" smtClean="0">
                <a:latin typeface="Arial Narrow" panose="020B0606020202030204" pitchFamily="34" charset="0"/>
              </a:rPr>
              <a:t> </a:t>
            </a:r>
            <a:r>
              <a:rPr lang="ru-RU" sz="1400" u="sng" dirty="0" err="1" smtClean="0">
                <a:latin typeface="Arial Narrow" panose="020B0606020202030204" pitchFamily="34" charset="0"/>
              </a:rPr>
              <a:t>күнінен бастап</a:t>
            </a:r>
            <a:r>
              <a:rPr lang="ru-RU" sz="1400" u="sng" dirty="0" smtClean="0">
                <a:latin typeface="Arial Narrow" panose="020B0606020202030204" pitchFamily="34" charset="0"/>
              </a:rPr>
              <a:t> 1 </a:t>
            </a:r>
            <a:r>
              <a:rPr lang="ru-RU" sz="1400" u="sng" dirty="0" err="1" smtClean="0">
                <a:latin typeface="Arial Narrow" panose="020B0606020202030204" pitchFamily="34" charset="0"/>
              </a:rPr>
              <a:t>жыл</a:t>
            </a:r>
            <a:r>
              <a:rPr lang="ru-RU" sz="1400" u="sng" dirty="0" smtClean="0">
                <a:latin typeface="Arial Narrow" panose="020B0606020202030204" pitchFamily="34" charset="0"/>
              </a:rPr>
              <a:t> </a:t>
            </a:r>
            <a:r>
              <a:rPr lang="ru-RU" sz="1400" u="sng" dirty="0" err="1" smtClean="0">
                <a:latin typeface="Arial Narrow" panose="020B0606020202030204" pitchFamily="34" charset="0"/>
              </a:rPr>
              <a:t>ішінде</a:t>
            </a:r>
            <a:r>
              <a:rPr lang="ru-RU" sz="1400" u="sng" dirty="0" smtClean="0">
                <a:latin typeface="Arial Narrow" panose="020B0606020202030204" pitchFamily="34" charset="0"/>
              </a:rPr>
              <a:t>)</a:t>
            </a:r>
            <a:endParaRPr lang="ru-RU" sz="1400" u="sng" dirty="0">
              <a:latin typeface="Arial Narrow" panose="020B0606020202030204" pitchFamily="34" charset="0"/>
            </a:endParaRPr>
          </a:p>
          <a:p>
            <a:pPr marL="262284" lvl="1" indent="-262284" defTabSz="490870">
              <a:lnSpc>
                <a:spcPct val="90000"/>
              </a:lnSpc>
              <a:spcAft>
                <a:spcPct val="15000"/>
              </a:spcAft>
              <a:buClr>
                <a:schemeClr val="accent6">
                  <a:lumMod val="75000"/>
                </a:schemeClr>
              </a:buClr>
              <a:buFontTx/>
              <a:buChar char="►"/>
              <a:defRPr/>
            </a:pPr>
            <a:r>
              <a:rPr lang="ru-RU" sz="1400" u="sng" dirty="0" smtClean="0"/>
              <a:t>ҚР АУМАҒЫНДА ТҰРАҚТЫ ТҰРАТЫН ШЕТЕЛДІКТЕР МЕН АЗАМАТТЫҒЫ ЖОҚ АДАМДАР </a:t>
            </a:r>
            <a:r>
              <a:rPr lang="ru-RU" sz="1400" i="1" u="sng" dirty="0" smtClean="0"/>
              <a:t>(</a:t>
            </a:r>
            <a:r>
              <a:rPr lang="ru-RU" sz="1400" i="1" dirty="0" err="1" smtClean="0"/>
              <a:t>Заңның </a:t>
            </a:r>
            <a:r>
              <a:rPr lang="ru-RU" sz="1400" i="1" dirty="0" smtClean="0"/>
              <a:t>26-бабының                   1-тармағында </a:t>
            </a:r>
            <a:r>
              <a:rPr lang="ru-RU" sz="1400" i="1" dirty="0" err="1" smtClean="0"/>
              <a:t>көзделген адамдар</a:t>
            </a:r>
            <a:r>
              <a:rPr lang="ru-RU" sz="1400" i="1" dirty="0" smtClean="0"/>
              <a:t> </a:t>
            </a:r>
            <a:r>
              <a:rPr lang="ru-RU" sz="1400" i="1" dirty="0" err="1" smtClean="0"/>
              <a:t>санаттары</a:t>
            </a:r>
            <a:r>
              <a:rPr lang="ru-RU" sz="1400" i="1" dirty="0" smtClean="0"/>
              <a:t> </a:t>
            </a:r>
            <a:r>
              <a:rPr lang="ru-RU" sz="1400" i="1" dirty="0" err="1" smtClean="0"/>
              <a:t>бойынша</a:t>
            </a:r>
            <a:r>
              <a:rPr lang="ru-RU" sz="1400" i="1" dirty="0" smtClean="0"/>
              <a:t>: </a:t>
            </a:r>
            <a:r>
              <a:rPr lang="ru-RU" sz="1400" i="1" dirty="0" err="1" smtClean="0"/>
              <a:t>балалар</a:t>
            </a:r>
            <a:r>
              <a:rPr lang="ru-RU" sz="1400" i="1" dirty="0" smtClean="0"/>
              <a:t>, </a:t>
            </a:r>
            <a:r>
              <a:rPr lang="ru-RU" sz="1400" i="1" dirty="0" err="1" smtClean="0"/>
              <a:t>зейнеткерлер</a:t>
            </a:r>
            <a:r>
              <a:rPr lang="ru-RU" sz="1400" i="1" dirty="0" smtClean="0"/>
              <a:t>, </a:t>
            </a:r>
            <a:r>
              <a:rPr lang="ru-RU" sz="1400" i="1" dirty="0" err="1" smtClean="0"/>
              <a:t>мүгедектер</a:t>
            </a:r>
            <a:r>
              <a:rPr lang="ru-RU" sz="1400" i="1" dirty="0" smtClean="0"/>
              <a:t>, </a:t>
            </a:r>
            <a:r>
              <a:rPr lang="ru-RU" sz="1400" i="1" dirty="0" err="1" smtClean="0"/>
              <a:t>студенттер</a:t>
            </a:r>
            <a:r>
              <a:rPr lang="ru-RU" sz="1400" i="1" dirty="0" smtClean="0"/>
              <a:t> </a:t>
            </a:r>
            <a:r>
              <a:rPr lang="ru-RU" sz="1400" i="1" dirty="0" err="1" smtClean="0"/>
              <a:t>және басқалар</a:t>
            </a:r>
            <a:r>
              <a:rPr lang="ru-RU" sz="1400" i="1" dirty="0" smtClean="0"/>
              <a:t>) </a:t>
            </a:r>
            <a:endParaRPr lang="ru-RU" sz="1400" i="1" dirty="0"/>
          </a:p>
        </p:txBody>
      </p:sp>
      <p:sp>
        <p:nvSpPr>
          <p:cNvPr id="15" name="Прямоугольник 14"/>
          <p:cNvSpPr/>
          <p:nvPr/>
        </p:nvSpPr>
        <p:spPr>
          <a:xfrm>
            <a:off x="2255262" y="4086025"/>
            <a:ext cx="6435017" cy="1443918"/>
          </a:xfrm>
          <a:prstGeom prst="rect">
            <a:avLst/>
          </a:prstGeom>
          <a:noFill/>
          <a:ln w="12700">
            <a:solidFill>
              <a:schemeClr val="accent6"/>
            </a:solid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2080" tIns="30512" rIns="30512" bIns="30513" numCol="1" spcCol="1270" anchor="t" anchorCtr="0">
            <a:noAutofit/>
          </a:bodyPr>
          <a:lstStyle/>
          <a:p>
            <a:pPr marL="0" lvl="1" defTabSz="450577">
              <a:lnSpc>
                <a:spcPct val="90000"/>
              </a:lnSpc>
              <a:spcBef>
                <a:spcPct val="0"/>
              </a:spcBef>
              <a:spcAft>
                <a:spcPct val="15000"/>
              </a:spcAft>
              <a:buClr>
                <a:schemeClr val="accent6">
                  <a:lumMod val="75000"/>
                </a:schemeClr>
              </a:buClr>
            </a:pPr>
            <a:r>
              <a:rPr lang="ru-RU" sz="1400" u="sng" dirty="0" err="1" smtClean="0"/>
              <a:t>МӘМС-қа </a:t>
            </a:r>
            <a:r>
              <a:rPr lang="ru-RU" sz="1400" u="sng" dirty="0" smtClean="0"/>
              <a:t>ЖАРНАЛАР ТӨЛЕУШІЛЕР ТІЗБЕСІ</a:t>
            </a:r>
            <a:r>
              <a:rPr lang="kk-KZ" sz="1400" u="sng" dirty="0" smtClean="0"/>
              <a:t> </a:t>
            </a:r>
            <a:r>
              <a:rPr lang="kk-KZ" sz="1400" dirty="0" smtClean="0"/>
              <a:t>(“МӘМС туралы” ҚР Заңының 14-бабы) </a:t>
            </a:r>
            <a:r>
              <a:rPr lang="ru-RU" sz="1400" u="sng" dirty="0" smtClean="0"/>
              <a:t>МЫНАДАЙ АДАМДАР САНАТЫМЕН ТОЛЫҚТЫРЫЛДЫ</a:t>
            </a:r>
            <a:r>
              <a:rPr lang="kk-KZ" sz="1400" u="sng" dirty="0" smtClean="0">
                <a:latin typeface="Arial Narrow" panose="020B0606020202030204" pitchFamily="34" charset="0"/>
              </a:rPr>
              <a:t>:</a:t>
            </a:r>
            <a:endParaRPr lang="kk-KZ" sz="1400" u="sng" dirty="0">
              <a:latin typeface="Arial Narrow" panose="020B0606020202030204" pitchFamily="34" charset="0"/>
            </a:endParaRPr>
          </a:p>
          <a:p>
            <a:pPr marL="262284" lvl="1" indent="-262284" defTabSz="490870">
              <a:lnSpc>
                <a:spcPct val="90000"/>
              </a:lnSpc>
              <a:spcAft>
                <a:spcPct val="15000"/>
              </a:spcAft>
              <a:buClr>
                <a:schemeClr val="accent6">
                  <a:lumMod val="75000"/>
                </a:schemeClr>
              </a:buClr>
              <a:buFontTx/>
              <a:buChar char="►"/>
              <a:defRPr/>
            </a:pPr>
            <a:r>
              <a:rPr lang="ru-RU" sz="1400" u="sng" dirty="0" smtClean="0"/>
              <a:t>БЕЛСЕНДІ ЕМЕС ХАЛЫҚ </a:t>
            </a:r>
            <a:r>
              <a:rPr lang="ru-RU" sz="1400" dirty="0" smtClean="0"/>
              <a:t>– ӨЗГЕ АДАМДАР, ОНЫҢ ІШІНДЕ «ХАЛЫҚТЫ ЖҰМЫСПЕН ҚАМТУ ТУРАЛЫ» ҚР ЗАҢЫМЕН БЕЛГІЛЕНГЕН ӨЗІН-ӨЗІ ЖҰМЫСПЕН ҚАМТЫҒАН АДАМДАР</a:t>
            </a:r>
            <a:endParaRPr lang="ru-RU" sz="1600" u="sng" dirty="0" smtClean="0">
              <a:solidFill>
                <a:schemeClr val="tx1"/>
              </a:solidFill>
            </a:endParaRPr>
          </a:p>
          <a:p>
            <a:pPr marL="262284" lvl="1" indent="-262284" defTabSz="490870">
              <a:lnSpc>
                <a:spcPct val="90000"/>
              </a:lnSpc>
              <a:spcAft>
                <a:spcPct val="15000"/>
              </a:spcAft>
              <a:buClr>
                <a:schemeClr val="accent6">
                  <a:lumMod val="75000"/>
                </a:schemeClr>
              </a:buClr>
              <a:buFontTx/>
              <a:buChar char="►"/>
              <a:defRPr/>
            </a:pPr>
            <a:r>
              <a:rPr lang="ru-RU" sz="1400" dirty="0" smtClean="0"/>
              <a:t>ҚР </a:t>
            </a:r>
            <a:r>
              <a:rPr lang="ru-RU" sz="1400" dirty="0" err="1" smtClean="0"/>
              <a:t>тысқары ТМО-ға кеткендерді</a:t>
            </a:r>
            <a:r>
              <a:rPr lang="ru-RU" sz="1400" dirty="0" smtClean="0"/>
              <a:t> </a:t>
            </a:r>
            <a:r>
              <a:rPr lang="ru-RU" sz="1400" dirty="0" err="1" smtClean="0"/>
              <a:t>қоспағанда</a:t>
            </a:r>
            <a:r>
              <a:rPr lang="ru-RU" sz="1400" dirty="0" smtClean="0"/>
              <a:t>, ҚР ТЫСҚАРЫ КЕТКЕН </a:t>
            </a:r>
            <a:r>
              <a:rPr lang="ru-RU" sz="1400" u="sng" dirty="0" smtClean="0"/>
              <a:t>ҚАЗАҚСТАН РЕСПУБЛИКАСЫНЫҢ АЗАМАТТАРЫ</a:t>
            </a:r>
            <a:endParaRPr lang="ru-RU" sz="1600" u="sng" dirty="0" smtClean="0">
              <a:solidFill>
                <a:schemeClr val="tx1"/>
              </a:solidFill>
            </a:endParaRPr>
          </a:p>
          <a:p>
            <a:pPr marL="262294" lvl="1" indent="-262294" defTabSz="450577">
              <a:lnSpc>
                <a:spcPct val="90000"/>
              </a:lnSpc>
              <a:spcBef>
                <a:spcPct val="0"/>
              </a:spcBef>
              <a:spcAft>
                <a:spcPct val="15000"/>
              </a:spcAft>
              <a:buClr>
                <a:schemeClr val="accent6">
                  <a:lumMod val="75000"/>
                </a:schemeClr>
              </a:buClr>
              <a:buFontTx/>
              <a:buChar char="-"/>
            </a:pPr>
            <a:endParaRPr lang="ru-RU" sz="1400" u="sng" dirty="0">
              <a:solidFill>
                <a:schemeClr val="tx1"/>
              </a:solidFill>
              <a:latin typeface="Arial Narrow" panose="020B0606020202030204" pitchFamily="34" charset="0"/>
            </a:endParaRPr>
          </a:p>
        </p:txBody>
      </p:sp>
      <p:sp>
        <p:nvSpPr>
          <p:cNvPr id="16" name="Прямоугольник 15"/>
          <p:cNvSpPr/>
          <p:nvPr/>
        </p:nvSpPr>
        <p:spPr>
          <a:xfrm>
            <a:off x="9115610" y="4084717"/>
            <a:ext cx="2324045" cy="1326943"/>
          </a:xfrm>
          <a:prstGeom prst="rect">
            <a:avLst/>
          </a:prstGeom>
          <a:noFill/>
          <a:ln w="12700">
            <a:solidFill>
              <a:schemeClr val="accent6"/>
            </a:solid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2080" tIns="30512" rIns="30512" bIns="30513" numCol="1" spcCol="1270" anchor="ctr" anchorCtr="0">
            <a:noAutofit/>
          </a:bodyPr>
          <a:lstStyle/>
          <a:p>
            <a:pPr marL="0" lvl="1" defTabSz="450577">
              <a:lnSpc>
                <a:spcPct val="90000"/>
              </a:lnSpc>
              <a:spcBef>
                <a:spcPct val="0"/>
              </a:spcBef>
              <a:spcAft>
                <a:spcPct val="15000"/>
              </a:spcAft>
              <a:buClr>
                <a:schemeClr val="accent6">
                  <a:lumMod val="75000"/>
                </a:schemeClr>
              </a:buClr>
            </a:pPr>
            <a:r>
              <a:rPr lang="kk-KZ" sz="1400" b="1" u="sng" dirty="0" smtClean="0"/>
              <a:t>ЕНГІЗУ МЕРЗІМДЕРІ, ЖАРНАЛАРДЫҢ МӨЛШЕРЛЕМЕЛЕРІ ЖӘНЕ ЕСЕПТЕУ ОБЪЕКТІСІ </a:t>
            </a:r>
            <a:r>
              <a:rPr lang="kk-KZ" sz="1400" b="1" u="sng" dirty="0" smtClean="0">
                <a:latin typeface="Arial Narrow" panose="020B0606020202030204" pitchFamily="34" charset="0"/>
              </a:rPr>
              <a:t>:</a:t>
            </a:r>
          </a:p>
          <a:p>
            <a:pPr marL="0" lvl="1" defTabSz="450577">
              <a:lnSpc>
                <a:spcPct val="90000"/>
              </a:lnSpc>
              <a:spcBef>
                <a:spcPct val="0"/>
              </a:spcBef>
              <a:spcAft>
                <a:spcPct val="15000"/>
              </a:spcAft>
              <a:buClr>
                <a:schemeClr val="accent6">
                  <a:lumMod val="75000"/>
                </a:schemeClr>
              </a:buClr>
              <a:defRPr/>
            </a:pPr>
            <a:r>
              <a:rPr lang="kk-KZ" sz="1400" u="sng" dirty="0" smtClean="0">
                <a:latin typeface="Arial Narrow" panose="020B0606020202030204" pitchFamily="34" charset="0"/>
              </a:rPr>
              <a:t>2018 жылғы 1 қаңтардан бастар 1 АЖ-дан 5%</a:t>
            </a:r>
            <a:endParaRPr lang="ru-RU" sz="1400" u="sng" dirty="0">
              <a:solidFill>
                <a:schemeClr val="tx1"/>
              </a:solidFill>
              <a:latin typeface="Arial Narrow" panose="020B0606020202030204" pitchFamily="34" charset="0"/>
            </a:endParaRPr>
          </a:p>
        </p:txBody>
      </p:sp>
      <p:sp>
        <p:nvSpPr>
          <p:cNvPr id="17" name="Стрелка вправо 16"/>
          <p:cNvSpPr/>
          <p:nvPr/>
        </p:nvSpPr>
        <p:spPr>
          <a:xfrm>
            <a:off x="8834645" y="4180452"/>
            <a:ext cx="240686" cy="979141"/>
          </a:xfrm>
          <a:prstGeom prst="rightArrow">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52"/>
          </a:p>
        </p:txBody>
      </p:sp>
    </p:spTree>
    <p:extLst>
      <p:ext uri="{BB962C8B-B14F-4D97-AF65-F5344CB8AC3E}">
        <p14:creationId xmlns:p14="http://schemas.microsoft.com/office/powerpoint/2010/main" val="12904118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a:xfrm>
            <a:off x="11280618" y="6356382"/>
            <a:ext cx="758982" cy="365125"/>
          </a:xfrm>
        </p:spPr>
        <p:txBody>
          <a:bodyPr/>
          <a:lstStyle/>
          <a:p>
            <a:fld id="{8D25C86A-2F31-4465-AAAB-F4D0E023132B}" type="slidenum">
              <a:rPr lang="ru-RU" sz="1600" smtClean="0">
                <a:solidFill>
                  <a:schemeClr val="tx1"/>
                </a:solidFill>
              </a:rPr>
              <a:pPr/>
              <a:t>11</a:t>
            </a:fld>
            <a:endParaRPr lang="ru-RU" sz="1600" dirty="0">
              <a:solidFill>
                <a:schemeClr val="tx1"/>
              </a:solidFill>
            </a:endParaRPr>
          </a:p>
        </p:txBody>
      </p:sp>
      <p:sp>
        <p:nvSpPr>
          <p:cNvPr id="4" name="TextBox 3"/>
          <p:cNvSpPr txBox="1"/>
          <p:nvPr/>
        </p:nvSpPr>
        <p:spPr>
          <a:xfrm>
            <a:off x="335360" y="-27384"/>
            <a:ext cx="11425269" cy="461665"/>
          </a:xfrm>
          <a:prstGeom prst="rect">
            <a:avLst/>
          </a:prstGeom>
          <a:noFill/>
        </p:spPr>
        <p:txBody>
          <a:bodyPr wrap="square" rtlCol="0">
            <a:spAutoFit/>
          </a:bodyPr>
          <a:lstStyle/>
          <a:p>
            <a:pPr marR="5080">
              <a:spcBef>
                <a:spcPct val="0"/>
              </a:spcBef>
            </a:pPr>
            <a:r>
              <a:rPr lang="ru-RU" sz="2400" b="1" spc="-50" dirty="0" err="1" smtClean="0">
                <a:solidFill>
                  <a:srgbClr val="C00000"/>
                </a:solidFill>
              </a:rPr>
              <a:t>Олар</a:t>
            </a:r>
            <a:r>
              <a:rPr lang="ru-RU" sz="2400" b="1" spc="-50" dirty="0" smtClean="0">
                <a:solidFill>
                  <a:srgbClr val="C00000"/>
                </a:solidFill>
              </a:rPr>
              <a:t> </a:t>
            </a:r>
            <a:r>
              <a:rPr lang="ru-RU" sz="2400" b="1" spc="-50" dirty="0" err="1" smtClean="0">
                <a:solidFill>
                  <a:srgbClr val="C00000"/>
                </a:solidFill>
              </a:rPr>
              <a:t>үшін жарналарды</a:t>
            </a:r>
            <a:r>
              <a:rPr lang="ru-RU" sz="2400" b="1" spc="-50" dirty="0" smtClean="0">
                <a:solidFill>
                  <a:srgbClr val="C00000"/>
                </a:solidFill>
              </a:rPr>
              <a:t> </a:t>
            </a:r>
            <a:r>
              <a:rPr lang="ru-RU" sz="2400" b="1" spc="-50" dirty="0" err="1" smtClean="0">
                <a:solidFill>
                  <a:srgbClr val="C00000"/>
                </a:solidFill>
              </a:rPr>
              <a:t>мемлекет</a:t>
            </a:r>
            <a:r>
              <a:rPr lang="ru-RU" sz="2400" b="1" spc="-50" dirty="0" smtClean="0">
                <a:solidFill>
                  <a:srgbClr val="C00000"/>
                </a:solidFill>
              </a:rPr>
              <a:t> </a:t>
            </a:r>
            <a:r>
              <a:rPr lang="ru-RU" sz="2400" b="1" spc="-50" dirty="0" err="1" smtClean="0">
                <a:solidFill>
                  <a:srgbClr val="C00000"/>
                </a:solidFill>
              </a:rPr>
              <a:t>жүзеге асыратын</a:t>
            </a:r>
            <a:r>
              <a:rPr lang="ru-RU" sz="2400" b="1" spc="-50" dirty="0" smtClean="0">
                <a:solidFill>
                  <a:srgbClr val="C00000"/>
                </a:solidFill>
              </a:rPr>
              <a:t> </a:t>
            </a:r>
            <a:r>
              <a:rPr lang="ru-RU" sz="2400" b="1" spc="-50" dirty="0" err="1" smtClean="0">
                <a:solidFill>
                  <a:srgbClr val="C00000"/>
                </a:solidFill>
              </a:rPr>
              <a:t>адамдар</a:t>
            </a:r>
            <a:r>
              <a:rPr lang="ru-RU" sz="2400" b="1" spc="-50" dirty="0" smtClean="0">
                <a:solidFill>
                  <a:srgbClr val="C00000"/>
                </a:solidFill>
              </a:rPr>
              <a:t> (ҚР </a:t>
            </a:r>
            <a:r>
              <a:rPr lang="ru-RU" sz="2400" b="1" spc="-50" dirty="0" err="1" smtClean="0">
                <a:solidFill>
                  <a:srgbClr val="C00000"/>
                </a:solidFill>
              </a:rPr>
              <a:t>Заң жобасы</a:t>
            </a:r>
            <a:r>
              <a:rPr lang="ru-RU" sz="2400" b="1" spc="-50" dirty="0" smtClean="0">
                <a:solidFill>
                  <a:srgbClr val="C00000"/>
                </a:solidFill>
              </a:rPr>
              <a:t> </a:t>
            </a:r>
            <a:r>
              <a:rPr lang="ru-RU" sz="2400" b="1" spc="-50" dirty="0" err="1" smtClean="0">
                <a:solidFill>
                  <a:srgbClr val="C00000"/>
                </a:solidFill>
              </a:rPr>
              <a:t>бойынша</a:t>
            </a:r>
            <a:r>
              <a:rPr lang="ru-RU" sz="2400" b="1" spc="-50" dirty="0" smtClean="0">
                <a:solidFill>
                  <a:srgbClr val="C00000"/>
                </a:solidFill>
              </a:rPr>
              <a:t>)</a:t>
            </a:r>
            <a:endParaRPr lang="ru-RU" sz="2400" b="1" spc="-50" dirty="0">
              <a:solidFill>
                <a:srgbClr val="C00000"/>
              </a:solidFill>
            </a:endParaRPr>
          </a:p>
        </p:txBody>
      </p:sp>
      <p:cxnSp>
        <p:nvCxnSpPr>
          <p:cNvPr id="6" name="Прямая соединительная линия 5"/>
          <p:cNvCxnSpPr/>
          <p:nvPr/>
        </p:nvCxnSpPr>
        <p:spPr>
          <a:xfrm flipV="1">
            <a:off x="1040596" y="694503"/>
            <a:ext cx="11138704"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7" name="Группа 6"/>
          <p:cNvGrpSpPr/>
          <p:nvPr/>
        </p:nvGrpSpPr>
        <p:grpSpPr>
          <a:xfrm>
            <a:off x="533249" y="833124"/>
            <a:ext cx="10817154" cy="5705820"/>
            <a:chOff x="2239065" y="1464800"/>
            <a:chExt cx="9587175" cy="4929463"/>
          </a:xfrm>
        </p:grpSpPr>
        <p:sp>
          <p:nvSpPr>
            <p:cNvPr id="9" name="Прямоугольник 8"/>
            <p:cNvSpPr/>
            <p:nvPr/>
          </p:nvSpPr>
          <p:spPr>
            <a:xfrm>
              <a:off x="2239065" y="1464800"/>
              <a:ext cx="9587175" cy="4929463"/>
            </a:xfrm>
            <a:prstGeom prst="rect">
              <a:avLst/>
            </a:prstGeom>
            <a:noFill/>
            <a:ln w="12700" cap="flat" cmpd="sng" algn="ctr">
              <a:solidFill>
                <a:srgbClr val="5B9BD5">
                  <a:shade val="50000"/>
                </a:srgbClr>
              </a:solidFill>
              <a:prstDash val="lgDashDotDot"/>
              <a:miter lim="800000"/>
            </a:ln>
            <a:effectLst/>
          </p:spPr>
          <p:txBody>
            <a:bodyPr rtlCol="0" anchor="ctr"/>
            <a:lstStyle/>
            <a:p>
              <a:pPr algn="ctr">
                <a:defRPr/>
              </a:pPr>
              <a:endParaRPr lang="ru-RU" sz="1000" kern="0">
                <a:solidFill>
                  <a:prstClr val="white"/>
                </a:solidFill>
                <a:latin typeface="Arial Narrow" panose="020B0606020202030204" pitchFamily="34" charset="0"/>
              </a:endParaRPr>
            </a:p>
          </p:txBody>
        </p:sp>
        <p:sp>
          <p:nvSpPr>
            <p:cNvPr id="10" name="Объект 2"/>
            <p:cNvSpPr txBox="1">
              <a:spLocks/>
            </p:cNvSpPr>
            <p:nvPr/>
          </p:nvSpPr>
          <p:spPr bwMode="auto">
            <a:xfrm>
              <a:off x="2301778" y="1513935"/>
              <a:ext cx="9517506" cy="47620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marL="214313">
                <a:spcBef>
                  <a:spcPct val="20000"/>
                </a:spcBef>
                <a:buFont typeface="Arial" panose="020B0604020202020204" pitchFamily="34" charset="0"/>
                <a:buChar char="•"/>
                <a:tabLst>
                  <a:tab pos="185738" algn="l"/>
                </a:tabLst>
                <a:defRPr sz="3200">
                  <a:solidFill>
                    <a:schemeClr val="tx1"/>
                  </a:solidFill>
                  <a:latin typeface="Calibri" panose="020F0502020204030204" pitchFamily="34" charset="0"/>
                </a:defRPr>
              </a:lvl1pPr>
              <a:lvl2pPr marL="177800" indent="-285750">
                <a:spcBef>
                  <a:spcPct val="20000"/>
                </a:spcBef>
                <a:buFont typeface="Arial" panose="020B0604020202020204" pitchFamily="34" charset="0"/>
                <a:buChar char="–"/>
                <a:tabLst>
                  <a:tab pos="185738"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185738"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185738"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185738"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185738"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185738"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185738"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185738" algn="l"/>
                </a:tabLst>
                <a:defRPr sz="2000">
                  <a:solidFill>
                    <a:schemeClr val="tx1"/>
                  </a:solidFill>
                  <a:latin typeface="Calibri" panose="020F0502020204030204" pitchFamily="34" charset="0"/>
                </a:defRPr>
              </a:lvl9pPr>
            </a:lstStyle>
            <a:p>
              <a:pPr>
                <a:buNone/>
              </a:pPr>
              <a:r>
                <a:rPr lang="x-none" sz="1600" dirty="0">
                  <a:latin typeface="Arial Narrow" pitchFamily="34" charset="0"/>
                </a:rPr>
                <a:t>1</a:t>
              </a:r>
              <a:r>
                <a:rPr lang="x-none" sz="1600">
                  <a:latin typeface="Arial Narrow" pitchFamily="34" charset="0"/>
                </a:rPr>
                <a:t>) </a:t>
              </a:r>
              <a:r>
                <a:rPr lang="ru-RU" sz="1600" dirty="0" err="1" smtClean="0">
                  <a:latin typeface="Arial Narrow" pitchFamily="34" charset="0"/>
                </a:rPr>
                <a:t>балалар</a:t>
              </a:r>
              <a:r>
                <a:rPr lang="x-none" sz="1600" smtClean="0">
                  <a:latin typeface="Arial Narrow" pitchFamily="34" charset="0"/>
                </a:rPr>
                <a:t>;</a:t>
              </a:r>
              <a:endParaRPr lang="ru-RU" sz="1600" dirty="0">
                <a:latin typeface="Arial Narrow" pitchFamily="34" charset="0"/>
              </a:endParaRPr>
            </a:p>
            <a:p>
              <a:pPr>
                <a:buNone/>
              </a:pPr>
              <a:r>
                <a:rPr lang="x-none" sz="1600" dirty="0">
                  <a:latin typeface="Arial Narrow" pitchFamily="34" charset="0"/>
                </a:rPr>
                <a:t>2</a:t>
              </a:r>
              <a:r>
                <a:rPr lang="x-none" sz="1600">
                  <a:latin typeface="Arial Narrow" pitchFamily="34" charset="0"/>
                </a:rPr>
                <a:t>) </a:t>
              </a:r>
              <a:r>
                <a:rPr lang="ru-RU" sz="1600" dirty="0" err="1" smtClean="0">
                  <a:latin typeface="Arial Narrow" pitchFamily="34" charset="0"/>
                </a:rPr>
                <a:t>жұмыссыз ретінде</a:t>
              </a:r>
              <a:r>
                <a:rPr lang="ru-RU" sz="1600" dirty="0" smtClean="0">
                  <a:latin typeface="Arial Narrow" pitchFamily="34" charset="0"/>
                </a:rPr>
                <a:t> </a:t>
              </a:r>
              <a:r>
                <a:rPr lang="ru-RU" sz="1600" dirty="0" err="1" smtClean="0">
                  <a:latin typeface="Arial Narrow" pitchFamily="34" charset="0"/>
                </a:rPr>
                <a:t>тіркелген</a:t>
              </a:r>
              <a:r>
                <a:rPr lang="ru-RU" sz="1600" dirty="0" smtClean="0">
                  <a:latin typeface="Arial Narrow" pitchFamily="34" charset="0"/>
                </a:rPr>
                <a:t> </a:t>
              </a:r>
              <a:r>
                <a:rPr lang="ru-RU" sz="1600" dirty="0" err="1" smtClean="0">
                  <a:latin typeface="Arial Narrow" pitchFamily="34" charset="0"/>
                </a:rPr>
                <a:t>адамдар</a:t>
              </a:r>
              <a:r>
                <a:rPr lang="x-none" sz="1600" smtClean="0">
                  <a:latin typeface="Arial Narrow" pitchFamily="34" charset="0"/>
                </a:rPr>
                <a:t>;</a:t>
              </a:r>
              <a:endParaRPr lang="ru-RU" sz="1600" dirty="0">
                <a:latin typeface="Arial Narrow" pitchFamily="34" charset="0"/>
              </a:endParaRPr>
            </a:p>
            <a:p>
              <a:pPr>
                <a:buNone/>
              </a:pPr>
              <a:r>
                <a:rPr lang="ru-RU" sz="1600" dirty="0" smtClean="0">
                  <a:latin typeface="Arial Narrow" pitchFamily="34" charset="0"/>
                </a:rPr>
                <a:t>3) </a:t>
              </a:r>
              <a:r>
                <a:rPr lang="ru-RU" sz="1600" dirty="0" err="1" smtClean="0">
                  <a:latin typeface="Arial Narrow" pitchFamily="34" charset="0"/>
                </a:rPr>
                <a:t>жұмыс істемейтін</a:t>
              </a:r>
              <a:r>
                <a:rPr lang="ru-RU" sz="1600" dirty="0" smtClean="0">
                  <a:latin typeface="Arial Narrow" pitchFamily="34" charset="0"/>
                </a:rPr>
                <a:t> </a:t>
              </a:r>
              <a:r>
                <a:rPr lang="ru-RU" sz="1600" dirty="0" err="1" smtClean="0">
                  <a:latin typeface="Arial Narrow" pitchFamily="34" charset="0"/>
                </a:rPr>
                <a:t>жүкті әйелдер</a:t>
              </a:r>
              <a:r>
                <a:rPr lang="ru-RU" sz="1600" dirty="0" smtClean="0">
                  <a:latin typeface="Arial Narrow" pitchFamily="34" charset="0"/>
                </a:rPr>
                <a:t>;</a:t>
              </a:r>
            </a:p>
            <a:p>
              <a:pPr>
                <a:buNone/>
              </a:pPr>
              <a:r>
                <a:rPr lang="ru-RU" sz="1600" dirty="0" smtClean="0">
                  <a:latin typeface="Arial Narrow" pitchFamily="34" charset="0"/>
                </a:rPr>
                <a:t>4) </a:t>
              </a:r>
              <a:r>
                <a:rPr lang="ru-RU" sz="1600" dirty="0" err="1" smtClean="0">
                  <a:latin typeface="Arial Narrow" pitchFamily="34" charset="0"/>
                </a:rPr>
                <a:t>іс</a:t>
              </a:r>
              <a:r>
                <a:rPr lang="ru-RU" sz="1600" dirty="0" smtClean="0">
                  <a:latin typeface="Arial Narrow" pitchFamily="34" charset="0"/>
                </a:rPr>
                <a:t> </a:t>
              </a:r>
              <a:r>
                <a:rPr lang="ru-RU" sz="1600" dirty="0" err="1" smtClean="0">
                  <a:latin typeface="Arial Narrow" pitchFamily="34" charset="0"/>
                </a:rPr>
                <a:t>жүзінде үш жасқа толғанға дейінгі</a:t>
              </a:r>
              <a:r>
                <a:rPr lang="ru-RU" sz="1600" dirty="0" smtClean="0">
                  <a:latin typeface="Arial Narrow" pitchFamily="34" charset="0"/>
                </a:rPr>
                <a:t> </a:t>
              </a:r>
              <a:r>
                <a:rPr lang="ru-RU" sz="1600" dirty="0" err="1" smtClean="0">
                  <a:latin typeface="Arial Narrow" pitchFamily="34" charset="0"/>
                </a:rPr>
                <a:t>баланы</a:t>
              </a:r>
              <a:r>
                <a:rPr lang="ru-RU" sz="1600" dirty="0" smtClean="0">
                  <a:latin typeface="Arial Narrow" pitchFamily="34" charset="0"/>
                </a:rPr>
                <a:t> (</a:t>
              </a:r>
              <a:r>
                <a:rPr lang="ru-RU" sz="1600" dirty="0" err="1" smtClean="0">
                  <a:latin typeface="Arial Narrow" pitchFamily="34" charset="0"/>
                </a:rPr>
                <a:t>балаларды</a:t>
              </a:r>
              <a:r>
                <a:rPr lang="ru-RU" sz="1600" dirty="0" smtClean="0">
                  <a:latin typeface="Arial Narrow" pitchFamily="34" charset="0"/>
                </a:rPr>
                <a:t>) </a:t>
              </a:r>
              <a:r>
                <a:rPr lang="ru-RU" sz="1600" dirty="0" err="1" smtClean="0">
                  <a:latin typeface="Arial Narrow" pitchFamily="34" charset="0"/>
                </a:rPr>
                <a:t>тәрбиелеп отырған жұмыс істемейтін</a:t>
              </a:r>
              <a:r>
                <a:rPr lang="ru-RU" sz="1600" dirty="0" smtClean="0">
                  <a:latin typeface="Arial Narrow" pitchFamily="34" charset="0"/>
                </a:rPr>
                <a:t> </a:t>
              </a:r>
              <a:r>
                <a:rPr lang="ru-RU" sz="1600" dirty="0" err="1" smtClean="0">
                  <a:latin typeface="Arial Narrow" pitchFamily="34" charset="0"/>
                </a:rPr>
                <a:t>адамдар</a:t>
              </a:r>
              <a:r>
                <a:rPr lang="ru-RU" sz="1600" dirty="0" smtClean="0">
                  <a:latin typeface="Arial Narrow" pitchFamily="34" charset="0"/>
                </a:rPr>
                <a:t>;</a:t>
              </a:r>
            </a:p>
            <a:p>
              <a:pPr>
                <a:buNone/>
              </a:pPr>
              <a:r>
                <a:rPr lang="ru-RU" sz="1600" dirty="0" smtClean="0">
                  <a:latin typeface="Arial Narrow" pitchFamily="34" charset="0"/>
                </a:rPr>
                <a:t>5) бала (</a:t>
              </a:r>
              <a:r>
                <a:rPr lang="ru-RU" sz="1600" dirty="0" err="1" smtClean="0">
                  <a:latin typeface="Arial Narrow" pitchFamily="34" charset="0"/>
                </a:rPr>
                <a:t>балаларды</a:t>
              </a:r>
              <a:r>
                <a:rPr lang="ru-RU" sz="1600" dirty="0" smtClean="0">
                  <a:latin typeface="Arial Narrow" pitchFamily="34" charset="0"/>
                </a:rPr>
                <a:t>) </a:t>
              </a:r>
              <a:r>
                <a:rPr lang="ru-RU" sz="1600" dirty="0" err="1" smtClean="0">
                  <a:latin typeface="Arial Narrow" pitchFamily="34" charset="0"/>
                </a:rPr>
                <a:t>тууға</a:t>
              </a:r>
              <a:r>
                <a:rPr lang="ru-RU" sz="1600" dirty="0" smtClean="0">
                  <a:latin typeface="Arial Narrow" pitchFamily="34" charset="0"/>
                </a:rPr>
                <a:t>, </a:t>
              </a:r>
              <a:r>
                <a:rPr lang="ru-RU" sz="1600" dirty="0" err="1" smtClean="0">
                  <a:latin typeface="Arial Narrow" pitchFamily="34" charset="0"/>
                </a:rPr>
                <a:t>жаңа туған баланы</a:t>
              </a:r>
              <a:r>
                <a:rPr lang="ru-RU" sz="1600" dirty="0" smtClean="0">
                  <a:latin typeface="Arial Narrow" pitchFamily="34" charset="0"/>
                </a:rPr>
                <a:t> (</a:t>
              </a:r>
              <a:r>
                <a:rPr lang="ru-RU" sz="1600" dirty="0" err="1" smtClean="0">
                  <a:latin typeface="Arial Narrow" pitchFamily="34" charset="0"/>
                </a:rPr>
                <a:t>балаларды</a:t>
              </a:r>
              <a:r>
                <a:rPr lang="ru-RU" sz="1600" dirty="0" smtClean="0">
                  <a:latin typeface="Arial Narrow" pitchFamily="34" charset="0"/>
                </a:rPr>
                <a:t>) </a:t>
              </a:r>
              <a:r>
                <a:rPr lang="ru-RU" sz="1600" dirty="0" err="1" smtClean="0">
                  <a:latin typeface="Arial Narrow" pitchFamily="34" charset="0"/>
                </a:rPr>
                <a:t>асырап</a:t>
              </a:r>
              <a:r>
                <a:rPr lang="ru-RU" sz="1600" dirty="0" smtClean="0">
                  <a:latin typeface="Arial Narrow" pitchFamily="34" charset="0"/>
                </a:rPr>
                <a:t> </a:t>
              </a:r>
              <a:r>
                <a:rPr lang="ru-RU" sz="1600" dirty="0" err="1" smtClean="0">
                  <a:latin typeface="Arial Narrow" pitchFamily="34" charset="0"/>
                </a:rPr>
                <a:t>алуға байланысты</a:t>
              </a:r>
              <a:r>
                <a:rPr lang="ru-RU" sz="1600" dirty="0" smtClean="0">
                  <a:latin typeface="Arial Narrow" pitchFamily="34" charset="0"/>
                </a:rPr>
                <a:t>, </a:t>
              </a:r>
              <a:r>
                <a:rPr lang="ru-RU" sz="1600" dirty="0" err="1" smtClean="0">
                  <a:latin typeface="Arial Narrow" pitchFamily="34" charset="0"/>
                </a:rPr>
                <a:t>бала</a:t>
              </a:r>
              <a:r>
                <a:rPr lang="ru-RU" sz="1600" dirty="0" smtClean="0">
                  <a:latin typeface="Arial Narrow" pitchFamily="34" charset="0"/>
                </a:rPr>
                <a:t> (</a:t>
              </a:r>
              <a:r>
                <a:rPr lang="ru-RU" sz="1600" dirty="0" err="1" smtClean="0">
                  <a:latin typeface="Arial Narrow" pitchFamily="34" charset="0"/>
                </a:rPr>
                <a:t>балалар</a:t>
              </a:r>
              <a:r>
                <a:rPr lang="ru-RU" sz="1600" dirty="0" smtClean="0">
                  <a:latin typeface="Arial Narrow" pitchFamily="34" charset="0"/>
                </a:rPr>
                <a:t>) </a:t>
              </a:r>
              <a:r>
                <a:rPr lang="ru-RU" sz="1600" dirty="0" err="1" smtClean="0">
                  <a:latin typeface="Arial Narrow" pitchFamily="34" charset="0"/>
                </a:rPr>
                <a:t>үш жасқа толғанға дейін</a:t>
              </a:r>
              <a:r>
                <a:rPr lang="ru-RU" sz="1600" dirty="0" smtClean="0">
                  <a:latin typeface="Arial Narrow" pitchFamily="34" charset="0"/>
                </a:rPr>
                <a:t> </a:t>
              </a:r>
              <a:r>
                <a:rPr lang="ru-RU" sz="1600" dirty="0" err="1" smtClean="0">
                  <a:latin typeface="Arial Narrow" pitchFamily="34" charset="0"/>
                </a:rPr>
                <a:t>оның </a:t>
              </a:r>
              <a:r>
                <a:rPr lang="ru-RU" sz="1600" dirty="0" smtClean="0">
                  <a:latin typeface="Arial Narrow" pitchFamily="34" charset="0"/>
                </a:rPr>
                <a:t>(</a:t>
              </a:r>
              <a:r>
                <a:rPr lang="ru-RU" sz="1600" dirty="0" err="1" smtClean="0">
                  <a:latin typeface="Arial Narrow" pitchFamily="34" charset="0"/>
                </a:rPr>
                <a:t>олардың</a:t>
              </a:r>
              <a:r>
                <a:rPr lang="ru-RU" sz="1600" dirty="0" smtClean="0">
                  <a:latin typeface="Arial Narrow" pitchFamily="34" charset="0"/>
                </a:rPr>
                <a:t>) </a:t>
              </a:r>
              <a:r>
                <a:rPr lang="ru-RU" sz="1600" dirty="0" err="1" smtClean="0">
                  <a:latin typeface="Arial Narrow" pitchFamily="34" charset="0"/>
                </a:rPr>
                <a:t>күтімі бойынша</a:t>
              </a:r>
              <a:r>
                <a:rPr lang="ru-RU" sz="1600" dirty="0" smtClean="0">
                  <a:latin typeface="Arial Narrow" pitchFamily="34" charset="0"/>
                </a:rPr>
                <a:t> </a:t>
              </a:r>
              <a:r>
                <a:rPr lang="ru-RU" sz="1600" dirty="0" err="1" smtClean="0">
                  <a:latin typeface="Arial Narrow" pitchFamily="34" charset="0"/>
                </a:rPr>
                <a:t>демалыста</a:t>
              </a:r>
              <a:r>
                <a:rPr lang="ru-RU" sz="1600" dirty="0" smtClean="0">
                  <a:latin typeface="Arial Narrow" pitchFamily="34" charset="0"/>
                </a:rPr>
                <a:t> </a:t>
              </a:r>
              <a:r>
                <a:rPr lang="ru-RU" sz="1600" dirty="0" err="1" smtClean="0">
                  <a:latin typeface="Arial Narrow" pitchFamily="34" charset="0"/>
                </a:rPr>
                <a:t>отырған адамдар</a:t>
              </a:r>
              <a:r>
                <a:rPr lang="ru-RU" sz="1600" dirty="0" smtClean="0">
                  <a:latin typeface="Arial Narrow" pitchFamily="34" charset="0"/>
                </a:rPr>
                <a:t>;</a:t>
              </a:r>
            </a:p>
            <a:p>
              <a:pPr>
                <a:buNone/>
              </a:pPr>
              <a:r>
                <a:rPr lang="ru-RU" sz="1600" dirty="0" smtClean="0">
                  <a:latin typeface="Arial Narrow" pitchFamily="34" charset="0"/>
                </a:rPr>
                <a:t>6) 18 </a:t>
              </a:r>
              <a:r>
                <a:rPr lang="ru-RU" sz="1600" dirty="0" err="1" smtClean="0">
                  <a:latin typeface="Arial Narrow" pitchFamily="34" charset="0"/>
                </a:rPr>
                <a:t>жасқа дейінгі</a:t>
              </a:r>
              <a:r>
                <a:rPr lang="ru-RU" sz="1600" dirty="0" smtClean="0">
                  <a:latin typeface="Arial Narrow" pitchFamily="34" charset="0"/>
                </a:rPr>
                <a:t> </a:t>
              </a:r>
              <a:r>
                <a:rPr lang="ru-RU" sz="1600" dirty="0" err="1" smtClean="0">
                  <a:latin typeface="Arial Narrow" pitchFamily="34" charset="0"/>
                </a:rPr>
                <a:t>мүгедек балаға күтімді жүзеге асыратын</a:t>
              </a:r>
              <a:r>
                <a:rPr lang="ru-RU" sz="1600" dirty="0" smtClean="0">
                  <a:latin typeface="Arial Narrow" pitchFamily="34" charset="0"/>
                </a:rPr>
                <a:t> </a:t>
              </a:r>
              <a:r>
                <a:rPr lang="ru-RU" sz="1600" dirty="0" err="1" smtClean="0">
                  <a:latin typeface="Arial Narrow" pitchFamily="34" charset="0"/>
                </a:rPr>
                <a:t>жұмыс істемейтін</a:t>
              </a:r>
              <a:r>
                <a:rPr lang="ru-RU" sz="1600" dirty="0" smtClean="0">
                  <a:latin typeface="Arial Narrow" pitchFamily="34" charset="0"/>
                </a:rPr>
                <a:t> </a:t>
              </a:r>
              <a:r>
                <a:rPr lang="ru-RU" sz="1600" dirty="0" err="1" smtClean="0">
                  <a:latin typeface="Arial Narrow" pitchFamily="34" charset="0"/>
                </a:rPr>
                <a:t>адамдар</a:t>
              </a:r>
              <a:r>
                <a:rPr lang="ru-RU" sz="1600" dirty="0" smtClean="0">
                  <a:latin typeface="Arial Narrow" pitchFamily="34" charset="0"/>
                </a:rPr>
                <a:t>;</a:t>
              </a:r>
            </a:p>
            <a:p>
              <a:pPr>
                <a:buNone/>
              </a:pPr>
              <a:r>
                <a:rPr lang="ru-RU" sz="1600" dirty="0" smtClean="0">
                  <a:latin typeface="Arial Narrow" pitchFamily="34" charset="0"/>
                </a:rPr>
                <a:t>7) </a:t>
              </a:r>
              <a:r>
                <a:rPr lang="ru-RU" sz="1600" dirty="0" err="1" smtClean="0">
                  <a:latin typeface="Arial Narrow" pitchFamily="34" charset="0"/>
                </a:rPr>
                <a:t>зейнетақы төлемдерін алушылар</a:t>
              </a:r>
              <a:r>
                <a:rPr lang="ru-RU" sz="1600" dirty="0" smtClean="0">
                  <a:latin typeface="Arial Narrow" pitchFamily="34" charset="0"/>
                </a:rPr>
                <a:t>, </a:t>
              </a:r>
              <a:r>
                <a:rPr lang="ru-RU" sz="1600" dirty="0" err="1" smtClean="0">
                  <a:latin typeface="Arial Narrow" pitchFamily="34" charset="0"/>
                </a:rPr>
                <a:t>оның ішінде</a:t>
              </a:r>
              <a:r>
                <a:rPr lang="ru-RU" sz="1600" dirty="0" smtClean="0">
                  <a:latin typeface="Arial Narrow" pitchFamily="34" charset="0"/>
                </a:rPr>
                <a:t> </a:t>
              </a:r>
              <a:r>
                <a:rPr lang="ru-RU" sz="1600" dirty="0" err="1" smtClean="0">
                  <a:latin typeface="Arial Narrow" pitchFamily="34" charset="0"/>
                </a:rPr>
                <a:t>Ұлы Отан</a:t>
              </a:r>
              <a:r>
                <a:rPr lang="ru-RU" sz="1600" dirty="0" smtClean="0">
                  <a:latin typeface="Arial Narrow" pitchFamily="34" charset="0"/>
                </a:rPr>
                <a:t> </a:t>
              </a:r>
              <a:r>
                <a:rPr lang="ru-RU" sz="1600" dirty="0" err="1" smtClean="0">
                  <a:latin typeface="Arial Narrow" pitchFamily="34" charset="0"/>
                </a:rPr>
                <a:t>соғысының мүгедектері </a:t>
              </a:r>
              <a:r>
                <a:rPr lang="ru-RU" sz="1600" dirty="0" smtClean="0">
                  <a:latin typeface="Arial Narrow" pitchFamily="34" charset="0"/>
                </a:rPr>
                <a:t>мен </a:t>
              </a:r>
              <a:r>
                <a:rPr lang="ru-RU" sz="1600" dirty="0" err="1" smtClean="0">
                  <a:latin typeface="Arial Narrow" pitchFamily="34" charset="0"/>
                </a:rPr>
                <a:t>қатысушылары</a:t>
              </a:r>
              <a:r>
                <a:rPr lang="ru-RU" sz="1600" dirty="0" smtClean="0">
                  <a:latin typeface="Arial Narrow" pitchFamily="34" charset="0"/>
                </a:rPr>
                <a:t>;</a:t>
              </a:r>
            </a:p>
            <a:p>
              <a:pPr>
                <a:buNone/>
              </a:pPr>
              <a:r>
                <a:rPr lang="ru-RU" sz="1600" dirty="0" smtClean="0">
                  <a:latin typeface="Arial Narrow" pitchFamily="34" charset="0"/>
                </a:rPr>
                <a:t>8) </a:t>
              </a:r>
              <a:r>
                <a:rPr lang="ru-RU" sz="1600" dirty="0" err="1" smtClean="0">
                  <a:latin typeface="Arial Narrow" pitchFamily="34" charset="0"/>
                </a:rPr>
                <a:t>қылмыстық-атқару </a:t>
              </a:r>
              <a:r>
                <a:rPr lang="ru-RU" sz="1600" dirty="0" smtClean="0">
                  <a:latin typeface="Arial Narrow" pitchFamily="34" charset="0"/>
                </a:rPr>
                <a:t>(</a:t>
              </a:r>
              <a:r>
                <a:rPr lang="ru-RU" sz="1600" dirty="0" err="1" smtClean="0">
                  <a:latin typeface="Arial Narrow" pitchFamily="34" charset="0"/>
                </a:rPr>
                <a:t>пенитенциарлық</a:t>
              </a:r>
              <a:r>
                <a:rPr lang="ru-RU" sz="1600" dirty="0" smtClean="0">
                  <a:latin typeface="Arial Narrow" pitchFamily="34" charset="0"/>
                </a:rPr>
                <a:t>) </a:t>
              </a:r>
              <a:r>
                <a:rPr lang="ru-RU" sz="1600" dirty="0" err="1" smtClean="0">
                  <a:latin typeface="Arial Narrow" pitchFamily="34" charset="0"/>
                </a:rPr>
                <a:t>жүйесінің мекемелерінде</a:t>
              </a:r>
              <a:r>
                <a:rPr lang="ru-RU" sz="1600" dirty="0" smtClean="0">
                  <a:latin typeface="Arial Narrow" pitchFamily="34" charset="0"/>
                </a:rPr>
                <a:t> (</a:t>
              </a:r>
              <a:r>
                <a:rPr lang="ru-RU" sz="1600" dirty="0" err="1" smtClean="0">
                  <a:latin typeface="Arial Narrow" pitchFamily="34" charset="0"/>
                </a:rPr>
                <a:t>қауіпсіздігі ең төмен мекемелерді</a:t>
              </a:r>
              <a:r>
                <a:rPr lang="ru-RU" sz="1600" dirty="0" smtClean="0">
                  <a:latin typeface="Arial Narrow" pitchFamily="34" charset="0"/>
                </a:rPr>
                <a:t> </a:t>
              </a:r>
              <a:r>
                <a:rPr lang="ru-RU" sz="1600" dirty="0" err="1" smtClean="0">
                  <a:latin typeface="Arial Narrow" pitchFamily="34" charset="0"/>
                </a:rPr>
                <a:t>қоспағанда</a:t>
              </a:r>
              <a:r>
                <a:rPr lang="ru-RU" sz="1600" dirty="0" smtClean="0">
                  <a:latin typeface="Arial Narrow" pitchFamily="34" charset="0"/>
                </a:rPr>
                <a:t>) сот </a:t>
              </a:r>
              <a:r>
                <a:rPr lang="ru-RU" sz="1600" dirty="0" err="1" smtClean="0">
                  <a:latin typeface="Arial Narrow" pitchFamily="34" charset="0"/>
                </a:rPr>
                <a:t>үкімі бойынша</a:t>
              </a:r>
              <a:r>
                <a:rPr lang="ru-RU" sz="1600" dirty="0" smtClean="0">
                  <a:latin typeface="Arial Narrow" pitchFamily="34" charset="0"/>
                </a:rPr>
                <a:t> </a:t>
              </a:r>
              <a:r>
                <a:rPr lang="ru-RU" sz="1600" dirty="0" err="1" smtClean="0">
                  <a:latin typeface="Arial Narrow" pitchFamily="34" charset="0"/>
                </a:rPr>
                <a:t>жазасын</a:t>
              </a:r>
              <a:r>
                <a:rPr lang="ru-RU" sz="1600" dirty="0" smtClean="0">
                  <a:latin typeface="Arial Narrow" pitchFamily="34" charset="0"/>
                </a:rPr>
                <a:t> </a:t>
              </a:r>
              <a:r>
                <a:rPr lang="ru-RU" sz="1600" dirty="0" err="1" smtClean="0">
                  <a:latin typeface="Arial Narrow" pitchFamily="34" charset="0"/>
                </a:rPr>
                <a:t>өтеп жатқан адамдар</a:t>
              </a:r>
              <a:r>
                <a:rPr lang="ru-RU" sz="1600" dirty="0" smtClean="0">
                  <a:latin typeface="Arial Narrow" pitchFamily="34" charset="0"/>
                </a:rPr>
                <a:t>;</a:t>
              </a:r>
            </a:p>
            <a:p>
              <a:pPr>
                <a:buNone/>
              </a:pPr>
              <a:r>
                <a:rPr lang="ru-RU" sz="1600" dirty="0" smtClean="0">
                  <a:latin typeface="Arial Narrow" pitchFamily="34" charset="0"/>
                </a:rPr>
                <a:t>9) </a:t>
              </a:r>
              <a:r>
                <a:rPr lang="ru-RU" sz="1600" dirty="0" err="1" smtClean="0">
                  <a:latin typeface="Arial Narrow" pitchFamily="34" charset="0"/>
                </a:rPr>
                <a:t>тергеу</a:t>
              </a:r>
              <a:r>
                <a:rPr lang="ru-RU" sz="1600" dirty="0" smtClean="0">
                  <a:latin typeface="Arial Narrow" pitchFamily="34" charset="0"/>
                </a:rPr>
                <a:t> </a:t>
              </a:r>
              <a:r>
                <a:rPr lang="ru-RU" sz="1600" dirty="0" err="1" smtClean="0">
                  <a:latin typeface="Arial Narrow" pitchFamily="34" charset="0"/>
                </a:rPr>
                <a:t>изоляторларындағы адамдар</a:t>
              </a:r>
              <a:r>
                <a:rPr lang="ru-RU" sz="1600" dirty="0" smtClean="0">
                  <a:latin typeface="Arial Narrow" pitchFamily="34" charset="0"/>
                </a:rPr>
                <a:t>;</a:t>
              </a:r>
            </a:p>
            <a:p>
              <a:pPr>
                <a:buNone/>
              </a:pPr>
              <a:r>
                <a:rPr lang="ru-RU" sz="1600" dirty="0" smtClean="0">
                  <a:latin typeface="Arial Narrow" pitchFamily="34" charset="0"/>
                </a:rPr>
                <a:t>10) </a:t>
              </a:r>
              <a:r>
                <a:rPr lang="ru-RU" sz="1600" dirty="0" err="1" smtClean="0">
                  <a:latin typeface="Arial Narrow" pitchFamily="34" charset="0"/>
                </a:rPr>
                <a:t>жұмыс істемейтін</a:t>
              </a:r>
              <a:r>
                <a:rPr lang="ru-RU" sz="1600" dirty="0" smtClean="0">
                  <a:latin typeface="Arial Narrow" pitchFamily="34" charset="0"/>
                </a:rPr>
                <a:t> </a:t>
              </a:r>
              <a:r>
                <a:rPr lang="ru-RU" sz="1600" dirty="0" err="1" smtClean="0">
                  <a:latin typeface="Arial Narrow" pitchFamily="34" charset="0"/>
                </a:rPr>
                <a:t>оралмандар</a:t>
              </a:r>
              <a:r>
                <a:rPr lang="ru-RU" sz="1600" dirty="0" smtClean="0">
                  <a:latin typeface="Arial Narrow" pitchFamily="34" charset="0"/>
                </a:rPr>
                <a:t>;</a:t>
              </a:r>
            </a:p>
            <a:p>
              <a:pPr>
                <a:buNone/>
              </a:pPr>
              <a:r>
                <a:rPr lang="ru-RU" sz="1600" dirty="0" smtClean="0">
                  <a:latin typeface="Arial Narrow" pitchFamily="34" charset="0"/>
                </a:rPr>
                <a:t>11) «Алтын </a:t>
              </a:r>
              <a:r>
                <a:rPr lang="ru-RU" sz="1600" dirty="0" err="1" smtClean="0">
                  <a:latin typeface="Arial Narrow" pitchFamily="34" charset="0"/>
                </a:rPr>
                <a:t>алқа</a:t>
              </a:r>
              <a:r>
                <a:rPr lang="ru-RU" sz="1600" dirty="0" smtClean="0">
                  <a:latin typeface="Arial Narrow" pitchFamily="34" charset="0"/>
                </a:rPr>
                <a:t>», «</a:t>
              </a:r>
              <a:r>
                <a:rPr lang="ru-RU" sz="1600" dirty="0" err="1" smtClean="0">
                  <a:latin typeface="Arial Narrow" pitchFamily="34" charset="0"/>
                </a:rPr>
                <a:t>Күміс алқа</a:t>
              </a:r>
              <a:r>
                <a:rPr lang="ru-RU" sz="1600" dirty="0" smtClean="0">
                  <a:latin typeface="Arial Narrow" pitchFamily="34" charset="0"/>
                </a:rPr>
                <a:t>» </a:t>
              </a:r>
              <a:r>
                <a:rPr lang="ru-RU" sz="1600" dirty="0" err="1" smtClean="0">
                  <a:latin typeface="Arial Narrow" pitchFamily="34" charset="0"/>
                </a:rPr>
                <a:t>алқаларымен марапатталған немесе</a:t>
              </a:r>
              <a:r>
                <a:rPr lang="ru-RU" sz="1600" dirty="0" smtClean="0">
                  <a:latin typeface="Arial Narrow" pitchFamily="34" charset="0"/>
                </a:rPr>
                <a:t> </a:t>
              </a:r>
              <a:r>
                <a:rPr lang="ru-RU" sz="1600" dirty="0" err="1" smtClean="0">
                  <a:latin typeface="Arial Narrow" pitchFamily="34" charset="0"/>
                </a:rPr>
                <a:t>бұрын </a:t>
              </a:r>
              <a:r>
                <a:rPr lang="ru-RU" sz="1600" dirty="0" smtClean="0">
                  <a:latin typeface="Arial Narrow" pitchFamily="34" charset="0"/>
                </a:rPr>
                <a:t>«Батыр </a:t>
              </a:r>
              <a:r>
                <a:rPr lang="ru-RU" sz="1600" dirty="0" err="1" smtClean="0">
                  <a:latin typeface="Arial Narrow" pitchFamily="34" charset="0"/>
                </a:rPr>
                <a:t>ана</a:t>
              </a:r>
              <a:r>
                <a:rPr lang="ru-RU" sz="1600" dirty="0" smtClean="0">
                  <a:latin typeface="Arial Narrow" pitchFamily="34" charset="0"/>
                </a:rPr>
                <a:t>» </a:t>
              </a:r>
              <a:r>
                <a:rPr lang="ru-RU" sz="1600" dirty="0" err="1" smtClean="0">
                  <a:latin typeface="Arial Narrow" pitchFamily="34" charset="0"/>
                </a:rPr>
                <a:t>атағын алған</a:t>
              </a:r>
              <a:r>
                <a:rPr lang="ru-RU" sz="1600" dirty="0" smtClean="0">
                  <a:latin typeface="Arial Narrow" pitchFamily="34" charset="0"/>
                </a:rPr>
                <a:t>, </a:t>
              </a:r>
              <a:r>
                <a:rPr lang="ru-RU" sz="1600" dirty="0" err="1" smtClean="0">
                  <a:latin typeface="Arial Narrow" pitchFamily="34" charset="0"/>
                </a:rPr>
                <a:t>сондай-ақ </a:t>
              </a:r>
              <a:r>
                <a:rPr lang="ru-RU" sz="1600" dirty="0" smtClean="0">
                  <a:latin typeface="Arial Narrow" pitchFamily="34" charset="0"/>
                </a:rPr>
                <a:t>I </a:t>
              </a:r>
              <a:r>
                <a:rPr lang="ru-RU" sz="1600" dirty="0" err="1" smtClean="0">
                  <a:latin typeface="Arial Narrow" pitchFamily="34" charset="0"/>
                </a:rPr>
                <a:t>және </a:t>
              </a:r>
              <a:r>
                <a:rPr lang="ru-RU" sz="1600" dirty="0" smtClean="0">
                  <a:latin typeface="Arial Narrow" pitchFamily="34" charset="0"/>
                </a:rPr>
                <a:t>II </a:t>
              </a:r>
              <a:r>
                <a:rPr lang="ru-RU" sz="1600" dirty="0" err="1" smtClean="0">
                  <a:latin typeface="Arial Narrow" pitchFamily="34" charset="0"/>
                </a:rPr>
                <a:t>дәрежелі </a:t>
              </a:r>
              <a:r>
                <a:rPr lang="ru-RU" sz="1600" dirty="0" smtClean="0">
                  <a:latin typeface="Arial Narrow" pitchFamily="34" charset="0"/>
                </a:rPr>
                <a:t>«</a:t>
              </a:r>
              <a:r>
                <a:rPr lang="ru-RU" sz="1600" dirty="0" err="1" smtClean="0">
                  <a:latin typeface="Arial Narrow" pitchFamily="34" charset="0"/>
                </a:rPr>
                <a:t>Ана</a:t>
              </a:r>
              <a:r>
                <a:rPr lang="ru-RU" sz="1600" dirty="0" smtClean="0">
                  <a:latin typeface="Arial Narrow" pitchFamily="34" charset="0"/>
                </a:rPr>
                <a:t> </a:t>
              </a:r>
              <a:r>
                <a:rPr lang="ru-RU" sz="1600" dirty="0" err="1" smtClean="0">
                  <a:latin typeface="Arial Narrow" pitchFamily="34" charset="0"/>
                </a:rPr>
                <a:t>даңқы</a:t>
              </a:r>
              <a:r>
                <a:rPr lang="ru-RU" sz="1600" dirty="0" smtClean="0">
                  <a:latin typeface="Arial Narrow" pitchFamily="34" charset="0"/>
                </a:rPr>
                <a:t>» </a:t>
              </a:r>
              <a:r>
                <a:rPr lang="ru-RU" sz="1600" dirty="0" err="1" smtClean="0">
                  <a:latin typeface="Arial Narrow" pitchFamily="34" charset="0"/>
                </a:rPr>
                <a:t>ордендерімен</a:t>
              </a:r>
              <a:r>
                <a:rPr lang="ru-RU" sz="1600" dirty="0" smtClean="0">
                  <a:latin typeface="Arial Narrow" pitchFamily="34" charset="0"/>
                </a:rPr>
                <a:t> </a:t>
              </a:r>
              <a:r>
                <a:rPr lang="ru-RU" sz="1600" dirty="0" err="1" smtClean="0">
                  <a:latin typeface="Arial Narrow" pitchFamily="34" charset="0"/>
                </a:rPr>
                <a:t>марапатталған көпбалалы аналар</a:t>
              </a:r>
              <a:r>
                <a:rPr lang="ru-RU" sz="1600" dirty="0" smtClean="0">
                  <a:latin typeface="Arial Narrow" pitchFamily="34" charset="0"/>
                </a:rPr>
                <a:t>;</a:t>
              </a:r>
            </a:p>
            <a:p>
              <a:pPr>
                <a:buNone/>
              </a:pPr>
              <a:r>
                <a:rPr lang="x-none" sz="1600" smtClean="0">
                  <a:latin typeface="Arial Narrow" pitchFamily="34" charset="0"/>
                </a:rPr>
                <a:t>12</a:t>
              </a:r>
              <a:r>
                <a:rPr lang="x-none" sz="1600">
                  <a:latin typeface="Arial Narrow" pitchFamily="34" charset="0"/>
                </a:rPr>
                <a:t>) </a:t>
              </a:r>
              <a:r>
                <a:rPr lang="kk-KZ" sz="1600" dirty="0" smtClean="0">
                  <a:latin typeface="Arial Narrow" pitchFamily="34" charset="0"/>
                </a:rPr>
                <a:t>мүгедектер</a:t>
              </a:r>
              <a:r>
                <a:rPr lang="x-none" sz="1600" smtClean="0">
                  <a:latin typeface="Arial Narrow" pitchFamily="34" charset="0"/>
                </a:rPr>
                <a:t>;</a:t>
              </a:r>
              <a:endParaRPr lang="ru-RU" sz="1600" dirty="0">
                <a:latin typeface="Arial Narrow" pitchFamily="34" charset="0"/>
              </a:endParaRPr>
            </a:p>
            <a:p>
              <a:pPr>
                <a:buNone/>
              </a:pPr>
              <a:r>
                <a:rPr lang="ru-RU" sz="1600" dirty="0" smtClean="0">
                  <a:latin typeface="Arial Narrow" pitchFamily="34" charset="0"/>
                </a:rPr>
                <a:t>13) орта, </a:t>
              </a:r>
              <a:r>
                <a:rPr lang="ru-RU" sz="1600" dirty="0" err="1" smtClean="0">
                  <a:latin typeface="Arial Narrow" pitchFamily="34" charset="0"/>
                </a:rPr>
                <a:t>техникалық және кәсіптік, </a:t>
              </a:r>
              <a:r>
                <a:rPr lang="ru-RU" sz="1600" dirty="0" smtClean="0">
                  <a:latin typeface="Arial Narrow" pitchFamily="34" charset="0"/>
                </a:rPr>
                <a:t>орта </a:t>
              </a:r>
              <a:r>
                <a:rPr lang="ru-RU" sz="1600" dirty="0" err="1" smtClean="0">
                  <a:latin typeface="Arial Narrow" pitchFamily="34" charset="0"/>
                </a:rPr>
                <a:t>білімнен</a:t>
              </a:r>
              <a:r>
                <a:rPr lang="ru-RU" sz="1600" dirty="0" smtClean="0">
                  <a:latin typeface="Arial Narrow" pitchFamily="34" charset="0"/>
                </a:rPr>
                <a:t> </a:t>
              </a:r>
              <a:r>
                <a:rPr lang="ru-RU" sz="1600" dirty="0" err="1" smtClean="0">
                  <a:latin typeface="Arial Narrow" pitchFamily="34" charset="0"/>
                </a:rPr>
                <a:t>кейінгі</a:t>
              </a:r>
              <a:r>
                <a:rPr lang="ru-RU" sz="1600" dirty="0" smtClean="0">
                  <a:latin typeface="Arial Narrow" pitchFamily="34" charset="0"/>
                </a:rPr>
                <a:t>, </a:t>
              </a:r>
              <a:r>
                <a:rPr lang="ru-RU" sz="1600" dirty="0" err="1" smtClean="0">
                  <a:latin typeface="Arial Narrow" pitchFamily="34" charset="0"/>
                </a:rPr>
                <a:t>жоғары білім</a:t>
              </a:r>
              <a:r>
                <a:rPr lang="ru-RU" sz="1600" dirty="0" smtClean="0">
                  <a:latin typeface="Arial Narrow" pitchFamily="34" charset="0"/>
                </a:rPr>
                <a:t> беру, </a:t>
              </a:r>
              <a:r>
                <a:rPr lang="ru-RU" sz="1600" dirty="0" err="1" smtClean="0">
                  <a:latin typeface="Arial Narrow" pitchFamily="34" charset="0"/>
                </a:rPr>
                <a:t>сондай-ақ жоғары білімнен</a:t>
              </a:r>
              <a:r>
                <a:rPr lang="ru-RU" sz="1600" dirty="0" smtClean="0">
                  <a:latin typeface="Arial Narrow" pitchFamily="34" charset="0"/>
                </a:rPr>
                <a:t> </a:t>
              </a:r>
              <a:r>
                <a:rPr lang="ru-RU" sz="1600" dirty="0" err="1" smtClean="0">
                  <a:latin typeface="Arial Narrow" pitchFamily="34" charset="0"/>
                </a:rPr>
                <a:t>кейінгі</a:t>
              </a:r>
              <a:r>
                <a:rPr lang="ru-RU" sz="1600" dirty="0" smtClean="0">
                  <a:latin typeface="Arial Narrow" pitchFamily="34" charset="0"/>
                </a:rPr>
                <a:t> </a:t>
              </a:r>
              <a:r>
                <a:rPr lang="ru-RU" sz="1600" dirty="0" err="1" smtClean="0">
                  <a:latin typeface="Arial Narrow" pitchFamily="34" charset="0"/>
                </a:rPr>
                <a:t>білім</a:t>
              </a:r>
              <a:r>
                <a:rPr lang="ru-RU" sz="1600" dirty="0" smtClean="0">
                  <a:latin typeface="Arial Narrow" pitchFamily="34" charset="0"/>
                </a:rPr>
                <a:t> беру </a:t>
              </a:r>
              <a:r>
                <a:rPr lang="ru-RU" sz="1600" dirty="0" err="1" smtClean="0">
                  <a:latin typeface="Arial Narrow" pitchFamily="34" charset="0"/>
                </a:rPr>
                <a:t>ұйымдарының күндізгі оқу бөлімінде оқитын адамдар</a:t>
              </a:r>
              <a:r>
                <a:rPr lang="ru-RU" sz="1600" dirty="0" smtClean="0">
                  <a:latin typeface="Arial Narrow" pitchFamily="34" charset="0"/>
                </a:rPr>
                <a:t>;</a:t>
              </a:r>
            </a:p>
            <a:p>
              <a:pPr>
                <a:buNone/>
              </a:pPr>
              <a:r>
                <a:rPr lang="ru-RU" sz="1600" dirty="0" smtClean="0">
                  <a:latin typeface="Arial Narrow" pitchFamily="34" charset="0"/>
                </a:rPr>
                <a:t>14) </a:t>
              </a:r>
              <a:r>
                <a:rPr lang="ru-RU" sz="1600" dirty="0" err="1" smtClean="0">
                  <a:latin typeface="Arial Narrow" pitchFamily="34" charset="0"/>
                </a:rPr>
                <a:t>оқуды аяқтағаннан кейінгі</a:t>
              </a:r>
              <a:r>
                <a:rPr lang="ru-RU" sz="1600" dirty="0" smtClean="0">
                  <a:latin typeface="Arial Narrow" pitchFamily="34" charset="0"/>
                </a:rPr>
                <a:t> </a:t>
              </a:r>
              <a:r>
                <a:rPr lang="ru-RU" sz="1600" dirty="0" err="1" smtClean="0">
                  <a:latin typeface="Arial Narrow" pitchFamily="34" charset="0"/>
                </a:rPr>
                <a:t>келесі</a:t>
              </a:r>
              <a:r>
                <a:rPr lang="ru-RU" sz="1600" dirty="0" smtClean="0">
                  <a:latin typeface="Arial Narrow" pitchFamily="34" charset="0"/>
                </a:rPr>
                <a:t> </a:t>
              </a:r>
              <a:r>
                <a:rPr lang="ru-RU" sz="1600" dirty="0" err="1" smtClean="0">
                  <a:latin typeface="Arial Narrow" pitchFamily="34" charset="0"/>
                </a:rPr>
                <a:t>күнтізбелік үш </a:t>
              </a:r>
              <a:r>
                <a:rPr lang="ru-RU" sz="1600" dirty="0" smtClean="0">
                  <a:latin typeface="Arial Narrow" pitchFamily="34" charset="0"/>
                </a:rPr>
                <a:t>ай </a:t>
              </a:r>
              <a:r>
                <a:rPr lang="ru-RU" sz="1600" dirty="0" err="1" smtClean="0">
                  <a:latin typeface="Arial Narrow" pitchFamily="34" charset="0"/>
                </a:rPr>
                <a:t>ішінде</a:t>
              </a:r>
              <a:r>
                <a:rPr lang="ru-RU" sz="1600" dirty="0" smtClean="0">
                  <a:latin typeface="Arial Narrow" pitchFamily="34" charset="0"/>
                </a:rPr>
                <a:t> орта, </a:t>
              </a:r>
              <a:r>
                <a:rPr lang="ru-RU" sz="1600" dirty="0" err="1" smtClean="0">
                  <a:latin typeface="Arial Narrow" pitchFamily="34" charset="0"/>
                </a:rPr>
                <a:t>техникалық және кәсіптік, </a:t>
              </a:r>
              <a:r>
                <a:rPr lang="ru-RU" sz="1600" dirty="0" smtClean="0">
                  <a:latin typeface="Arial Narrow" pitchFamily="34" charset="0"/>
                </a:rPr>
                <a:t>орта </a:t>
              </a:r>
              <a:r>
                <a:rPr lang="ru-RU" sz="1600" dirty="0" err="1" smtClean="0">
                  <a:latin typeface="Arial Narrow" pitchFamily="34" charset="0"/>
                </a:rPr>
                <a:t>білімнен</a:t>
              </a:r>
              <a:r>
                <a:rPr lang="ru-RU" sz="1600" dirty="0" smtClean="0">
                  <a:latin typeface="Arial Narrow" pitchFamily="34" charset="0"/>
                </a:rPr>
                <a:t> </a:t>
              </a:r>
              <a:r>
                <a:rPr lang="ru-RU" sz="1600" dirty="0" err="1" smtClean="0">
                  <a:latin typeface="Arial Narrow" pitchFamily="34" charset="0"/>
                </a:rPr>
                <a:t>кейінгі</a:t>
              </a:r>
              <a:r>
                <a:rPr lang="ru-RU" sz="1600" dirty="0" smtClean="0">
                  <a:latin typeface="Arial Narrow" pitchFamily="34" charset="0"/>
                </a:rPr>
                <a:t>, </a:t>
              </a:r>
              <a:r>
                <a:rPr lang="ru-RU" sz="1600" dirty="0" err="1" smtClean="0">
                  <a:latin typeface="Arial Narrow" pitchFamily="34" charset="0"/>
                </a:rPr>
                <a:t>жоғары білім</a:t>
              </a:r>
              <a:r>
                <a:rPr lang="ru-RU" sz="1600" dirty="0" smtClean="0">
                  <a:latin typeface="Arial Narrow" pitchFamily="34" charset="0"/>
                </a:rPr>
                <a:t> беру, </a:t>
              </a:r>
              <a:r>
                <a:rPr lang="ru-RU" sz="1600" dirty="0" err="1" smtClean="0">
                  <a:latin typeface="Arial Narrow" pitchFamily="34" charset="0"/>
                </a:rPr>
                <a:t>сондай-ақ жоғары білімнен</a:t>
              </a:r>
              <a:r>
                <a:rPr lang="ru-RU" sz="1600" dirty="0" smtClean="0">
                  <a:latin typeface="Arial Narrow" pitchFamily="34" charset="0"/>
                </a:rPr>
                <a:t> </a:t>
              </a:r>
              <a:r>
                <a:rPr lang="ru-RU" sz="1600" dirty="0" err="1" smtClean="0">
                  <a:latin typeface="Arial Narrow" pitchFamily="34" charset="0"/>
                </a:rPr>
                <a:t>кейінгі</a:t>
              </a:r>
              <a:r>
                <a:rPr lang="ru-RU" sz="1600" dirty="0" smtClean="0">
                  <a:latin typeface="Arial Narrow" pitchFamily="34" charset="0"/>
                </a:rPr>
                <a:t> </a:t>
              </a:r>
              <a:r>
                <a:rPr lang="ru-RU" sz="1600" dirty="0" err="1" smtClean="0">
                  <a:latin typeface="Arial Narrow" pitchFamily="34" charset="0"/>
                </a:rPr>
                <a:t>білім</a:t>
              </a:r>
              <a:r>
                <a:rPr lang="ru-RU" sz="1600" dirty="0" smtClean="0">
                  <a:latin typeface="Arial Narrow" pitchFamily="34" charset="0"/>
                </a:rPr>
                <a:t> беру </a:t>
              </a:r>
              <a:r>
                <a:rPr lang="ru-RU" sz="1600" dirty="0" err="1" smtClean="0">
                  <a:latin typeface="Arial Narrow" pitchFamily="34" charset="0"/>
                </a:rPr>
                <a:t>ұйымдарының күндізгі оқу бөлімінде оқуын аяқтаған адамдар</a:t>
              </a:r>
              <a:r>
                <a:rPr lang="ru-RU" sz="1600" dirty="0" smtClean="0">
                  <a:latin typeface="Arial Narrow" pitchFamily="34" charset="0"/>
                </a:rPr>
                <a:t> </a:t>
              </a:r>
              <a:endParaRPr lang="ru-RU" sz="1600" dirty="0">
                <a:effectLst/>
                <a:latin typeface="Arial Narrow" pitchFamily="34" charset="0"/>
              </a:endParaRPr>
            </a:p>
          </p:txBody>
        </p:sp>
      </p:grpSp>
    </p:spTree>
    <p:extLst>
      <p:ext uri="{BB962C8B-B14F-4D97-AF65-F5344CB8AC3E}">
        <p14:creationId xmlns:p14="http://schemas.microsoft.com/office/powerpoint/2010/main" val="34443865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Прямая соединительная линия 18"/>
          <p:cNvCxnSpPr/>
          <p:nvPr/>
        </p:nvCxnSpPr>
        <p:spPr>
          <a:xfrm flipV="1">
            <a:off x="1053296" y="466725"/>
            <a:ext cx="11138704" cy="0"/>
          </a:xfrm>
          <a:prstGeom prst="line">
            <a:avLst/>
          </a:prstGeom>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251966" y="0"/>
            <a:ext cx="11196040" cy="4667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algn="ctr">
              <a:defRPr sz="2800" b="1">
                <a:solidFill>
                  <a:schemeClr val="accent1">
                    <a:lumMod val="75000"/>
                  </a:schemeClr>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R="5080" algn="l">
              <a:spcBef>
                <a:spcPct val="0"/>
              </a:spcBef>
            </a:pPr>
            <a:r>
              <a:rPr lang="ru-RU" spc="-50" dirty="0" smtClean="0">
                <a:solidFill>
                  <a:srgbClr val="C00000"/>
                </a:solidFill>
              </a:rPr>
              <a:t>КІРІСТЕРІ</a:t>
            </a:r>
            <a:endParaRPr lang="ru-RU" spc="-50" dirty="0">
              <a:solidFill>
                <a:srgbClr val="C00000"/>
              </a:solidFill>
            </a:endParaRPr>
          </a:p>
        </p:txBody>
      </p:sp>
      <p:sp>
        <p:nvSpPr>
          <p:cNvPr id="21" name="Номер слайда 2"/>
          <p:cNvSpPr>
            <a:spLocks noGrp="1"/>
          </p:cNvSpPr>
          <p:nvPr>
            <p:ph type="sldNum" sz="quarter" idx="12"/>
          </p:nvPr>
        </p:nvSpPr>
        <p:spPr>
          <a:xfrm>
            <a:off x="11362095" y="6455965"/>
            <a:ext cx="758982" cy="365125"/>
          </a:xfrm>
        </p:spPr>
        <p:txBody>
          <a:bodyPr/>
          <a:lstStyle/>
          <a:p>
            <a:fld id="{8D25C86A-2F31-4465-AAAB-F4D0E023132B}" type="slidenum">
              <a:rPr lang="ru-RU" sz="1600" smtClean="0">
                <a:solidFill>
                  <a:schemeClr val="tx1"/>
                </a:solidFill>
              </a:rPr>
              <a:pPr/>
              <a:t>12</a:t>
            </a:fld>
            <a:endParaRPr lang="ru-RU" sz="1600" dirty="0">
              <a:solidFill>
                <a:schemeClr val="tx1"/>
              </a:solidFill>
            </a:endParaRPr>
          </a:p>
        </p:txBody>
      </p:sp>
      <p:sp>
        <p:nvSpPr>
          <p:cNvPr id="34" name="Прямоугольник 41"/>
          <p:cNvSpPr>
            <a:spLocks noChangeArrowheads="1"/>
          </p:cNvSpPr>
          <p:nvPr/>
        </p:nvSpPr>
        <p:spPr bwMode="auto">
          <a:xfrm>
            <a:off x="251966" y="933450"/>
            <a:ext cx="7406134" cy="4277453"/>
          </a:xfrm>
          <a:prstGeom prst="rect">
            <a:avLst/>
          </a:prstGeom>
          <a:noFill/>
          <a:ln w="19050">
            <a:solidFill>
              <a:srgbClr val="00206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lnSpc>
                <a:spcPct val="107000"/>
              </a:lnSpc>
              <a:spcAft>
                <a:spcPts val="0"/>
              </a:spcAft>
              <a:buNone/>
            </a:pPr>
            <a:r>
              <a:rPr lang="ru-RU" sz="1800" b="1" dirty="0" smtClean="0">
                <a:latin typeface="Arial Narrow"/>
              </a:rPr>
              <a:t>* </a:t>
            </a:r>
            <a:r>
              <a:rPr lang="ru-RU" sz="1800" b="1" dirty="0" err="1" smtClean="0">
                <a:latin typeface="Arial Narrow"/>
              </a:rPr>
              <a:t>Өзге адамдарға, оның ішінде</a:t>
            </a:r>
            <a:r>
              <a:rPr lang="ru-RU" sz="1800" b="1" dirty="0" smtClean="0">
                <a:latin typeface="Arial Narrow"/>
              </a:rPr>
              <a:t> </a:t>
            </a:r>
            <a:r>
              <a:rPr lang="ru-RU" sz="1800" b="1" dirty="0" err="1" smtClean="0">
                <a:latin typeface="Arial Narrow"/>
              </a:rPr>
              <a:t>өзін-өзі жұмыспен қамтыған адамдарға жатады</a:t>
            </a:r>
            <a:r>
              <a:rPr lang="ru-RU" sz="1800" b="1" dirty="0" smtClean="0">
                <a:latin typeface="Arial Narrow"/>
              </a:rPr>
              <a:t>:</a:t>
            </a:r>
            <a:endParaRPr lang="ru-RU" sz="1800" b="1" dirty="0">
              <a:latin typeface="Arial Narrow"/>
            </a:endParaRPr>
          </a:p>
          <a:p>
            <a:pPr algn="just">
              <a:lnSpc>
                <a:spcPct val="107000"/>
              </a:lnSpc>
              <a:spcAft>
                <a:spcPts val="0"/>
              </a:spcAft>
              <a:buNone/>
            </a:pPr>
            <a:r>
              <a:rPr lang="ru-RU" sz="1800" dirty="0" smtClean="0">
                <a:latin typeface="Arial Narrow"/>
              </a:rPr>
              <a:t>- </a:t>
            </a:r>
            <a:r>
              <a:rPr lang="ru-RU" sz="1800" dirty="0" err="1" smtClean="0">
                <a:latin typeface="Arial Narrow"/>
              </a:rPr>
              <a:t>отбасы</a:t>
            </a:r>
            <a:r>
              <a:rPr lang="ru-RU" sz="1800" dirty="0" smtClean="0">
                <a:latin typeface="Arial Narrow"/>
              </a:rPr>
              <a:t> </a:t>
            </a:r>
            <a:r>
              <a:rPr lang="ru-RU" sz="1800" dirty="0" err="1" smtClean="0">
                <a:latin typeface="Arial Narrow"/>
              </a:rPr>
              <a:t>кәсіпорындарының, шаруа</a:t>
            </a:r>
            <a:r>
              <a:rPr lang="ru-RU" sz="1800" dirty="0" smtClean="0">
                <a:latin typeface="Arial Narrow"/>
              </a:rPr>
              <a:t> </a:t>
            </a:r>
            <a:r>
              <a:rPr lang="ru-RU" sz="1800" dirty="0" err="1" smtClean="0">
                <a:latin typeface="Arial Narrow"/>
              </a:rPr>
              <a:t>немесе</a:t>
            </a:r>
            <a:r>
              <a:rPr lang="ru-RU" sz="1800" dirty="0" smtClean="0">
                <a:latin typeface="Arial Narrow"/>
              </a:rPr>
              <a:t> фермер </a:t>
            </a:r>
            <a:r>
              <a:rPr lang="ru-RU" sz="1800" dirty="0" err="1" smtClean="0">
                <a:latin typeface="Arial Narrow"/>
              </a:rPr>
              <a:t>қожалықтарының ақы төленбейтін жұмыскерлері</a:t>
            </a:r>
            <a:r>
              <a:rPr lang="ru-RU" sz="1800" dirty="0" smtClean="0">
                <a:latin typeface="Arial Narrow"/>
              </a:rPr>
              <a:t>;</a:t>
            </a:r>
            <a:endParaRPr lang="ru-RU" sz="1800" dirty="0">
              <a:latin typeface="Arial Narrow"/>
            </a:endParaRPr>
          </a:p>
          <a:p>
            <a:pPr algn="just">
              <a:lnSpc>
                <a:spcPct val="107000"/>
              </a:lnSpc>
              <a:spcAft>
                <a:spcPts val="0"/>
              </a:spcAft>
              <a:buNone/>
            </a:pPr>
            <a:r>
              <a:rPr lang="ru-RU" sz="1800" dirty="0">
                <a:latin typeface="Arial Narrow"/>
              </a:rPr>
              <a:t>- </a:t>
            </a:r>
            <a:r>
              <a:rPr lang="ru-RU" sz="1800" dirty="0" err="1" smtClean="0">
                <a:latin typeface="Arial Narrow"/>
              </a:rPr>
              <a:t>үй шаруасындағы әйелдер;</a:t>
            </a:r>
            <a:endParaRPr lang="ru-RU" sz="1800" dirty="0">
              <a:latin typeface="Arial Narrow"/>
            </a:endParaRPr>
          </a:p>
          <a:p>
            <a:pPr algn="just">
              <a:lnSpc>
                <a:spcPct val="107000"/>
              </a:lnSpc>
              <a:spcAft>
                <a:spcPts val="0"/>
              </a:spcAft>
              <a:buNone/>
            </a:pPr>
            <a:r>
              <a:rPr lang="ru-RU" sz="1800" dirty="0">
                <a:latin typeface="Arial Narrow"/>
              </a:rPr>
              <a:t>- </a:t>
            </a:r>
            <a:r>
              <a:rPr lang="ru-RU" sz="1800" dirty="0" err="1" smtClean="0">
                <a:latin typeface="Arial Narrow"/>
              </a:rPr>
              <a:t>қосалқы шаруашылықпен және</a:t>
            </a:r>
            <a:r>
              <a:rPr lang="ru-RU" sz="1800" dirty="0" smtClean="0">
                <a:latin typeface="Arial Narrow"/>
              </a:rPr>
              <a:t> </a:t>
            </a:r>
            <a:r>
              <a:rPr lang="kk-KZ" sz="1800" dirty="0" smtClean="0"/>
              <a:t>өзі тұтыну үшін өнім өндіретін жеке тұлғалар</a:t>
            </a:r>
            <a:r>
              <a:rPr lang="ru-RU" sz="1800" dirty="0" smtClean="0">
                <a:latin typeface="Arial Narrow"/>
              </a:rPr>
              <a:t>;</a:t>
            </a:r>
            <a:endParaRPr lang="ru-RU" sz="1800" dirty="0">
              <a:latin typeface="Arial Narrow"/>
            </a:endParaRPr>
          </a:p>
          <a:p>
            <a:pPr algn="just">
              <a:lnSpc>
                <a:spcPct val="107000"/>
              </a:lnSpc>
              <a:spcAft>
                <a:spcPts val="0"/>
              </a:spcAft>
              <a:buNone/>
            </a:pPr>
            <a:r>
              <a:rPr lang="ru-RU" sz="1800" dirty="0">
                <a:latin typeface="Arial Narrow"/>
              </a:rPr>
              <a:t>- </a:t>
            </a:r>
            <a:r>
              <a:rPr lang="ru-RU" sz="1800" dirty="0" err="1" smtClean="0">
                <a:latin typeface="Arial Narrow"/>
              </a:rPr>
              <a:t>жылдық кірісі</a:t>
            </a:r>
            <a:r>
              <a:rPr lang="ru-RU" sz="1800" dirty="0" smtClean="0">
                <a:latin typeface="Arial Narrow"/>
              </a:rPr>
              <a:t> </a:t>
            </a:r>
            <a:r>
              <a:rPr lang="ru-RU" sz="1800" dirty="0" err="1" smtClean="0">
                <a:latin typeface="Arial Narrow"/>
              </a:rPr>
              <a:t>ең төменгі жалақының </a:t>
            </a:r>
            <a:r>
              <a:rPr lang="ru-RU" sz="1800" dirty="0" smtClean="0">
                <a:latin typeface="Arial Narrow"/>
              </a:rPr>
              <a:t>12-еселік </a:t>
            </a:r>
            <a:r>
              <a:rPr lang="ru-RU" sz="1800" dirty="0" err="1" smtClean="0">
                <a:latin typeface="Arial Narrow"/>
              </a:rPr>
              <a:t>мөлшерінен аспайтын</a:t>
            </a:r>
            <a:r>
              <a:rPr lang="ru-RU" sz="1800" dirty="0" smtClean="0">
                <a:latin typeface="Arial Narrow"/>
              </a:rPr>
              <a:t> </a:t>
            </a:r>
            <a:r>
              <a:rPr lang="ru-RU" sz="1800" dirty="0" err="1" smtClean="0">
                <a:latin typeface="Arial Narrow"/>
              </a:rPr>
              <a:t>кәсіпкерлік қызметті жүзеге асыратын</a:t>
            </a:r>
            <a:r>
              <a:rPr lang="ru-RU" sz="1800" dirty="0" smtClean="0">
                <a:latin typeface="Arial Narrow"/>
              </a:rPr>
              <a:t>, </a:t>
            </a:r>
            <a:r>
              <a:rPr lang="ru-RU" sz="1800" dirty="0" err="1" smtClean="0">
                <a:latin typeface="Arial Narrow"/>
              </a:rPr>
              <a:t>сондықтан мемлекеттік</a:t>
            </a:r>
            <a:r>
              <a:rPr lang="ru-RU" sz="1800" dirty="0" smtClean="0">
                <a:latin typeface="Arial Narrow"/>
              </a:rPr>
              <a:t> </a:t>
            </a:r>
            <a:r>
              <a:rPr lang="ru-RU" sz="1800" dirty="0" err="1" smtClean="0">
                <a:latin typeface="Arial Narrow"/>
              </a:rPr>
              <a:t>кірістер</a:t>
            </a:r>
            <a:r>
              <a:rPr lang="ru-RU" sz="1800" dirty="0" smtClean="0">
                <a:latin typeface="Arial Narrow"/>
              </a:rPr>
              <a:t> </a:t>
            </a:r>
            <a:r>
              <a:rPr lang="ru-RU" sz="1800" dirty="0" err="1" smtClean="0">
                <a:latin typeface="Arial Narrow"/>
              </a:rPr>
              <a:t>органдарында</a:t>
            </a:r>
            <a:r>
              <a:rPr lang="ru-RU" sz="1800" dirty="0" smtClean="0">
                <a:latin typeface="Arial Narrow"/>
              </a:rPr>
              <a:t> </a:t>
            </a:r>
            <a:r>
              <a:rPr lang="ru-RU" sz="1800" dirty="0" err="1" smtClean="0">
                <a:latin typeface="Arial Narrow"/>
              </a:rPr>
              <a:t>тіркелуге</a:t>
            </a:r>
            <a:r>
              <a:rPr lang="ru-RU" sz="1800" dirty="0" smtClean="0">
                <a:latin typeface="Arial Narrow"/>
              </a:rPr>
              <a:t> </a:t>
            </a:r>
            <a:r>
              <a:rPr lang="ru-RU" sz="1800" dirty="0" err="1" smtClean="0">
                <a:latin typeface="Arial Narrow"/>
              </a:rPr>
              <a:t>және салық төлеуге жатпайтын</a:t>
            </a:r>
            <a:r>
              <a:rPr lang="ru-RU" sz="1800" dirty="0" smtClean="0">
                <a:latin typeface="Arial Narrow"/>
              </a:rPr>
              <a:t> </a:t>
            </a:r>
            <a:r>
              <a:rPr lang="ru-RU" sz="1800" dirty="0" err="1" smtClean="0">
                <a:latin typeface="Arial Narrow"/>
              </a:rPr>
              <a:t>жеке</a:t>
            </a:r>
            <a:r>
              <a:rPr lang="ru-RU" sz="1800" dirty="0" smtClean="0">
                <a:latin typeface="Arial Narrow"/>
              </a:rPr>
              <a:t> </a:t>
            </a:r>
            <a:r>
              <a:rPr lang="ru-RU" sz="1800" dirty="0" err="1" smtClean="0">
                <a:latin typeface="Arial Narrow"/>
              </a:rPr>
              <a:t>тұлғалар</a:t>
            </a:r>
            <a:r>
              <a:rPr lang="ru-RU" sz="1800" dirty="0" smtClean="0">
                <a:latin typeface="Arial Narrow"/>
              </a:rPr>
              <a:t>;</a:t>
            </a:r>
            <a:endParaRPr lang="ru-RU" sz="1800" dirty="0">
              <a:latin typeface="Arial Narrow"/>
            </a:endParaRPr>
          </a:p>
          <a:p>
            <a:pPr algn="just">
              <a:lnSpc>
                <a:spcPct val="107000"/>
              </a:lnSpc>
              <a:spcAft>
                <a:spcPts val="0"/>
              </a:spcAft>
              <a:buNone/>
            </a:pPr>
            <a:r>
              <a:rPr lang="ru-RU" sz="1800" dirty="0">
                <a:latin typeface="Arial Narrow"/>
              </a:rPr>
              <a:t>-   </a:t>
            </a:r>
            <a:r>
              <a:rPr lang="ru-RU" sz="1800" dirty="0" err="1" smtClean="0">
                <a:latin typeface="Arial Narrow"/>
              </a:rPr>
              <a:t>жұмысты ұзақ іздеп</a:t>
            </a:r>
            <a:r>
              <a:rPr lang="ru-RU" sz="1800" dirty="0" smtClean="0">
                <a:latin typeface="Arial Narrow"/>
              </a:rPr>
              <a:t> </a:t>
            </a:r>
            <a:r>
              <a:rPr lang="ru-RU" sz="1800" dirty="0" err="1" smtClean="0">
                <a:latin typeface="Arial Narrow"/>
              </a:rPr>
              <a:t>жүрген, бірақ жұмыссыз ретінде</a:t>
            </a:r>
            <a:r>
              <a:rPr lang="ru-RU" sz="1800" dirty="0" smtClean="0">
                <a:latin typeface="Arial Narrow"/>
              </a:rPr>
              <a:t> </a:t>
            </a:r>
            <a:r>
              <a:rPr lang="ru-RU" sz="1800" dirty="0" err="1" smtClean="0">
                <a:latin typeface="Arial Narrow"/>
              </a:rPr>
              <a:t>тіркелмейтін</a:t>
            </a:r>
            <a:r>
              <a:rPr lang="ru-RU" sz="1800" dirty="0" smtClean="0">
                <a:latin typeface="Arial Narrow"/>
              </a:rPr>
              <a:t>, </a:t>
            </a:r>
            <a:r>
              <a:rPr lang="ru-RU" sz="1800" dirty="0" err="1" smtClean="0">
                <a:latin typeface="Arial Narrow"/>
              </a:rPr>
              <a:t>жинақ ақша есебінен</a:t>
            </a:r>
            <a:r>
              <a:rPr lang="ru-RU" sz="1800" dirty="0" smtClean="0">
                <a:latin typeface="Arial Narrow"/>
              </a:rPr>
              <a:t> </a:t>
            </a:r>
            <a:r>
              <a:rPr lang="ru-RU" sz="1800" dirty="0" err="1" smtClean="0">
                <a:latin typeface="Arial Narrow"/>
              </a:rPr>
              <a:t>өмір сүріп жатқан адамдар</a:t>
            </a:r>
            <a:r>
              <a:rPr lang="ru-RU" sz="1800" dirty="0" smtClean="0">
                <a:latin typeface="Arial Narrow"/>
              </a:rPr>
              <a:t>;</a:t>
            </a:r>
            <a:endParaRPr lang="ru-RU" sz="1800" dirty="0">
              <a:latin typeface="Arial Narrow"/>
            </a:endParaRPr>
          </a:p>
          <a:p>
            <a:pPr algn="just">
              <a:lnSpc>
                <a:spcPct val="107000"/>
              </a:lnSpc>
              <a:spcAft>
                <a:spcPts val="0"/>
              </a:spcAft>
              <a:buNone/>
            </a:pPr>
            <a:r>
              <a:rPr lang="ru-RU" sz="1800" dirty="0">
                <a:latin typeface="Arial Narrow"/>
              </a:rPr>
              <a:t>- </a:t>
            </a:r>
            <a:r>
              <a:rPr lang="ru-RU" sz="1800" dirty="0" err="1" smtClean="0">
                <a:latin typeface="Arial Narrow"/>
              </a:rPr>
              <a:t>айқындалатын кірістері</a:t>
            </a:r>
            <a:r>
              <a:rPr lang="ru-RU" sz="1800" dirty="0" smtClean="0">
                <a:latin typeface="Arial Narrow"/>
              </a:rPr>
              <a:t> </a:t>
            </a:r>
            <a:r>
              <a:rPr lang="ru-RU" sz="1800" dirty="0" err="1" smtClean="0">
                <a:latin typeface="Arial Narrow"/>
              </a:rPr>
              <a:t>жоқ басқа жеке</a:t>
            </a:r>
            <a:r>
              <a:rPr lang="ru-RU" sz="1800" dirty="0" smtClean="0">
                <a:latin typeface="Arial Narrow"/>
              </a:rPr>
              <a:t> </a:t>
            </a:r>
            <a:r>
              <a:rPr lang="ru-RU" sz="1800" dirty="0" err="1" smtClean="0">
                <a:latin typeface="Arial Narrow"/>
              </a:rPr>
              <a:t>тұлғалар.</a:t>
            </a:r>
            <a:endParaRPr lang="ru-RU" sz="1800" dirty="0">
              <a:latin typeface="Arial Narrow"/>
            </a:endParaRPr>
          </a:p>
        </p:txBody>
      </p:sp>
      <p:sp>
        <p:nvSpPr>
          <p:cNvPr id="35" name="Прямоугольник 41"/>
          <p:cNvSpPr>
            <a:spLocks noChangeArrowheads="1"/>
          </p:cNvSpPr>
          <p:nvPr/>
        </p:nvSpPr>
        <p:spPr bwMode="auto">
          <a:xfrm>
            <a:off x="7913077" y="933450"/>
            <a:ext cx="3974124" cy="2585323"/>
          </a:xfrm>
          <a:prstGeom prst="rect">
            <a:avLst/>
          </a:prstGeom>
          <a:noFill/>
          <a:ln w="19050">
            <a:solidFill>
              <a:srgbClr val="00206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lvl="0">
              <a:spcBef>
                <a:spcPts val="0"/>
              </a:spcBef>
              <a:buNone/>
              <a:defRPr/>
            </a:pPr>
            <a:r>
              <a:rPr lang="ru-RU" sz="1800" b="1" dirty="0" smtClean="0">
                <a:latin typeface="Arial Narrow"/>
              </a:rPr>
              <a:t>* ҚР </a:t>
            </a:r>
            <a:r>
              <a:rPr lang="ru-RU" sz="1800" b="1" dirty="0" err="1" smtClean="0">
                <a:latin typeface="Arial Narrow"/>
              </a:rPr>
              <a:t>тыс</a:t>
            </a:r>
            <a:r>
              <a:rPr lang="ru-RU" sz="1800" b="1" dirty="0" smtClean="0">
                <a:latin typeface="Arial Narrow"/>
              </a:rPr>
              <a:t> </a:t>
            </a:r>
            <a:r>
              <a:rPr lang="ru-RU" sz="1800" b="1" dirty="0" err="1" smtClean="0">
                <a:latin typeface="Arial Narrow"/>
              </a:rPr>
              <a:t>кеткен</a:t>
            </a:r>
            <a:r>
              <a:rPr lang="ru-RU" sz="1800" b="1" dirty="0" smtClean="0">
                <a:latin typeface="Arial Narrow"/>
              </a:rPr>
              <a:t> ҚР </a:t>
            </a:r>
            <a:r>
              <a:rPr lang="ru-RU" sz="1800" b="1" dirty="0" err="1" smtClean="0">
                <a:latin typeface="Arial Narrow"/>
              </a:rPr>
              <a:t>азаматтары</a:t>
            </a:r>
            <a:r>
              <a:rPr lang="ru-RU" sz="1800" b="1" dirty="0" smtClean="0">
                <a:latin typeface="Arial Narrow"/>
              </a:rPr>
              <a:t>:</a:t>
            </a:r>
          </a:p>
          <a:p>
            <a:pPr marL="285750" lvl="0" indent="-285750">
              <a:spcBef>
                <a:spcPts val="0"/>
              </a:spcBef>
              <a:buFontTx/>
              <a:buChar char="-"/>
              <a:defRPr/>
            </a:pPr>
            <a:r>
              <a:rPr lang="ru-RU" sz="1800" dirty="0" err="1" smtClean="0">
                <a:latin typeface="Arial Narrow"/>
              </a:rPr>
              <a:t>оқуға;</a:t>
            </a:r>
            <a:endParaRPr lang="ru-RU" sz="1800" dirty="0" smtClean="0">
              <a:latin typeface="Arial Narrow"/>
            </a:endParaRPr>
          </a:p>
          <a:p>
            <a:pPr marL="285750" lvl="0" indent="-285750">
              <a:spcBef>
                <a:spcPts val="0"/>
              </a:spcBef>
              <a:buFontTx/>
              <a:buChar char="-"/>
              <a:defRPr/>
            </a:pPr>
            <a:r>
              <a:rPr lang="ru-RU" sz="1800" dirty="0" err="1" smtClean="0">
                <a:latin typeface="Arial Narrow"/>
              </a:rPr>
              <a:t>емделуге</a:t>
            </a:r>
            <a:r>
              <a:rPr lang="ru-RU" sz="1800" dirty="0" smtClean="0">
                <a:latin typeface="Arial Narrow"/>
              </a:rPr>
              <a:t>;</a:t>
            </a:r>
          </a:p>
          <a:p>
            <a:pPr marL="285750" lvl="0" indent="-285750">
              <a:spcBef>
                <a:spcPts val="0"/>
              </a:spcBef>
              <a:buFontTx/>
              <a:buChar char="-"/>
              <a:defRPr/>
            </a:pPr>
            <a:r>
              <a:rPr lang="ru-RU" sz="1800" dirty="0" err="1" smtClean="0">
                <a:latin typeface="Arial Narrow"/>
              </a:rPr>
              <a:t>еңбек қызметі:</a:t>
            </a:r>
            <a:endParaRPr lang="ru-RU" sz="1800" dirty="0" smtClean="0">
              <a:latin typeface="Arial Narrow"/>
            </a:endParaRPr>
          </a:p>
          <a:p>
            <a:pPr marL="285750" lvl="0" indent="-285750">
              <a:spcBef>
                <a:spcPts val="0"/>
              </a:spcBef>
              <a:buFontTx/>
              <a:buChar char="-"/>
              <a:defRPr/>
            </a:pPr>
            <a:r>
              <a:rPr lang="ru-RU" sz="1800" dirty="0" err="1" smtClean="0">
                <a:latin typeface="Arial Narrow"/>
              </a:rPr>
              <a:t>туристік</a:t>
            </a:r>
            <a:r>
              <a:rPr lang="ru-RU" sz="1800" dirty="0" smtClean="0">
                <a:latin typeface="Arial Narrow"/>
              </a:rPr>
              <a:t> </a:t>
            </a:r>
            <a:r>
              <a:rPr lang="ru-RU" sz="1800" dirty="0" err="1" smtClean="0">
                <a:latin typeface="Arial Narrow"/>
              </a:rPr>
              <a:t>және жеке</a:t>
            </a:r>
            <a:r>
              <a:rPr lang="ru-RU" sz="1800" dirty="0" smtClean="0">
                <a:latin typeface="Arial Narrow"/>
              </a:rPr>
              <a:t> </a:t>
            </a:r>
            <a:r>
              <a:rPr lang="ru-RU" sz="1800" dirty="0" err="1" smtClean="0">
                <a:latin typeface="Arial Narrow"/>
              </a:rPr>
              <a:t>іссапардағы;</a:t>
            </a:r>
            <a:endParaRPr lang="ru-RU" sz="1800" dirty="0" smtClean="0">
              <a:latin typeface="Arial Narrow"/>
            </a:endParaRPr>
          </a:p>
          <a:p>
            <a:pPr marL="285750" lvl="0" indent="-285750">
              <a:spcBef>
                <a:spcPts val="0"/>
              </a:spcBef>
              <a:buFontTx/>
              <a:buChar char="-"/>
              <a:defRPr/>
            </a:pPr>
            <a:r>
              <a:rPr lang="ru-RU" sz="1800" dirty="0" err="1" smtClean="0">
                <a:latin typeface="Arial Narrow"/>
              </a:rPr>
              <a:t>Ұйымдар </a:t>
            </a:r>
            <a:r>
              <a:rPr lang="ru-RU" sz="1800" dirty="0" smtClean="0">
                <a:latin typeface="Arial Narrow"/>
              </a:rPr>
              <a:t>мен </a:t>
            </a:r>
            <a:r>
              <a:rPr lang="ru-RU" sz="1800" dirty="0" err="1" smtClean="0">
                <a:latin typeface="Arial Narrow"/>
              </a:rPr>
              <a:t>жеке</a:t>
            </a:r>
            <a:r>
              <a:rPr lang="ru-RU" sz="1800" dirty="0" smtClean="0">
                <a:latin typeface="Arial Narrow"/>
              </a:rPr>
              <a:t> </a:t>
            </a:r>
            <a:r>
              <a:rPr lang="ru-RU" sz="1800" dirty="0" err="1" smtClean="0">
                <a:latin typeface="Arial Narrow"/>
              </a:rPr>
              <a:t>тұлғаларды шақыруы бойныша</a:t>
            </a:r>
            <a:r>
              <a:rPr lang="ru-RU" sz="1800" dirty="0" smtClean="0">
                <a:latin typeface="Arial Narrow"/>
              </a:rPr>
              <a:t>;</a:t>
            </a:r>
          </a:p>
          <a:p>
            <a:pPr marL="285750" lvl="0" indent="-285750">
              <a:spcBef>
                <a:spcPts val="0"/>
              </a:spcBef>
              <a:buFontTx/>
              <a:buChar char="-"/>
              <a:defRPr/>
            </a:pPr>
            <a:r>
              <a:rPr lang="ru-RU" sz="1800" dirty="0" err="1" smtClean="0">
                <a:latin typeface="Arial Narrow"/>
              </a:rPr>
              <a:t>жалақысы сақталмайтын, шет</a:t>
            </a:r>
            <a:r>
              <a:rPr lang="ru-RU" sz="1800" dirty="0" smtClean="0">
                <a:latin typeface="Arial Narrow"/>
              </a:rPr>
              <a:t> </a:t>
            </a:r>
            <a:r>
              <a:rPr lang="ru-RU" sz="1800" dirty="0" err="1" smtClean="0">
                <a:latin typeface="Arial Narrow"/>
              </a:rPr>
              <a:t>елдерінде</a:t>
            </a:r>
            <a:r>
              <a:rPr lang="ru-RU" sz="1800" dirty="0" smtClean="0">
                <a:latin typeface="Arial Narrow"/>
              </a:rPr>
              <a:t> </a:t>
            </a:r>
            <a:r>
              <a:rPr lang="ru-RU" sz="1800" dirty="0" err="1" smtClean="0">
                <a:latin typeface="Arial Narrow"/>
              </a:rPr>
              <a:t>қызметтік іссапардағы.</a:t>
            </a:r>
            <a:endParaRPr lang="ru-RU" sz="1800" dirty="0" smtClean="0">
              <a:latin typeface="Arial Narrow"/>
            </a:endParaRPr>
          </a:p>
        </p:txBody>
      </p:sp>
    </p:spTree>
    <p:extLst>
      <p:ext uri="{BB962C8B-B14F-4D97-AF65-F5344CB8AC3E}">
        <p14:creationId xmlns:p14="http://schemas.microsoft.com/office/powerpoint/2010/main" val="37912245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extLst>
              <p:ext uri="{D42A27DB-BD31-4B8C-83A1-F6EECF244321}">
                <p14:modId xmlns:p14="http://schemas.microsoft.com/office/powerpoint/2010/main" val="326778094"/>
              </p:ext>
            </p:extLst>
          </p:nvPr>
        </p:nvGraphicFramePr>
        <p:xfrm>
          <a:off x="2774840" y="1096225"/>
          <a:ext cx="6192688" cy="1882140"/>
        </p:xfrm>
        <a:graphic>
          <a:graphicData uri="http://schemas.openxmlformats.org/drawingml/2006/table">
            <a:tbl>
              <a:tblPr firstRow="1" bandRow="1">
                <a:tableStyleId>{B301B821-A1FF-4177-AEE7-76D212191A09}</a:tableStyleId>
              </a:tblPr>
              <a:tblGrid>
                <a:gridCol w="3801452"/>
                <a:gridCol w="1164961"/>
                <a:gridCol w="1226275"/>
              </a:tblGrid>
              <a:tr h="257690">
                <a:tc>
                  <a:txBody>
                    <a:bodyPr/>
                    <a:lstStyle/>
                    <a:p>
                      <a:pPr marL="0" marR="0" indent="0" algn="l" defTabSz="914400" rtl="0" eaLnBrk="1" fontAlgn="auto" latinLnBrk="0" hangingPunct="1">
                        <a:lnSpc>
                          <a:spcPts val="1500"/>
                        </a:lnSpc>
                        <a:spcBef>
                          <a:spcPts val="0"/>
                        </a:spcBef>
                        <a:spcAft>
                          <a:spcPts val="0"/>
                        </a:spcAft>
                        <a:buClrTx/>
                        <a:buSzTx/>
                        <a:buFontTx/>
                        <a:buNone/>
                        <a:tabLst/>
                        <a:defRPr/>
                      </a:pPr>
                      <a:endParaRPr lang="ru-RU" sz="800" b="0" kern="1200" dirty="0" smtClean="0">
                        <a:solidFill>
                          <a:schemeClr val="bg1"/>
                        </a:solidFill>
                        <a:latin typeface="Arial Narrow" panose="020B0606020202030204" pitchFamily="34" charset="0"/>
                      </a:endParaRPr>
                    </a:p>
                  </a:txBody>
                  <a:tcPr marL="91430" marR="914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0F4FA"/>
                    </a:solidFill>
                  </a:tcPr>
                </a:tc>
                <a:tc>
                  <a:txBody>
                    <a:bodyPr/>
                    <a:lstStyle/>
                    <a:p>
                      <a:pPr marL="0" marR="0" indent="0" algn="ctr" defTabSz="914400" rtl="0" eaLnBrk="1" fontAlgn="auto" latinLnBrk="0" hangingPunct="1">
                        <a:lnSpc>
                          <a:spcPts val="1500"/>
                        </a:lnSpc>
                        <a:spcBef>
                          <a:spcPts val="0"/>
                        </a:spcBef>
                        <a:spcAft>
                          <a:spcPts val="0"/>
                        </a:spcAft>
                        <a:buClrTx/>
                        <a:buSzTx/>
                        <a:buFontTx/>
                        <a:buNone/>
                        <a:tabLst/>
                        <a:defRPr/>
                      </a:pPr>
                      <a:r>
                        <a:rPr lang="kk-KZ" sz="800" b="0" i="1" kern="1200" dirty="0" smtClean="0">
                          <a:solidFill>
                            <a:schemeClr val="tx1"/>
                          </a:solidFill>
                          <a:latin typeface="Arial Narrow" panose="020B0606020202030204" pitchFamily="34" charset="0"/>
                          <a:ea typeface="Calibri"/>
                          <a:cs typeface="Arial" pitchFamily="34" charset="0"/>
                        </a:rPr>
                        <a:t>Мың адам</a:t>
                      </a:r>
                      <a:endParaRPr lang="ru-RU" sz="800" b="0" i="1" kern="1200" dirty="0">
                        <a:solidFill>
                          <a:schemeClr val="tx1"/>
                        </a:solidFill>
                        <a:latin typeface="Arial Narrow" panose="020B0606020202030204" pitchFamily="34" charset="0"/>
                        <a:ea typeface="Calibri"/>
                        <a:cs typeface="Arial" pitchFamily="34" charset="0"/>
                      </a:endParaRPr>
                    </a:p>
                  </a:txBody>
                  <a:tcPr marL="91430" marR="914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0F4FA"/>
                    </a:solidFill>
                  </a:tcPr>
                </a:tc>
                <a:tc>
                  <a:txBody>
                    <a:bodyPr/>
                    <a:lstStyle/>
                    <a:p>
                      <a:pPr marL="0" marR="0" indent="0" algn="ctr" defTabSz="914400" rtl="0" eaLnBrk="1" fontAlgn="auto" latinLnBrk="0" hangingPunct="1">
                        <a:lnSpc>
                          <a:spcPts val="1500"/>
                        </a:lnSpc>
                        <a:spcBef>
                          <a:spcPts val="0"/>
                        </a:spcBef>
                        <a:spcAft>
                          <a:spcPts val="0"/>
                        </a:spcAft>
                        <a:buClrTx/>
                        <a:buSzTx/>
                        <a:buFontTx/>
                        <a:buNone/>
                        <a:tabLst/>
                        <a:defRPr/>
                      </a:pPr>
                      <a:r>
                        <a:rPr lang="ru-RU" sz="800" b="0" i="1" kern="1200" dirty="0" smtClean="0">
                          <a:solidFill>
                            <a:schemeClr val="tx1"/>
                          </a:solidFill>
                          <a:latin typeface="Arial Narrow" panose="020B0606020202030204" pitchFamily="34" charset="0"/>
                          <a:ea typeface="Calibri"/>
                          <a:cs typeface="Arial" pitchFamily="34" charset="0"/>
                        </a:rPr>
                        <a:t>%</a:t>
                      </a:r>
                      <a:endParaRPr lang="ru-RU" sz="800" b="0" i="1" kern="1200" dirty="0">
                        <a:solidFill>
                          <a:schemeClr val="tx1"/>
                        </a:solidFill>
                        <a:latin typeface="Arial Narrow" panose="020B0606020202030204" pitchFamily="34" charset="0"/>
                        <a:ea typeface="Calibri"/>
                        <a:cs typeface="Arial" pitchFamily="34" charset="0"/>
                      </a:endParaRPr>
                    </a:p>
                  </a:txBody>
                  <a:tcPr marL="91430" marR="914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0F4FA"/>
                    </a:solidFill>
                  </a:tcPr>
                </a:tc>
              </a:tr>
              <a:tr h="279469">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lang="ru-RU" sz="1200" b="0" kern="1200" dirty="0" smtClean="0">
                          <a:solidFill>
                            <a:schemeClr val="bg1"/>
                          </a:solidFill>
                          <a:latin typeface="Arial Narrow" panose="020B0606020202030204" pitchFamily="34" charset="0"/>
                        </a:rPr>
                        <a:t>БАРЛЫҚ ӨЗІН-ӨЗІ ЖҰМЫСПЕН ҚАМТЫҒАН АДАМДАР</a:t>
                      </a:r>
                    </a:p>
                  </a:txBody>
                  <a:tcPr marL="91430" marR="914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marL="0" marR="0" indent="0" algn="ctr" defTabSz="914400" rtl="0" eaLnBrk="1" fontAlgn="auto" latinLnBrk="0" hangingPunct="1">
                        <a:lnSpc>
                          <a:spcPts val="1500"/>
                        </a:lnSpc>
                        <a:spcBef>
                          <a:spcPts val="0"/>
                        </a:spcBef>
                        <a:spcAft>
                          <a:spcPts val="0"/>
                        </a:spcAft>
                        <a:buClrTx/>
                        <a:buSzTx/>
                        <a:buFontTx/>
                        <a:buNone/>
                        <a:tabLst/>
                        <a:defRPr/>
                      </a:pPr>
                      <a:r>
                        <a:rPr lang="ru-RU" sz="1200" b="0" kern="1200" dirty="0" smtClean="0">
                          <a:solidFill>
                            <a:schemeClr val="bg1"/>
                          </a:solidFill>
                          <a:latin typeface="Century Gothic" panose="020B0502020202020204" pitchFamily="34" charset="0"/>
                        </a:rPr>
                        <a:t>2 179,2</a:t>
                      </a:r>
                      <a:endParaRPr lang="ru-RU" sz="1200" b="0" i="1" kern="1200" dirty="0">
                        <a:solidFill>
                          <a:schemeClr val="bg1"/>
                        </a:solidFill>
                        <a:latin typeface="Century Gothic" panose="020B0502020202020204" pitchFamily="34" charset="0"/>
                        <a:ea typeface="Calibri"/>
                        <a:cs typeface="Arial" pitchFamily="34" charset="0"/>
                      </a:endParaRPr>
                    </a:p>
                  </a:txBody>
                  <a:tcPr marL="91430" marR="914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marL="0" marR="0" indent="0" algn="ctr" defTabSz="914400" rtl="0" eaLnBrk="1" fontAlgn="auto" latinLnBrk="0" hangingPunct="1">
                        <a:lnSpc>
                          <a:spcPts val="1500"/>
                        </a:lnSpc>
                        <a:spcBef>
                          <a:spcPts val="0"/>
                        </a:spcBef>
                        <a:spcAft>
                          <a:spcPts val="0"/>
                        </a:spcAft>
                        <a:buClrTx/>
                        <a:buSzTx/>
                        <a:buFontTx/>
                        <a:buNone/>
                        <a:tabLst/>
                        <a:defRPr/>
                      </a:pPr>
                      <a:r>
                        <a:rPr lang="ru-RU" sz="1200" b="0" kern="1200" dirty="0" smtClean="0">
                          <a:solidFill>
                            <a:schemeClr val="bg1"/>
                          </a:solidFill>
                          <a:latin typeface="Century Gothic" panose="020B0502020202020204" pitchFamily="34" charset="0"/>
                        </a:rPr>
                        <a:t>100</a:t>
                      </a:r>
                      <a:endParaRPr lang="ru-RU" sz="1200" b="0" i="1" kern="1200" dirty="0">
                        <a:solidFill>
                          <a:schemeClr val="bg1"/>
                        </a:solidFill>
                        <a:latin typeface="Century Gothic" panose="020B0502020202020204" pitchFamily="34" charset="0"/>
                        <a:ea typeface="Calibri"/>
                        <a:cs typeface="Arial" pitchFamily="34" charset="0"/>
                      </a:endParaRPr>
                    </a:p>
                  </a:txBody>
                  <a:tcPr marL="91430" marR="914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r>
              <a:tr h="265937">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lang="ru-RU" sz="1100" b="0" kern="1200" dirty="0" smtClean="0">
                          <a:solidFill>
                            <a:schemeClr val="tx1"/>
                          </a:solidFill>
                          <a:latin typeface="Arial Narrow" panose="020B0606020202030204" pitchFamily="34" charset="0"/>
                          <a:ea typeface="+mn-ea"/>
                          <a:cs typeface="Arial" pitchFamily="34" charset="0"/>
                        </a:rPr>
                        <a:t>ЖҰМЫС БЕРУШІЛЕР</a:t>
                      </a:r>
                      <a:endParaRPr lang="ru-RU" sz="1100" b="0" kern="1200" dirty="0">
                        <a:solidFill>
                          <a:schemeClr val="tx1"/>
                        </a:solidFill>
                        <a:latin typeface="Arial Narrow" panose="020B0606020202030204" pitchFamily="34" charset="0"/>
                        <a:ea typeface="+mn-ea"/>
                        <a:cs typeface="Arial" pitchFamily="34" charset="0"/>
                      </a:endParaRPr>
                    </a:p>
                  </a:txBody>
                  <a:tcPr marL="91430" marR="914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0F4FA"/>
                    </a:solidFill>
                  </a:tcPr>
                </a:tc>
                <a:tc>
                  <a:txBody>
                    <a:bodyPr/>
                    <a:lstStyle/>
                    <a:p>
                      <a:pPr marL="0" marR="0" indent="0" algn="ctr" defTabSz="914400" rtl="0" eaLnBrk="1" fontAlgn="auto" latinLnBrk="0" hangingPunct="1">
                        <a:lnSpc>
                          <a:spcPts val="1500"/>
                        </a:lnSpc>
                        <a:spcBef>
                          <a:spcPts val="0"/>
                        </a:spcBef>
                        <a:spcAft>
                          <a:spcPts val="0"/>
                        </a:spcAft>
                        <a:buClrTx/>
                        <a:buSzTx/>
                        <a:buFontTx/>
                        <a:buNone/>
                        <a:tabLst/>
                        <a:defRPr/>
                      </a:pPr>
                      <a:r>
                        <a:rPr lang="ru-RU" sz="1100" b="0" kern="1200" dirty="0" smtClean="0">
                          <a:solidFill>
                            <a:schemeClr val="tx1"/>
                          </a:solidFill>
                          <a:latin typeface="Century Gothic" panose="020B0502020202020204" pitchFamily="34" charset="0"/>
                          <a:ea typeface="+mn-ea"/>
                          <a:cs typeface="Arial" pitchFamily="34" charset="0"/>
                        </a:rPr>
                        <a:t>105,5</a:t>
                      </a:r>
                      <a:endParaRPr lang="ru-RU" sz="1100" b="0" kern="1200" dirty="0">
                        <a:solidFill>
                          <a:schemeClr val="tx1"/>
                        </a:solidFill>
                        <a:latin typeface="Century Gothic" panose="020B0502020202020204" pitchFamily="34" charset="0"/>
                        <a:ea typeface="+mn-ea"/>
                        <a:cs typeface="Arial" pitchFamily="34" charset="0"/>
                      </a:endParaRPr>
                    </a:p>
                  </a:txBody>
                  <a:tcPr marL="91430" marR="914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0F4FA"/>
                    </a:solidFill>
                  </a:tcPr>
                </a:tc>
                <a:tc>
                  <a:txBody>
                    <a:bodyPr/>
                    <a:lstStyle/>
                    <a:p>
                      <a:pPr marL="0" marR="0" indent="0" algn="ctr" defTabSz="914400" rtl="0" eaLnBrk="1" fontAlgn="auto" latinLnBrk="0" hangingPunct="1">
                        <a:lnSpc>
                          <a:spcPts val="1500"/>
                        </a:lnSpc>
                        <a:spcBef>
                          <a:spcPts val="0"/>
                        </a:spcBef>
                        <a:spcAft>
                          <a:spcPts val="0"/>
                        </a:spcAft>
                        <a:buClrTx/>
                        <a:buSzTx/>
                        <a:buFontTx/>
                        <a:buNone/>
                        <a:tabLst/>
                        <a:defRPr/>
                      </a:pPr>
                      <a:r>
                        <a:rPr lang="ru-RU" sz="1100" b="0" kern="1200" dirty="0" smtClean="0">
                          <a:solidFill>
                            <a:schemeClr val="tx1"/>
                          </a:solidFill>
                          <a:latin typeface="Century Gothic" panose="020B0502020202020204" pitchFamily="34" charset="0"/>
                          <a:ea typeface="+mn-ea"/>
                          <a:cs typeface="Arial" pitchFamily="34" charset="0"/>
                        </a:rPr>
                        <a:t>4,8</a:t>
                      </a:r>
                      <a:endParaRPr lang="ru-RU" sz="1100" b="0" kern="1200" dirty="0">
                        <a:solidFill>
                          <a:schemeClr val="tx1"/>
                        </a:solidFill>
                        <a:latin typeface="Century Gothic" panose="020B0502020202020204" pitchFamily="34" charset="0"/>
                        <a:ea typeface="+mn-ea"/>
                        <a:cs typeface="Arial" pitchFamily="34" charset="0"/>
                      </a:endParaRPr>
                    </a:p>
                  </a:txBody>
                  <a:tcPr marL="91430" marR="914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0F4FA"/>
                    </a:solidFill>
                  </a:tcPr>
                </a:tc>
              </a:tr>
              <a:tr h="265937">
                <a:tc>
                  <a:txBody>
                    <a:bodyPr/>
                    <a:lstStyle/>
                    <a:p>
                      <a:pPr marL="0" algn="l" defTabSz="914400" rtl="0" eaLnBrk="1" latinLnBrk="0" hangingPunct="1">
                        <a:lnSpc>
                          <a:spcPts val="1500"/>
                        </a:lnSpc>
                      </a:pPr>
                      <a:r>
                        <a:rPr lang="ru-RU" sz="1100" b="0" kern="1200" dirty="0" smtClean="0">
                          <a:solidFill>
                            <a:schemeClr val="tx1"/>
                          </a:solidFill>
                          <a:latin typeface="Arial Narrow" panose="020B0606020202030204" pitchFamily="34" charset="0"/>
                          <a:ea typeface="+mn-ea"/>
                          <a:cs typeface="Arial" pitchFamily="34" charset="0"/>
                        </a:rPr>
                        <a:t>ДЕРБЕС ЖҰМЫСКЕРЛЕР</a:t>
                      </a:r>
                      <a:endParaRPr lang="ru-RU" sz="1100" b="0" kern="1200" dirty="0">
                        <a:solidFill>
                          <a:schemeClr val="tx1"/>
                        </a:solidFill>
                        <a:latin typeface="Arial Narrow" panose="020B0606020202030204" pitchFamily="34" charset="0"/>
                        <a:ea typeface="+mn-ea"/>
                        <a:cs typeface="Arial" pitchFamily="34" charset="0"/>
                      </a:endParaRPr>
                    </a:p>
                  </a:txBody>
                  <a:tcPr marL="91430" marR="914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0F4FA"/>
                    </a:solidFill>
                  </a:tcPr>
                </a:tc>
                <a:tc>
                  <a:txBody>
                    <a:bodyPr/>
                    <a:lstStyle/>
                    <a:p>
                      <a:pPr marL="0" algn="ctr" defTabSz="914400" rtl="0" eaLnBrk="1" latinLnBrk="0" hangingPunct="1">
                        <a:lnSpc>
                          <a:spcPts val="1500"/>
                        </a:lnSpc>
                      </a:pPr>
                      <a:r>
                        <a:rPr lang="ru-RU" sz="1100" b="0" kern="1200" dirty="0" smtClean="0">
                          <a:solidFill>
                            <a:schemeClr val="tx1"/>
                          </a:solidFill>
                          <a:latin typeface="Century Gothic" panose="020B0502020202020204" pitchFamily="34" charset="0"/>
                          <a:ea typeface="+mn-ea"/>
                          <a:cs typeface="Arial" pitchFamily="34" charset="0"/>
                        </a:rPr>
                        <a:t>2 064,6</a:t>
                      </a:r>
                      <a:endParaRPr lang="ru-RU" sz="1100" b="0" kern="1200" dirty="0">
                        <a:solidFill>
                          <a:schemeClr val="tx1"/>
                        </a:solidFill>
                        <a:latin typeface="Century Gothic" panose="020B0502020202020204" pitchFamily="34" charset="0"/>
                        <a:ea typeface="+mn-ea"/>
                        <a:cs typeface="Arial" pitchFamily="34" charset="0"/>
                      </a:endParaRPr>
                    </a:p>
                  </a:txBody>
                  <a:tcPr marL="91430" marR="914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0F4FA"/>
                    </a:solidFill>
                  </a:tcPr>
                </a:tc>
                <a:tc>
                  <a:txBody>
                    <a:bodyPr/>
                    <a:lstStyle/>
                    <a:p>
                      <a:pPr marL="0" algn="ctr" defTabSz="914400" rtl="0" eaLnBrk="1" latinLnBrk="0" hangingPunct="1">
                        <a:lnSpc>
                          <a:spcPts val="1500"/>
                        </a:lnSpc>
                      </a:pPr>
                      <a:r>
                        <a:rPr lang="ru-RU" sz="1100" b="0" kern="1200" smtClean="0">
                          <a:solidFill>
                            <a:schemeClr val="tx1"/>
                          </a:solidFill>
                          <a:latin typeface="Century Gothic" panose="020B0502020202020204" pitchFamily="34" charset="0"/>
                          <a:ea typeface="+mn-ea"/>
                          <a:cs typeface="Arial" pitchFamily="34" charset="0"/>
                        </a:rPr>
                        <a:t>94,7</a:t>
                      </a:r>
                      <a:endParaRPr lang="ru-RU" sz="1100" b="0" kern="1200" dirty="0">
                        <a:solidFill>
                          <a:schemeClr val="tx1"/>
                        </a:solidFill>
                        <a:latin typeface="Century Gothic" panose="020B0502020202020204" pitchFamily="34" charset="0"/>
                        <a:ea typeface="+mn-ea"/>
                        <a:cs typeface="Arial" pitchFamily="34" charset="0"/>
                      </a:endParaRPr>
                    </a:p>
                  </a:txBody>
                  <a:tcPr marL="91430" marR="914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0F4FA"/>
                    </a:solidFill>
                  </a:tcPr>
                </a:tc>
              </a:tr>
              <a:tr h="265937">
                <a:tc>
                  <a:txBody>
                    <a:bodyPr/>
                    <a:lstStyle/>
                    <a:p>
                      <a:pPr marL="0" marR="0" lvl="0" indent="0" algn="l" defTabSz="914400" rtl="0" eaLnBrk="1" fontAlgn="base" latinLnBrk="0" hangingPunct="1">
                        <a:lnSpc>
                          <a:spcPts val="1500"/>
                        </a:lnSpc>
                        <a:spcBef>
                          <a:spcPct val="0"/>
                        </a:spcBef>
                        <a:spcAft>
                          <a:spcPct val="0"/>
                        </a:spcAft>
                        <a:buClrTx/>
                        <a:buSzTx/>
                        <a:buFontTx/>
                        <a:buNone/>
                        <a:tabLst>
                          <a:tab pos="155575" algn="l"/>
                          <a:tab pos="258763" algn="l"/>
                        </a:tabLst>
                        <a:defRPr/>
                      </a:pPr>
                      <a:r>
                        <a:rPr lang="ru-RU" sz="1100" b="0" kern="1200" dirty="0" smtClean="0">
                          <a:solidFill>
                            <a:schemeClr val="tx1"/>
                          </a:solidFill>
                          <a:latin typeface="Arial Narrow" panose="020B0606020202030204" pitchFamily="34" charset="0"/>
                          <a:ea typeface="+mn-ea"/>
                          <a:cs typeface="Arial" pitchFamily="34" charset="0"/>
                        </a:rPr>
                        <a:t>КООПЕРАТИВ МҮШЕЛЕРІ</a:t>
                      </a:r>
                    </a:p>
                  </a:txBody>
                  <a:tcPr marL="91430" marR="914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0F4FA"/>
                    </a:solidFill>
                  </a:tcPr>
                </a:tc>
                <a:tc>
                  <a:txBody>
                    <a:bodyPr/>
                    <a:lstStyle/>
                    <a:p>
                      <a:pPr marL="0" marR="0" lvl="0" indent="0" algn="ctr" defTabSz="914400" rtl="0" eaLnBrk="1" fontAlgn="base" latinLnBrk="0" hangingPunct="1">
                        <a:lnSpc>
                          <a:spcPts val="1500"/>
                        </a:lnSpc>
                        <a:spcBef>
                          <a:spcPct val="0"/>
                        </a:spcBef>
                        <a:spcAft>
                          <a:spcPct val="0"/>
                        </a:spcAft>
                        <a:buClrTx/>
                        <a:buSzTx/>
                        <a:buFontTx/>
                        <a:buNone/>
                        <a:tabLst>
                          <a:tab pos="155575" algn="l"/>
                          <a:tab pos="258763" algn="l"/>
                        </a:tabLst>
                        <a:defRPr/>
                      </a:pPr>
                      <a:r>
                        <a:rPr lang="ru-RU" sz="1100" b="0" kern="1200" dirty="0" smtClean="0">
                          <a:solidFill>
                            <a:schemeClr val="tx1"/>
                          </a:solidFill>
                          <a:latin typeface="Century Gothic" panose="020B0502020202020204" pitchFamily="34" charset="0"/>
                          <a:ea typeface="+mn-ea"/>
                          <a:cs typeface="Arial" pitchFamily="34" charset="0"/>
                        </a:rPr>
                        <a:t>1,3</a:t>
                      </a:r>
                    </a:p>
                  </a:txBody>
                  <a:tcPr marL="91430" marR="914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0F4FA"/>
                    </a:solidFill>
                  </a:tcPr>
                </a:tc>
                <a:tc>
                  <a:txBody>
                    <a:bodyPr/>
                    <a:lstStyle/>
                    <a:p>
                      <a:pPr marL="0" marR="0" lvl="0" indent="0" algn="ctr" defTabSz="914400" rtl="0" eaLnBrk="1" fontAlgn="base" latinLnBrk="0" hangingPunct="1">
                        <a:lnSpc>
                          <a:spcPts val="1500"/>
                        </a:lnSpc>
                        <a:spcBef>
                          <a:spcPct val="0"/>
                        </a:spcBef>
                        <a:spcAft>
                          <a:spcPct val="0"/>
                        </a:spcAft>
                        <a:buClrTx/>
                        <a:buSzTx/>
                        <a:buFontTx/>
                        <a:buNone/>
                        <a:tabLst>
                          <a:tab pos="155575" algn="l"/>
                          <a:tab pos="258763" algn="l"/>
                        </a:tabLst>
                        <a:defRPr/>
                      </a:pPr>
                      <a:r>
                        <a:rPr lang="ru-RU" sz="1100" b="0" kern="1200" smtClean="0">
                          <a:solidFill>
                            <a:schemeClr val="tx1"/>
                          </a:solidFill>
                          <a:latin typeface="Century Gothic" panose="020B0502020202020204" pitchFamily="34" charset="0"/>
                          <a:ea typeface="+mn-ea"/>
                          <a:cs typeface="Arial" pitchFamily="34" charset="0"/>
                        </a:rPr>
                        <a:t>0,1</a:t>
                      </a:r>
                      <a:endParaRPr lang="ru-RU" sz="1100" b="0" kern="1200" dirty="0" smtClean="0">
                        <a:solidFill>
                          <a:schemeClr val="tx1"/>
                        </a:solidFill>
                        <a:latin typeface="Century Gothic" panose="020B0502020202020204" pitchFamily="34" charset="0"/>
                        <a:ea typeface="+mn-ea"/>
                        <a:cs typeface="Arial" pitchFamily="34" charset="0"/>
                      </a:endParaRPr>
                    </a:p>
                  </a:txBody>
                  <a:tcPr marL="91430" marR="914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0F4FA"/>
                    </a:solidFill>
                  </a:tcPr>
                </a:tc>
              </a:tr>
              <a:tr h="265937">
                <a:tc>
                  <a:txBody>
                    <a:bodyPr/>
                    <a:lstStyle/>
                    <a:p>
                      <a:pPr marL="0" marR="0" lvl="0" indent="0" algn="l" defTabSz="914400" rtl="0" eaLnBrk="1" fontAlgn="base" latinLnBrk="0" hangingPunct="1">
                        <a:lnSpc>
                          <a:spcPts val="1500"/>
                        </a:lnSpc>
                        <a:spcBef>
                          <a:spcPct val="0"/>
                        </a:spcBef>
                        <a:spcAft>
                          <a:spcPct val="0"/>
                        </a:spcAft>
                        <a:buClrTx/>
                        <a:buSzTx/>
                        <a:buFontTx/>
                        <a:buNone/>
                        <a:tabLst/>
                        <a:defRPr/>
                      </a:pPr>
                      <a:r>
                        <a:rPr lang="ru-RU" sz="1100" b="0" kern="1200" dirty="0" smtClean="0">
                          <a:solidFill>
                            <a:schemeClr val="tx1"/>
                          </a:solidFill>
                          <a:latin typeface="Arial Narrow" panose="020B0606020202030204" pitchFamily="34" charset="0"/>
                          <a:ea typeface="+mn-ea"/>
                          <a:cs typeface="Arial" pitchFamily="34" charset="0"/>
                        </a:rPr>
                        <a:t>ОТБАСЫ КӘСІПОРЫНДАРЫНЫҢ</a:t>
                      </a:r>
                      <a:r>
                        <a:rPr lang="ru-RU" sz="1100" b="0" kern="1200" baseline="0" dirty="0" smtClean="0">
                          <a:solidFill>
                            <a:schemeClr val="tx1"/>
                          </a:solidFill>
                          <a:latin typeface="Arial Narrow" panose="020B0606020202030204" pitchFamily="34" charset="0"/>
                          <a:ea typeface="+mn-ea"/>
                          <a:cs typeface="Arial" pitchFamily="34" charset="0"/>
                        </a:rPr>
                        <a:t> АҚЫ ТӨЛЕНБЕЙТІН ЖҰМЫСКЕРЛЕРІ</a:t>
                      </a:r>
                      <a:endParaRPr lang="ru-RU" sz="1100" b="0" kern="1200" dirty="0">
                        <a:solidFill>
                          <a:schemeClr val="tx1"/>
                        </a:solidFill>
                        <a:latin typeface="Arial Narrow" panose="020B0606020202030204" pitchFamily="34" charset="0"/>
                        <a:ea typeface="+mn-ea"/>
                        <a:cs typeface="Arial" pitchFamily="34" charset="0"/>
                      </a:endParaRPr>
                    </a:p>
                  </a:txBody>
                  <a:tcPr marL="91430" marR="914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0F4FA"/>
                    </a:solidFill>
                  </a:tcPr>
                </a:tc>
                <a:tc>
                  <a:txBody>
                    <a:bodyPr/>
                    <a:lstStyle/>
                    <a:p>
                      <a:pPr marL="0" marR="0" lvl="0" indent="0" algn="ctr" defTabSz="914400" rtl="0" eaLnBrk="1" fontAlgn="base" latinLnBrk="0" hangingPunct="1">
                        <a:lnSpc>
                          <a:spcPts val="1500"/>
                        </a:lnSpc>
                        <a:spcBef>
                          <a:spcPct val="0"/>
                        </a:spcBef>
                        <a:spcAft>
                          <a:spcPct val="0"/>
                        </a:spcAft>
                        <a:buClrTx/>
                        <a:buSzTx/>
                        <a:buFontTx/>
                        <a:buNone/>
                        <a:tabLst/>
                        <a:defRPr/>
                      </a:pPr>
                      <a:r>
                        <a:rPr lang="ru-RU" sz="1100" b="0" kern="1200" dirty="0" smtClean="0">
                          <a:solidFill>
                            <a:schemeClr val="tx1"/>
                          </a:solidFill>
                          <a:latin typeface="Century Gothic" panose="020B0502020202020204" pitchFamily="34" charset="0"/>
                          <a:ea typeface="+mn-ea"/>
                          <a:cs typeface="Arial" pitchFamily="34" charset="0"/>
                        </a:rPr>
                        <a:t>7,8</a:t>
                      </a:r>
                      <a:endParaRPr lang="ru-RU" sz="1100" b="0" kern="1200" dirty="0">
                        <a:solidFill>
                          <a:schemeClr val="tx1"/>
                        </a:solidFill>
                        <a:latin typeface="Century Gothic" panose="020B0502020202020204" pitchFamily="34" charset="0"/>
                        <a:ea typeface="+mn-ea"/>
                        <a:cs typeface="Arial" pitchFamily="34" charset="0"/>
                      </a:endParaRPr>
                    </a:p>
                  </a:txBody>
                  <a:tcPr marL="91430" marR="914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0F4FA"/>
                    </a:solidFill>
                  </a:tcPr>
                </a:tc>
                <a:tc>
                  <a:txBody>
                    <a:bodyPr/>
                    <a:lstStyle/>
                    <a:p>
                      <a:pPr marL="0" marR="0" lvl="0" indent="0" algn="ctr" defTabSz="914400" rtl="0" eaLnBrk="1" fontAlgn="base" latinLnBrk="0" hangingPunct="1">
                        <a:lnSpc>
                          <a:spcPts val="1500"/>
                        </a:lnSpc>
                        <a:spcBef>
                          <a:spcPct val="0"/>
                        </a:spcBef>
                        <a:spcAft>
                          <a:spcPct val="0"/>
                        </a:spcAft>
                        <a:buClrTx/>
                        <a:buSzTx/>
                        <a:buFontTx/>
                        <a:buNone/>
                        <a:tabLst/>
                        <a:defRPr/>
                      </a:pPr>
                      <a:r>
                        <a:rPr lang="ru-RU" sz="1100" b="0" kern="1200" dirty="0" smtClean="0">
                          <a:solidFill>
                            <a:schemeClr val="tx1"/>
                          </a:solidFill>
                          <a:latin typeface="Century Gothic" panose="020B0502020202020204" pitchFamily="34" charset="0"/>
                          <a:ea typeface="+mn-ea"/>
                          <a:cs typeface="Arial" pitchFamily="34" charset="0"/>
                        </a:rPr>
                        <a:t>0,4</a:t>
                      </a:r>
                      <a:endParaRPr lang="ru-RU" sz="1100" b="0" kern="1200" dirty="0">
                        <a:solidFill>
                          <a:schemeClr val="tx1"/>
                        </a:solidFill>
                        <a:latin typeface="Century Gothic" panose="020B0502020202020204" pitchFamily="34" charset="0"/>
                        <a:ea typeface="+mn-ea"/>
                        <a:cs typeface="Arial" pitchFamily="34" charset="0"/>
                      </a:endParaRPr>
                    </a:p>
                  </a:txBody>
                  <a:tcPr marL="91430" marR="914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0F4FA"/>
                    </a:solidFill>
                  </a:tcPr>
                </a:tc>
              </a:tr>
            </a:tbl>
          </a:graphicData>
        </a:graphic>
      </p:graphicFrame>
      <p:graphicFrame>
        <p:nvGraphicFramePr>
          <p:cNvPr id="29" name="Таблица 28"/>
          <p:cNvGraphicFramePr>
            <a:graphicFrameLocks noGrp="1"/>
          </p:cNvGraphicFramePr>
          <p:nvPr>
            <p:extLst>
              <p:ext uri="{D42A27DB-BD31-4B8C-83A1-F6EECF244321}">
                <p14:modId xmlns:p14="http://schemas.microsoft.com/office/powerpoint/2010/main" val="693445807"/>
              </p:ext>
            </p:extLst>
          </p:nvPr>
        </p:nvGraphicFramePr>
        <p:xfrm>
          <a:off x="518746" y="3177336"/>
          <a:ext cx="5471900" cy="2640066"/>
        </p:xfrm>
        <a:graphic>
          <a:graphicData uri="http://schemas.openxmlformats.org/drawingml/2006/table">
            <a:tbl>
              <a:tblPr firstRow="1" bandRow="1">
                <a:tableStyleId>{B301B821-A1FF-4177-AEE7-76D212191A09}</a:tableStyleId>
              </a:tblPr>
              <a:tblGrid>
                <a:gridCol w="3507628"/>
                <a:gridCol w="982136"/>
                <a:gridCol w="982136"/>
              </a:tblGrid>
              <a:tr h="295626">
                <a:tc>
                  <a:txBody>
                    <a:bodyPr/>
                    <a:lstStyle/>
                    <a:p>
                      <a:pPr marL="0" marR="0" indent="0" algn="l" defTabSz="914400" rtl="0" eaLnBrk="1" fontAlgn="auto" latinLnBrk="0" hangingPunct="1">
                        <a:lnSpc>
                          <a:spcPts val="1500"/>
                        </a:lnSpc>
                        <a:spcBef>
                          <a:spcPts val="0"/>
                        </a:spcBef>
                        <a:spcAft>
                          <a:spcPts val="0"/>
                        </a:spcAft>
                        <a:buClrTx/>
                        <a:buSzTx/>
                        <a:buFontTx/>
                        <a:buNone/>
                        <a:tabLst/>
                        <a:defRPr/>
                      </a:pPr>
                      <a:endParaRPr lang="ru-RU" sz="800" b="0" kern="1200" dirty="0" smtClean="0">
                        <a:solidFill>
                          <a:schemeClr val="bg1"/>
                        </a:solidFill>
                        <a:latin typeface="Arial Narrow" panose="020B0606020202030204" pitchFamily="34" charset="0"/>
                      </a:endParaRPr>
                    </a:p>
                  </a:txBody>
                  <a:tcPr marL="91430" marR="914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4"/>
                    </a:solidFill>
                  </a:tcPr>
                </a:tc>
                <a:tc>
                  <a:txBody>
                    <a:bodyPr/>
                    <a:lstStyle/>
                    <a:p>
                      <a:pPr marL="0" marR="0" indent="0" algn="ctr" defTabSz="914400" rtl="0" eaLnBrk="1" fontAlgn="auto" latinLnBrk="0" hangingPunct="1">
                        <a:lnSpc>
                          <a:spcPts val="1500"/>
                        </a:lnSpc>
                        <a:spcBef>
                          <a:spcPts val="0"/>
                        </a:spcBef>
                        <a:spcAft>
                          <a:spcPts val="0"/>
                        </a:spcAft>
                        <a:buClrTx/>
                        <a:buSzTx/>
                        <a:buFontTx/>
                        <a:buNone/>
                        <a:tabLst/>
                        <a:defRPr/>
                      </a:pPr>
                      <a:r>
                        <a:rPr lang="kk-KZ" sz="800" b="0" i="1" kern="1200" dirty="0" smtClean="0">
                          <a:solidFill>
                            <a:schemeClr val="tx1"/>
                          </a:solidFill>
                          <a:latin typeface="Arial Narrow" panose="020B0606020202030204" pitchFamily="34" charset="0"/>
                          <a:ea typeface="Calibri"/>
                          <a:cs typeface="Arial" pitchFamily="34" charset="0"/>
                        </a:rPr>
                        <a:t>Мың</a:t>
                      </a:r>
                      <a:r>
                        <a:rPr lang="kk-KZ" sz="800" b="0" i="1" kern="1200" baseline="0" dirty="0" smtClean="0">
                          <a:solidFill>
                            <a:schemeClr val="tx1"/>
                          </a:solidFill>
                          <a:latin typeface="Arial Narrow" panose="020B0606020202030204" pitchFamily="34" charset="0"/>
                          <a:ea typeface="Calibri"/>
                          <a:cs typeface="Arial" pitchFamily="34" charset="0"/>
                        </a:rPr>
                        <a:t> адам</a:t>
                      </a:r>
                      <a:endParaRPr lang="ru-RU" sz="800" b="0" i="1" kern="1200" dirty="0">
                        <a:solidFill>
                          <a:schemeClr val="tx1"/>
                        </a:solidFill>
                        <a:latin typeface="Arial Narrow" panose="020B0606020202030204" pitchFamily="34" charset="0"/>
                        <a:ea typeface="Calibri"/>
                        <a:cs typeface="Arial" pitchFamily="34" charset="0"/>
                      </a:endParaRPr>
                    </a:p>
                  </a:txBody>
                  <a:tcPr marL="91430" marR="914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4"/>
                    </a:solidFill>
                  </a:tcPr>
                </a:tc>
                <a:tc>
                  <a:txBody>
                    <a:bodyPr/>
                    <a:lstStyle/>
                    <a:p>
                      <a:pPr marL="0" marR="0" indent="0" algn="ctr" defTabSz="914400" rtl="0" eaLnBrk="1" fontAlgn="auto" latinLnBrk="0" hangingPunct="1">
                        <a:lnSpc>
                          <a:spcPts val="1500"/>
                        </a:lnSpc>
                        <a:spcBef>
                          <a:spcPts val="0"/>
                        </a:spcBef>
                        <a:spcAft>
                          <a:spcPts val="0"/>
                        </a:spcAft>
                        <a:buClrTx/>
                        <a:buSzTx/>
                        <a:buFontTx/>
                        <a:buNone/>
                        <a:tabLst/>
                        <a:defRPr/>
                      </a:pPr>
                      <a:r>
                        <a:rPr lang="ru-RU" sz="800" b="0" i="1" kern="1200" dirty="0" smtClean="0">
                          <a:solidFill>
                            <a:schemeClr val="tx1"/>
                          </a:solidFill>
                          <a:latin typeface="Arial Narrow" panose="020B0606020202030204" pitchFamily="34" charset="0"/>
                          <a:ea typeface="Calibri"/>
                          <a:cs typeface="Arial" pitchFamily="34" charset="0"/>
                        </a:rPr>
                        <a:t>%</a:t>
                      </a:r>
                      <a:endParaRPr lang="ru-RU" sz="800" b="0" i="1" kern="1200" dirty="0">
                        <a:solidFill>
                          <a:schemeClr val="tx1"/>
                        </a:solidFill>
                        <a:latin typeface="Arial Narrow" panose="020B0606020202030204" pitchFamily="34" charset="0"/>
                        <a:ea typeface="Calibri"/>
                        <a:cs typeface="Arial" pitchFamily="34" charset="0"/>
                      </a:endParaRPr>
                    </a:p>
                  </a:txBody>
                  <a:tcPr marL="91430" marR="914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4"/>
                    </a:solidFill>
                  </a:tcPr>
                </a:tc>
              </a:tr>
              <a:tr h="254976">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lang="ru-RU" sz="1100" b="0" kern="1200" dirty="0" smtClean="0">
                          <a:solidFill>
                            <a:schemeClr val="bg1"/>
                          </a:solidFill>
                          <a:latin typeface="Arial Narrow" panose="020B0606020202030204" pitchFamily="34" charset="0"/>
                        </a:rPr>
                        <a:t>ӨЗІН-ӨЗІ</a:t>
                      </a:r>
                      <a:r>
                        <a:rPr lang="ru-RU" sz="1100" b="0" kern="1200" baseline="0" dirty="0" smtClean="0">
                          <a:solidFill>
                            <a:schemeClr val="bg1"/>
                          </a:solidFill>
                          <a:latin typeface="Arial Narrow" panose="020B0606020202030204" pitchFamily="34" charset="0"/>
                        </a:rPr>
                        <a:t> ӨНІМДІ ЖҰМЫСПЕН ҚАМТЫҒАН АДАМДАР</a:t>
                      </a:r>
                      <a:endParaRPr lang="ru-RU" sz="1100" b="0" kern="1200" dirty="0" smtClean="0">
                        <a:solidFill>
                          <a:schemeClr val="bg1"/>
                        </a:solidFill>
                        <a:latin typeface="Arial Narrow" panose="020B0606020202030204" pitchFamily="34" charset="0"/>
                      </a:endParaRPr>
                    </a:p>
                    <a:p>
                      <a:pPr marL="0" marR="0" indent="0" algn="l" defTabSz="914400" rtl="0" eaLnBrk="1" fontAlgn="auto" latinLnBrk="0" hangingPunct="1">
                        <a:lnSpc>
                          <a:spcPts val="1500"/>
                        </a:lnSpc>
                        <a:spcBef>
                          <a:spcPts val="0"/>
                        </a:spcBef>
                        <a:spcAft>
                          <a:spcPts val="0"/>
                        </a:spcAft>
                        <a:buClrTx/>
                        <a:buSzTx/>
                        <a:buFontTx/>
                        <a:buNone/>
                        <a:tabLst/>
                        <a:defRPr/>
                      </a:pPr>
                      <a:r>
                        <a:rPr lang="ru-RU" sz="1100" b="0" kern="1200" dirty="0" smtClean="0">
                          <a:solidFill>
                            <a:schemeClr val="bg1"/>
                          </a:solidFill>
                          <a:latin typeface="Arial Narrow" panose="020B0606020202030204" pitchFamily="34" charset="0"/>
                        </a:rPr>
                        <a:t>(ПМ ЖОҒАРЫ</a:t>
                      </a:r>
                      <a:r>
                        <a:rPr lang="ru-RU" sz="1100" b="0" kern="1200" baseline="0" dirty="0" smtClean="0">
                          <a:solidFill>
                            <a:schemeClr val="bg1"/>
                          </a:solidFill>
                          <a:latin typeface="Arial Narrow" panose="020B0606020202030204" pitchFamily="34" charset="0"/>
                        </a:rPr>
                        <a:t> КІРІСТЕРІ БАР</a:t>
                      </a:r>
                      <a:r>
                        <a:rPr lang="ru-RU" sz="1100" b="0" kern="1200" dirty="0" smtClean="0">
                          <a:solidFill>
                            <a:schemeClr val="bg1"/>
                          </a:solidFill>
                          <a:latin typeface="Arial Narrow" panose="020B0606020202030204" pitchFamily="34" charset="0"/>
                        </a:rPr>
                        <a:t>)</a:t>
                      </a:r>
                    </a:p>
                  </a:txBody>
                  <a:tcPr marL="91430" marR="914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pPr algn="ctr" rtl="0" fontAlgn="ctr"/>
                      <a:r>
                        <a:rPr lang="ru-RU" sz="1100" u="none" strike="noStrike" dirty="0" smtClean="0">
                          <a:solidFill>
                            <a:schemeClr val="bg1"/>
                          </a:solidFill>
                          <a:effectLst/>
                          <a:latin typeface="Century Gothic" panose="020B0502020202020204" pitchFamily="34" charset="0"/>
                        </a:rPr>
                        <a:t>1 870,4</a:t>
                      </a:r>
                      <a:endParaRPr lang="ru-RU" sz="1100" b="1" i="1" u="none" strike="noStrike" dirty="0">
                        <a:solidFill>
                          <a:schemeClr val="bg1"/>
                        </a:solidFill>
                        <a:effectLst/>
                        <a:latin typeface="Century Gothic" panose="020B0502020202020204" pitchFamily="34" charset="0"/>
                        <a:cs typeface="Arial" pitchFamily="34" charset="0"/>
                      </a:endParaRPr>
                    </a:p>
                  </a:txBody>
                  <a:tcPr marL="9526" marR="85730"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pPr algn="ctr" rtl="0" fontAlgn="ctr"/>
                      <a:r>
                        <a:rPr lang="ru-RU" sz="1100" i="0" u="none" strike="noStrike" dirty="0" smtClean="0">
                          <a:solidFill>
                            <a:schemeClr val="bg1"/>
                          </a:solidFill>
                          <a:effectLst/>
                          <a:latin typeface="Century Gothic" panose="020B0502020202020204" pitchFamily="34" charset="0"/>
                        </a:rPr>
                        <a:t>85,8</a:t>
                      </a:r>
                      <a:endParaRPr lang="ru-RU" sz="1100" b="1" i="0" u="none" strike="noStrike" dirty="0">
                        <a:solidFill>
                          <a:schemeClr val="bg1"/>
                        </a:solidFill>
                        <a:effectLst/>
                        <a:latin typeface="Century Gothic" panose="020B0502020202020204" pitchFamily="34" charset="0"/>
                        <a:cs typeface="Arial" pitchFamily="34" charset="0"/>
                      </a:endParaRPr>
                    </a:p>
                  </a:txBody>
                  <a:tcPr marL="9526" marR="85730"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r>
              <a:tr h="468000">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lang="ru-RU" sz="1100" b="0" kern="1200" dirty="0" smtClean="0">
                          <a:solidFill>
                            <a:schemeClr val="tx1"/>
                          </a:solidFill>
                          <a:latin typeface="Arial Narrow" panose="020B0606020202030204" pitchFamily="34" charset="0"/>
                          <a:ea typeface="+mn-ea"/>
                          <a:cs typeface="Arial" pitchFamily="34" charset="0"/>
                        </a:rPr>
                        <a:t>ЖҰМЫС БЕРУШІЛЕР</a:t>
                      </a:r>
                      <a:endParaRPr lang="ru-RU" sz="1100" b="0" kern="1200" dirty="0">
                        <a:solidFill>
                          <a:schemeClr val="tx1"/>
                        </a:solidFill>
                        <a:latin typeface="Arial Narrow" panose="020B0606020202030204" pitchFamily="34" charset="0"/>
                        <a:ea typeface="+mn-ea"/>
                        <a:cs typeface="Arial"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4"/>
                    </a:solidFill>
                  </a:tcPr>
                </a:tc>
                <a:tc>
                  <a:txBody>
                    <a:bodyPr/>
                    <a:lstStyle/>
                    <a:p>
                      <a:pPr algn="ctr" rtl="0" fontAlgn="ctr"/>
                      <a:r>
                        <a:rPr lang="ru-RU" sz="1100" b="0" kern="1200" dirty="0" smtClean="0">
                          <a:solidFill>
                            <a:schemeClr val="tx1"/>
                          </a:solidFill>
                          <a:latin typeface="Century Gothic" panose="020B0502020202020204" pitchFamily="34" charset="0"/>
                          <a:ea typeface="+mn-ea"/>
                          <a:cs typeface="Arial" pitchFamily="34" charset="0"/>
                        </a:rPr>
                        <a:t>105,5</a:t>
                      </a:r>
                      <a:endParaRPr lang="ru-RU" sz="1100" b="0" kern="1200" dirty="0">
                        <a:solidFill>
                          <a:schemeClr val="tx1"/>
                        </a:solidFill>
                        <a:latin typeface="Century Gothic" panose="020B0502020202020204" pitchFamily="34" charset="0"/>
                        <a:ea typeface="+mn-ea"/>
                        <a:cs typeface="Arial" pitchFamily="34" charset="0"/>
                      </a:endParaRPr>
                    </a:p>
                  </a:txBody>
                  <a:tcPr marL="9526" marR="85730"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4"/>
                    </a:solidFill>
                  </a:tcPr>
                </a:tc>
                <a:tc>
                  <a:txBody>
                    <a:bodyPr/>
                    <a:lstStyle/>
                    <a:p>
                      <a:pPr algn="ctr" rtl="0" fontAlgn="ctr"/>
                      <a:r>
                        <a:rPr lang="ru-RU" sz="1100" b="0" i="0" kern="1200" dirty="0" smtClean="0">
                          <a:solidFill>
                            <a:schemeClr val="tx1"/>
                          </a:solidFill>
                          <a:latin typeface="Century Gothic" panose="020B0502020202020204" pitchFamily="34" charset="0"/>
                          <a:ea typeface="+mn-ea"/>
                          <a:cs typeface="Arial" pitchFamily="34" charset="0"/>
                        </a:rPr>
                        <a:t>4,8</a:t>
                      </a:r>
                      <a:endParaRPr lang="ru-RU" sz="1100" b="0" i="0" kern="1200" dirty="0">
                        <a:solidFill>
                          <a:schemeClr val="tx1"/>
                        </a:solidFill>
                        <a:latin typeface="Century Gothic" panose="020B0502020202020204" pitchFamily="34" charset="0"/>
                        <a:ea typeface="+mn-ea"/>
                        <a:cs typeface="Arial" pitchFamily="34" charset="0"/>
                      </a:endParaRPr>
                    </a:p>
                  </a:txBody>
                  <a:tcPr marL="9526" marR="85730"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4"/>
                    </a:solidFill>
                  </a:tcPr>
                </a:tc>
              </a:tr>
              <a:tr h="468000">
                <a:tc>
                  <a:txBody>
                    <a:bodyPr/>
                    <a:lstStyle/>
                    <a:p>
                      <a:pPr algn="l" rtl="0" fontAlgn="ctr"/>
                      <a:r>
                        <a:rPr lang="ru-RU" sz="1100" b="0" i="0" kern="1200" dirty="0" smtClean="0">
                          <a:solidFill>
                            <a:schemeClr val="tx1"/>
                          </a:solidFill>
                          <a:latin typeface="Arial Narrow" panose="020B0606020202030204" pitchFamily="34" charset="0"/>
                          <a:ea typeface="+mn-ea"/>
                          <a:cs typeface="Arial" pitchFamily="34" charset="0"/>
                        </a:rPr>
                        <a:t>ЖЕКЕ НЕГІЗДЕ (</a:t>
                      </a:r>
                      <a:r>
                        <a:rPr lang="ru-RU" sz="1100" b="0" i="0" kern="1200" dirty="0" err="1" smtClean="0">
                          <a:solidFill>
                            <a:schemeClr val="tx1"/>
                          </a:solidFill>
                          <a:latin typeface="Arial Narrow" panose="020B0606020202030204" pitchFamily="34" charset="0"/>
                          <a:ea typeface="+mn-ea"/>
                          <a:cs typeface="Arial" pitchFamily="34" charset="0"/>
                        </a:rPr>
                        <a:t>тіркелген</a:t>
                      </a:r>
                      <a:r>
                        <a:rPr lang="ru-RU" sz="1100" b="0" i="0" kern="1200" dirty="0" smtClean="0">
                          <a:solidFill>
                            <a:schemeClr val="tx1"/>
                          </a:solidFill>
                          <a:latin typeface="Arial Narrow" panose="020B0606020202030204" pitchFamily="34" charset="0"/>
                          <a:ea typeface="+mn-ea"/>
                          <a:cs typeface="Arial" pitchFamily="34" charset="0"/>
                        </a:rPr>
                        <a:t> </a:t>
                      </a:r>
                      <a:r>
                        <a:rPr lang="ru-RU" sz="1100" b="0" i="0" kern="1200" dirty="0" err="1" smtClean="0">
                          <a:solidFill>
                            <a:schemeClr val="tx1"/>
                          </a:solidFill>
                          <a:latin typeface="Arial Narrow" panose="020B0606020202030204" pitchFamily="34" charset="0"/>
                          <a:ea typeface="+mn-ea"/>
                          <a:cs typeface="Arial" pitchFamily="34" charset="0"/>
                        </a:rPr>
                        <a:t>және белсенді</a:t>
                      </a:r>
                      <a:r>
                        <a:rPr lang="ru-RU" sz="1100" b="0" i="0" kern="1200" dirty="0" smtClean="0">
                          <a:solidFill>
                            <a:schemeClr val="tx1"/>
                          </a:solidFill>
                          <a:latin typeface="Arial Narrow" panose="020B0606020202030204" pitchFamily="34" charset="0"/>
                          <a:ea typeface="+mn-ea"/>
                          <a:cs typeface="Arial" pitchFamily="34" charset="0"/>
                        </a:rPr>
                        <a:t> </a:t>
                      </a:r>
                      <a:r>
                        <a:rPr lang="ru-RU" sz="1100" b="0" i="0" kern="1200" dirty="0" err="1" smtClean="0">
                          <a:solidFill>
                            <a:schemeClr val="tx1"/>
                          </a:solidFill>
                          <a:latin typeface="Arial Narrow" panose="020B0606020202030204" pitchFamily="34" charset="0"/>
                          <a:ea typeface="+mn-ea"/>
                          <a:cs typeface="Arial" pitchFamily="34" charset="0"/>
                        </a:rPr>
                        <a:t>жұмыс</a:t>
                      </a:r>
                      <a:r>
                        <a:rPr lang="ru-RU" sz="1100" b="0" i="0" kern="1200" baseline="0" dirty="0" err="1" smtClean="0">
                          <a:solidFill>
                            <a:schemeClr val="tx1"/>
                          </a:solidFill>
                          <a:latin typeface="Arial Narrow" panose="020B0606020202030204" pitchFamily="34" charset="0"/>
                          <a:ea typeface="+mn-ea"/>
                          <a:cs typeface="Arial" pitchFamily="34" charset="0"/>
                        </a:rPr>
                        <a:t> істейтііндер</a:t>
                      </a:r>
                      <a:r>
                        <a:rPr lang="ru-RU" sz="1100" b="0" i="0" kern="1200" dirty="0" smtClean="0">
                          <a:solidFill>
                            <a:schemeClr val="tx1"/>
                          </a:solidFill>
                          <a:latin typeface="Arial Narrow" panose="020B0606020202030204" pitchFamily="34" charset="0"/>
                          <a:ea typeface="+mn-ea"/>
                          <a:cs typeface="Arial" pitchFamily="34" charset="0"/>
                        </a:rPr>
                        <a:t>)</a:t>
                      </a:r>
                      <a:endParaRPr lang="ru-RU" sz="1100" b="0" i="0" kern="1200" dirty="0">
                        <a:solidFill>
                          <a:schemeClr val="tx1"/>
                        </a:solidFill>
                        <a:latin typeface="Arial Narrow" panose="020B0606020202030204" pitchFamily="34" charset="0"/>
                        <a:ea typeface="+mn-ea"/>
                        <a:cs typeface="Arial"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4"/>
                    </a:solidFill>
                  </a:tcPr>
                </a:tc>
                <a:tc>
                  <a:txBody>
                    <a:bodyPr/>
                    <a:lstStyle/>
                    <a:p>
                      <a:pPr algn="ctr" rtl="0" fontAlgn="ctr"/>
                      <a:r>
                        <a:rPr lang="ru-RU" sz="1100" b="0" kern="1200" dirty="0" smtClean="0">
                          <a:solidFill>
                            <a:schemeClr val="tx1"/>
                          </a:solidFill>
                          <a:latin typeface="Century Gothic" panose="020B0502020202020204" pitchFamily="34" charset="0"/>
                          <a:ea typeface="+mn-ea"/>
                          <a:cs typeface="Arial" pitchFamily="34" charset="0"/>
                        </a:rPr>
                        <a:t>1 293,4</a:t>
                      </a:r>
                      <a:endParaRPr lang="ru-RU" sz="1100" b="0" kern="1200" dirty="0">
                        <a:solidFill>
                          <a:schemeClr val="tx1"/>
                        </a:solidFill>
                        <a:latin typeface="Century Gothic" panose="020B0502020202020204" pitchFamily="34" charset="0"/>
                        <a:ea typeface="+mn-ea"/>
                        <a:cs typeface="Arial" pitchFamily="34" charset="0"/>
                      </a:endParaRPr>
                    </a:p>
                  </a:txBody>
                  <a:tcPr marL="9526" marR="85730"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4"/>
                    </a:solidFill>
                  </a:tcPr>
                </a:tc>
                <a:tc>
                  <a:txBody>
                    <a:bodyPr/>
                    <a:lstStyle/>
                    <a:p>
                      <a:pPr algn="ctr" rtl="0" fontAlgn="ctr"/>
                      <a:r>
                        <a:rPr lang="ru-RU" sz="1100" b="0" i="0" kern="1200" dirty="0" smtClean="0">
                          <a:solidFill>
                            <a:schemeClr val="tx1"/>
                          </a:solidFill>
                          <a:latin typeface="Century Gothic" panose="020B0502020202020204" pitchFamily="34" charset="0"/>
                          <a:ea typeface="+mn-ea"/>
                          <a:cs typeface="Arial" pitchFamily="34" charset="0"/>
                        </a:rPr>
                        <a:t>59,4</a:t>
                      </a:r>
                      <a:endParaRPr lang="ru-RU" sz="1100" b="0" i="0" kern="1200" dirty="0">
                        <a:solidFill>
                          <a:schemeClr val="tx1"/>
                        </a:solidFill>
                        <a:latin typeface="Century Gothic" panose="020B0502020202020204" pitchFamily="34" charset="0"/>
                        <a:ea typeface="+mn-ea"/>
                        <a:cs typeface="Arial" pitchFamily="34" charset="0"/>
                      </a:endParaRPr>
                    </a:p>
                  </a:txBody>
                  <a:tcPr marL="9526" marR="85730"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4"/>
                    </a:solidFill>
                  </a:tcPr>
                </a:tc>
              </a:tr>
              <a:tr h="468000">
                <a:tc>
                  <a:txBody>
                    <a:bodyPr/>
                    <a:lstStyle/>
                    <a:p>
                      <a:pPr algn="l" rtl="0" fontAlgn="ctr"/>
                      <a:r>
                        <a:rPr lang="ru-RU" sz="1100" b="0" i="0" u="sng" kern="1200" dirty="0" smtClean="0">
                          <a:solidFill>
                            <a:schemeClr val="tx1"/>
                          </a:solidFill>
                          <a:latin typeface="Arial Narrow" panose="020B0606020202030204" pitchFamily="34" charset="0"/>
                          <a:ea typeface="+mn-ea"/>
                          <a:cs typeface="Arial" pitchFamily="34" charset="0"/>
                        </a:rPr>
                        <a:t>САТУ</a:t>
                      </a:r>
                      <a:r>
                        <a:rPr lang="ru-RU" sz="1100" b="0" i="0" u="sng" kern="1200" baseline="0" dirty="0" smtClean="0">
                          <a:solidFill>
                            <a:schemeClr val="tx1"/>
                          </a:solidFill>
                          <a:latin typeface="Arial Narrow" panose="020B0606020202030204" pitchFamily="34" charset="0"/>
                          <a:ea typeface="+mn-ea"/>
                          <a:cs typeface="Arial" pitchFamily="34" charset="0"/>
                        </a:rPr>
                        <a:t> ҮШІН </a:t>
                      </a:r>
                      <a:r>
                        <a:rPr lang="ru-RU" sz="1100" b="0" i="0" u="none" kern="1200" baseline="0" dirty="0" smtClean="0">
                          <a:solidFill>
                            <a:schemeClr val="tx1"/>
                          </a:solidFill>
                          <a:latin typeface="Arial Narrow" panose="020B0606020202030204" pitchFamily="34" charset="0"/>
                          <a:ea typeface="+mn-ea"/>
                          <a:cs typeface="Arial" pitchFamily="34" charset="0"/>
                        </a:rPr>
                        <a:t>ӨНІМ ӨНДІРЕТІН ЖҚШ-ДА</a:t>
                      </a:r>
                      <a:endParaRPr lang="ru-RU" sz="1100" b="0" i="0" u="none" kern="1200" dirty="0">
                        <a:solidFill>
                          <a:schemeClr val="tx1"/>
                        </a:solidFill>
                        <a:latin typeface="Arial Narrow" panose="020B0606020202030204" pitchFamily="34" charset="0"/>
                        <a:ea typeface="+mn-ea"/>
                        <a:cs typeface="Arial"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4"/>
                    </a:solidFill>
                  </a:tcPr>
                </a:tc>
                <a:tc>
                  <a:txBody>
                    <a:bodyPr/>
                    <a:lstStyle/>
                    <a:p>
                      <a:pPr algn="ctr" rtl="0" fontAlgn="ctr"/>
                      <a:r>
                        <a:rPr lang="ru-RU" sz="1100" b="0" kern="1200" dirty="0" smtClean="0">
                          <a:solidFill>
                            <a:schemeClr val="tx1"/>
                          </a:solidFill>
                          <a:latin typeface="Century Gothic" panose="020B0502020202020204" pitchFamily="34" charset="0"/>
                          <a:ea typeface="+mn-ea"/>
                          <a:cs typeface="Arial" pitchFamily="34" charset="0"/>
                        </a:rPr>
                        <a:t>470,2</a:t>
                      </a:r>
                      <a:endParaRPr lang="ru-RU" sz="1100" b="0" kern="1200" dirty="0">
                        <a:solidFill>
                          <a:schemeClr val="tx1"/>
                        </a:solidFill>
                        <a:latin typeface="Century Gothic" panose="020B0502020202020204" pitchFamily="34" charset="0"/>
                        <a:ea typeface="+mn-ea"/>
                        <a:cs typeface="Arial" pitchFamily="34" charset="0"/>
                      </a:endParaRPr>
                    </a:p>
                  </a:txBody>
                  <a:tcPr marL="9526" marR="85730"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4"/>
                    </a:solidFill>
                  </a:tcPr>
                </a:tc>
                <a:tc>
                  <a:txBody>
                    <a:bodyPr/>
                    <a:lstStyle/>
                    <a:p>
                      <a:pPr algn="ctr" rtl="0" fontAlgn="ctr"/>
                      <a:r>
                        <a:rPr lang="ru-RU" sz="1100" b="0" i="0" kern="1200" dirty="0" smtClean="0">
                          <a:solidFill>
                            <a:schemeClr val="tx1"/>
                          </a:solidFill>
                          <a:latin typeface="Century Gothic" panose="020B0502020202020204" pitchFamily="34" charset="0"/>
                          <a:ea typeface="+mn-ea"/>
                          <a:cs typeface="Arial" pitchFamily="34" charset="0"/>
                        </a:rPr>
                        <a:t>21,6</a:t>
                      </a:r>
                      <a:endParaRPr lang="ru-RU" sz="1100" b="0" i="0" kern="1200" dirty="0">
                        <a:solidFill>
                          <a:schemeClr val="tx1"/>
                        </a:solidFill>
                        <a:latin typeface="Century Gothic" panose="020B0502020202020204" pitchFamily="34" charset="0"/>
                        <a:ea typeface="+mn-ea"/>
                        <a:cs typeface="Arial" pitchFamily="34" charset="0"/>
                      </a:endParaRPr>
                    </a:p>
                  </a:txBody>
                  <a:tcPr marL="9526" marR="85730"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4"/>
                    </a:solidFill>
                  </a:tcPr>
                </a:tc>
              </a:tr>
              <a:tr h="468000">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ru-RU" sz="1100" b="0" i="0" kern="1200" dirty="0" smtClean="0">
                          <a:solidFill>
                            <a:schemeClr val="tx1"/>
                          </a:solidFill>
                          <a:latin typeface="Arial Narrow" panose="020B0606020202030204" pitchFamily="34" charset="0"/>
                          <a:ea typeface="+mn-ea"/>
                          <a:cs typeface="Arial" pitchFamily="34" charset="0"/>
                        </a:rPr>
                        <a:t> </a:t>
                      </a:r>
                      <a:r>
                        <a:rPr lang="ru-RU" sz="1100" b="0" kern="1200" dirty="0" smtClean="0">
                          <a:solidFill>
                            <a:schemeClr val="tx1"/>
                          </a:solidFill>
                          <a:latin typeface="Arial Narrow" panose="020B0606020202030204" pitchFamily="34" charset="0"/>
                          <a:ea typeface="+mn-ea"/>
                          <a:cs typeface="Arial" pitchFamily="34" charset="0"/>
                        </a:rPr>
                        <a:t>ЖҰМЫС БЕРУШІЛЕР</a:t>
                      </a:r>
                    </a:p>
                    <a:p>
                      <a:pPr algn="l" rtl="0" fontAlgn="ctr"/>
                      <a:endParaRPr lang="ru-RU" sz="1100" b="0" i="0" kern="1200" dirty="0">
                        <a:solidFill>
                          <a:schemeClr val="tx1"/>
                        </a:solidFill>
                        <a:latin typeface="Arial Narrow" panose="020B0606020202030204" pitchFamily="34" charset="0"/>
                        <a:ea typeface="+mn-ea"/>
                        <a:cs typeface="Arial"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4"/>
                    </a:solidFill>
                  </a:tcPr>
                </a:tc>
                <a:tc>
                  <a:txBody>
                    <a:bodyPr/>
                    <a:lstStyle/>
                    <a:p>
                      <a:pPr algn="ctr" rtl="0" fontAlgn="ctr"/>
                      <a:r>
                        <a:rPr lang="ru-RU" sz="1100" b="0" kern="1200" dirty="0" smtClean="0">
                          <a:solidFill>
                            <a:schemeClr val="tx1"/>
                          </a:solidFill>
                          <a:latin typeface="Century Gothic" panose="020B0502020202020204" pitchFamily="34" charset="0"/>
                          <a:ea typeface="+mn-ea"/>
                          <a:cs typeface="Arial" pitchFamily="34" charset="0"/>
                        </a:rPr>
                        <a:t>1,2</a:t>
                      </a:r>
                      <a:endParaRPr lang="ru-RU" sz="1100" b="0" kern="1200" dirty="0">
                        <a:solidFill>
                          <a:schemeClr val="tx1"/>
                        </a:solidFill>
                        <a:latin typeface="Century Gothic" panose="020B0502020202020204" pitchFamily="34" charset="0"/>
                        <a:ea typeface="+mn-ea"/>
                        <a:cs typeface="Arial" pitchFamily="34" charset="0"/>
                      </a:endParaRPr>
                    </a:p>
                  </a:txBody>
                  <a:tcPr marL="9526" marR="85730"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4"/>
                    </a:solidFill>
                  </a:tcPr>
                </a:tc>
                <a:tc>
                  <a:txBody>
                    <a:bodyPr/>
                    <a:lstStyle/>
                    <a:p>
                      <a:pPr algn="ctr" rtl="0" fontAlgn="ctr"/>
                      <a:r>
                        <a:rPr lang="ru-RU" sz="1100" b="0" i="0" kern="1200" dirty="0" smtClean="0">
                          <a:solidFill>
                            <a:schemeClr val="tx1"/>
                          </a:solidFill>
                          <a:latin typeface="Century Gothic" panose="020B0502020202020204" pitchFamily="34" charset="0"/>
                          <a:ea typeface="+mn-ea"/>
                          <a:cs typeface="Arial" pitchFamily="34" charset="0"/>
                        </a:rPr>
                        <a:t>0,0</a:t>
                      </a:r>
                      <a:endParaRPr lang="ru-RU" sz="1100" b="0" i="0" kern="1200" dirty="0">
                        <a:solidFill>
                          <a:schemeClr val="tx1"/>
                        </a:solidFill>
                        <a:latin typeface="Century Gothic" panose="020B0502020202020204" pitchFamily="34" charset="0"/>
                        <a:ea typeface="+mn-ea"/>
                        <a:cs typeface="Arial" pitchFamily="34" charset="0"/>
                      </a:endParaRPr>
                    </a:p>
                  </a:txBody>
                  <a:tcPr marL="9526" marR="85730"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AF4"/>
                    </a:solidFill>
                  </a:tcPr>
                </a:tc>
              </a:tr>
            </a:tbl>
          </a:graphicData>
        </a:graphic>
      </p:graphicFrame>
      <p:graphicFrame>
        <p:nvGraphicFramePr>
          <p:cNvPr id="30" name="Таблица 29"/>
          <p:cNvGraphicFramePr>
            <a:graphicFrameLocks noGrp="1"/>
          </p:cNvGraphicFramePr>
          <p:nvPr>
            <p:extLst>
              <p:ext uri="{D42A27DB-BD31-4B8C-83A1-F6EECF244321}">
                <p14:modId xmlns:p14="http://schemas.microsoft.com/office/powerpoint/2010/main" val="3149852994"/>
              </p:ext>
            </p:extLst>
          </p:nvPr>
        </p:nvGraphicFramePr>
        <p:xfrm>
          <a:off x="6132470" y="3177336"/>
          <a:ext cx="5561298" cy="2590418"/>
        </p:xfrm>
        <a:graphic>
          <a:graphicData uri="http://schemas.openxmlformats.org/drawingml/2006/table">
            <a:tbl>
              <a:tblPr firstRow="1" bandRow="1">
                <a:tableStyleId>{B301B821-A1FF-4177-AEE7-76D212191A09}</a:tableStyleId>
              </a:tblPr>
              <a:tblGrid>
                <a:gridCol w="3564934"/>
                <a:gridCol w="998182"/>
                <a:gridCol w="998182"/>
              </a:tblGrid>
              <a:tr h="266467">
                <a:tc>
                  <a:txBody>
                    <a:bodyPr/>
                    <a:lstStyle/>
                    <a:p>
                      <a:pPr marL="0" marR="0" indent="0" algn="l" defTabSz="914400" rtl="0" eaLnBrk="1" fontAlgn="auto" latinLnBrk="0" hangingPunct="1">
                        <a:lnSpc>
                          <a:spcPts val="1500"/>
                        </a:lnSpc>
                        <a:spcBef>
                          <a:spcPts val="0"/>
                        </a:spcBef>
                        <a:spcAft>
                          <a:spcPts val="0"/>
                        </a:spcAft>
                        <a:buClrTx/>
                        <a:buSzTx/>
                        <a:buFontTx/>
                        <a:buNone/>
                        <a:tabLst/>
                        <a:defRPr/>
                      </a:pPr>
                      <a:endParaRPr lang="ru-RU" sz="800" b="0" kern="1200" dirty="0" smtClean="0">
                        <a:solidFill>
                          <a:schemeClr val="bg1"/>
                        </a:solidFill>
                        <a:latin typeface="Arial Narrow" panose="020B0606020202030204" pitchFamily="34" charset="0"/>
                      </a:endParaRPr>
                    </a:p>
                  </a:txBody>
                  <a:tcPr marL="91430" marR="914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EDEC"/>
                    </a:solidFill>
                  </a:tcPr>
                </a:tc>
                <a:tc>
                  <a:txBody>
                    <a:bodyPr/>
                    <a:lstStyle/>
                    <a:p>
                      <a:pPr marL="0" marR="0" indent="0" algn="ctr" defTabSz="914400" rtl="0" eaLnBrk="1" fontAlgn="auto" latinLnBrk="0" hangingPunct="1">
                        <a:lnSpc>
                          <a:spcPts val="1500"/>
                        </a:lnSpc>
                        <a:spcBef>
                          <a:spcPts val="0"/>
                        </a:spcBef>
                        <a:spcAft>
                          <a:spcPts val="0"/>
                        </a:spcAft>
                        <a:buClrTx/>
                        <a:buSzTx/>
                        <a:buFontTx/>
                        <a:buNone/>
                        <a:tabLst/>
                        <a:defRPr/>
                      </a:pPr>
                      <a:r>
                        <a:rPr lang="kk-KZ" sz="800" b="0" i="1" kern="1200" dirty="0" smtClean="0">
                          <a:solidFill>
                            <a:schemeClr val="tx1"/>
                          </a:solidFill>
                          <a:latin typeface="Arial Narrow" panose="020B0606020202030204" pitchFamily="34" charset="0"/>
                          <a:ea typeface="Calibri"/>
                          <a:cs typeface="Arial" pitchFamily="34" charset="0"/>
                        </a:rPr>
                        <a:t>Мың адам</a:t>
                      </a:r>
                      <a:endParaRPr lang="ru-RU" sz="800" b="0" i="1" kern="1200" dirty="0">
                        <a:solidFill>
                          <a:schemeClr val="tx1"/>
                        </a:solidFill>
                        <a:latin typeface="Arial Narrow" panose="020B0606020202030204" pitchFamily="34" charset="0"/>
                        <a:ea typeface="Calibri"/>
                        <a:cs typeface="Arial" pitchFamily="34" charset="0"/>
                      </a:endParaRPr>
                    </a:p>
                  </a:txBody>
                  <a:tcPr marL="91430" marR="914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EDEC"/>
                    </a:solidFill>
                  </a:tcPr>
                </a:tc>
                <a:tc>
                  <a:txBody>
                    <a:bodyPr/>
                    <a:lstStyle/>
                    <a:p>
                      <a:pPr marL="0" marR="0" indent="0" algn="ctr" defTabSz="914400" rtl="0" eaLnBrk="1" fontAlgn="auto" latinLnBrk="0" hangingPunct="1">
                        <a:lnSpc>
                          <a:spcPts val="1500"/>
                        </a:lnSpc>
                        <a:spcBef>
                          <a:spcPts val="0"/>
                        </a:spcBef>
                        <a:spcAft>
                          <a:spcPts val="0"/>
                        </a:spcAft>
                        <a:buClrTx/>
                        <a:buSzTx/>
                        <a:buFontTx/>
                        <a:buNone/>
                        <a:tabLst/>
                        <a:defRPr/>
                      </a:pPr>
                      <a:r>
                        <a:rPr lang="ru-RU" sz="800" b="0" i="1" kern="1200" dirty="0" smtClean="0">
                          <a:solidFill>
                            <a:schemeClr val="tx1"/>
                          </a:solidFill>
                          <a:latin typeface="Arial Narrow" panose="020B0606020202030204" pitchFamily="34" charset="0"/>
                          <a:ea typeface="Calibri"/>
                          <a:cs typeface="Arial" pitchFamily="34" charset="0"/>
                        </a:rPr>
                        <a:t>%</a:t>
                      </a:r>
                      <a:endParaRPr lang="ru-RU" sz="800" b="0" i="1" kern="1200" dirty="0">
                        <a:solidFill>
                          <a:schemeClr val="tx1"/>
                        </a:solidFill>
                        <a:latin typeface="Arial Narrow" panose="020B0606020202030204" pitchFamily="34" charset="0"/>
                        <a:ea typeface="Calibri"/>
                        <a:cs typeface="Arial" pitchFamily="34" charset="0"/>
                      </a:endParaRPr>
                    </a:p>
                  </a:txBody>
                  <a:tcPr marL="91430" marR="914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EDEC"/>
                    </a:solidFill>
                  </a:tcPr>
                </a:tc>
              </a:tr>
              <a:tr h="436733">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lang="ru-RU" sz="1100" b="0" kern="1200" dirty="0" smtClean="0">
                          <a:solidFill>
                            <a:schemeClr val="bg1"/>
                          </a:solidFill>
                          <a:latin typeface="Arial Narrow" panose="020B0606020202030204" pitchFamily="34" charset="0"/>
                        </a:rPr>
                        <a:t>ӨЗІН-ӨЗІ</a:t>
                      </a:r>
                      <a:r>
                        <a:rPr lang="ru-RU" sz="1100" b="0" kern="1200" baseline="0" dirty="0" smtClean="0">
                          <a:solidFill>
                            <a:schemeClr val="bg1"/>
                          </a:solidFill>
                          <a:latin typeface="Arial Narrow" panose="020B0606020202030204" pitchFamily="34" charset="0"/>
                        </a:rPr>
                        <a:t> ӨНІМСІЗ  ЖҰМЫСПЕН ҚАМТЫҒАН АДАМДАР</a:t>
                      </a:r>
                      <a:endParaRPr lang="ru-RU" sz="1100" b="0" kern="1200" dirty="0" smtClean="0">
                        <a:solidFill>
                          <a:schemeClr val="bg1"/>
                        </a:solidFill>
                        <a:latin typeface="Arial Narrow" panose="020B0606020202030204" pitchFamily="34" charset="0"/>
                      </a:endParaRPr>
                    </a:p>
                  </a:txBody>
                  <a:tcPr marL="91430" marR="914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00000"/>
                    </a:solidFill>
                  </a:tcPr>
                </a:tc>
                <a:tc>
                  <a:txBody>
                    <a:bodyPr/>
                    <a:lstStyle/>
                    <a:p>
                      <a:pPr algn="ctr" rtl="0" fontAlgn="ctr"/>
                      <a:r>
                        <a:rPr lang="ru-RU" sz="1100" b="0" i="0" u="none" strike="noStrike" dirty="0" smtClean="0">
                          <a:solidFill>
                            <a:schemeClr val="bg1"/>
                          </a:solidFill>
                          <a:effectLst/>
                          <a:latin typeface="Century Gothic" panose="020B0502020202020204" pitchFamily="34" charset="0"/>
                        </a:rPr>
                        <a:t>308,8</a:t>
                      </a:r>
                      <a:endParaRPr lang="ru-RU" sz="1100" b="0" i="0" u="none" strike="noStrike" dirty="0">
                        <a:solidFill>
                          <a:schemeClr val="bg1"/>
                        </a:solidFill>
                        <a:effectLst/>
                        <a:latin typeface="Century Gothic" panose="020B0502020202020204" pitchFamily="34" charset="0"/>
                        <a:cs typeface="Arial" pitchFamily="34" charset="0"/>
                      </a:endParaRPr>
                    </a:p>
                  </a:txBody>
                  <a:tcPr marL="9525" marR="857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00000"/>
                    </a:solidFill>
                  </a:tcPr>
                </a:tc>
                <a:tc>
                  <a:txBody>
                    <a:bodyPr/>
                    <a:lstStyle/>
                    <a:p>
                      <a:pPr algn="ctr" rtl="0" fontAlgn="ctr"/>
                      <a:r>
                        <a:rPr lang="ru-RU" sz="1100" b="0" i="0" u="none" strike="noStrike" dirty="0" smtClean="0">
                          <a:solidFill>
                            <a:schemeClr val="bg1"/>
                          </a:solidFill>
                          <a:effectLst/>
                          <a:latin typeface="Century Gothic" panose="020B0502020202020204" pitchFamily="34" charset="0"/>
                        </a:rPr>
                        <a:t>14,2</a:t>
                      </a:r>
                      <a:endParaRPr lang="ru-RU" sz="1100" b="0" i="0" u="none" strike="noStrike" dirty="0">
                        <a:solidFill>
                          <a:schemeClr val="bg1"/>
                        </a:solidFill>
                        <a:effectLst/>
                        <a:latin typeface="Century Gothic" panose="020B0502020202020204" pitchFamily="34" charset="0"/>
                        <a:cs typeface="Arial" pitchFamily="34" charset="0"/>
                      </a:endParaRPr>
                    </a:p>
                  </a:txBody>
                  <a:tcPr marL="9525" marR="857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00000"/>
                    </a:solidFill>
                  </a:tcPr>
                </a:tc>
              </a:tr>
              <a:tr h="373940">
                <a:tc>
                  <a:txBody>
                    <a:bodyPr/>
                    <a:lstStyle/>
                    <a:p>
                      <a:pPr algn="l" rtl="0" fontAlgn="ctr"/>
                      <a:r>
                        <a:rPr lang="ru-RU" sz="1100" b="0" i="0" kern="1200" dirty="0" smtClean="0">
                          <a:solidFill>
                            <a:schemeClr val="tx1"/>
                          </a:solidFill>
                          <a:latin typeface="Arial Narrow" panose="020B0606020202030204" pitchFamily="34" charset="0"/>
                          <a:ea typeface="+mn-ea"/>
                          <a:cs typeface="Arial" pitchFamily="34" charset="0"/>
                        </a:rPr>
                        <a:t>ЖЕКЕ НЕГІЗДЕ (</a:t>
                      </a:r>
                      <a:r>
                        <a:rPr lang="ru-RU" sz="1100" b="0" i="0" kern="1200" dirty="0" err="1" smtClean="0">
                          <a:solidFill>
                            <a:schemeClr val="tx1"/>
                          </a:solidFill>
                          <a:latin typeface="Arial Narrow" panose="020B0606020202030204" pitchFamily="34" charset="0"/>
                          <a:ea typeface="+mn-ea"/>
                          <a:cs typeface="Arial" pitchFamily="34" charset="0"/>
                        </a:rPr>
                        <a:t>тіркелген</a:t>
                      </a:r>
                      <a:r>
                        <a:rPr lang="ru-RU" sz="1100" b="0" i="0" kern="1200" dirty="0" smtClean="0">
                          <a:solidFill>
                            <a:schemeClr val="tx1"/>
                          </a:solidFill>
                          <a:latin typeface="Arial Narrow" panose="020B0606020202030204" pitchFamily="34" charset="0"/>
                          <a:ea typeface="+mn-ea"/>
                          <a:cs typeface="Arial" pitchFamily="34" charset="0"/>
                        </a:rPr>
                        <a:t> </a:t>
                      </a:r>
                      <a:r>
                        <a:rPr lang="ru-RU" sz="1100" b="0" i="0" kern="1200" dirty="0" err="1" smtClean="0">
                          <a:solidFill>
                            <a:schemeClr val="tx1"/>
                          </a:solidFill>
                          <a:latin typeface="Arial Narrow" panose="020B0606020202030204" pitchFamily="34" charset="0"/>
                          <a:ea typeface="+mn-ea"/>
                          <a:cs typeface="Arial" pitchFamily="34" charset="0"/>
                        </a:rPr>
                        <a:t>және белсенді</a:t>
                      </a:r>
                      <a:r>
                        <a:rPr lang="ru-RU" sz="1100" b="0" i="0" kern="1200" dirty="0" smtClean="0">
                          <a:solidFill>
                            <a:schemeClr val="tx1"/>
                          </a:solidFill>
                          <a:latin typeface="Arial Narrow" panose="020B0606020202030204" pitchFamily="34" charset="0"/>
                          <a:ea typeface="+mn-ea"/>
                          <a:cs typeface="Arial" pitchFamily="34" charset="0"/>
                        </a:rPr>
                        <a:t> </a:t>
                      </a:r>
                      <a:r>
                        <a:rPr lang="ru-RU" sz="1100" b="0" i="0" kern="1200" dirty="0" err="1" smtClean="0">
                          <a:solidFill>
                            <a:schemeClr val="tx1"/>
                          </a:solidFill>
                          <a:latin typeface="Arial Narrow" panose="020B0606020202030204" pitchFamily="34" charset="0"/>
                          <a:ea typeface="+mn-ea"/>
                          <a:cs typeface="Arial" pitchFamily="34" charset="0"/>
                        </a:rPr>
                        <a:t>жұмыс</a:t>
                      </a:r>
                      <a:r>
                        <a:rPr lang="ru-RU" sz="1100" b="0" i="0" kern="1200" baseline="0" dirty="0" err="1" smtClean="0">
                          <a:solidFill>
                            <a:schemeClr val="tx1"/>
                          </a:solidFill>
                          <a:latin typeface="Arial Narrow" panose="020B0606020202030204" pitchFamily="34" charset="0"/>
                          <a:ea typeface="+mn-ea"/>
                          <a:cs typeface="Arial" pitchFamily="34" charset="0"/>
                        </a:rPr>
                        <a:t> істейтііндер</a:t>
                      </a:r>
                      <a:r>
                        <a:rPr lang="ru-RU" sz="1100" b="0" i="0" kern="1200" dirty="0" smtClean="0">
                          <a:solidFill>
                            <a:schemeClr val="tx1"/>
                          </a:solidFill>
                          <a:latin typeface="Arial Narrow" panose="020B0606020202030204" pitchFamily="34" charset="0"/>
                          <a:ea typeface="+mn-ea"/>
                          <a:cs typeface="Arial" pitchFamily="34" charset="0"/>
                        </a:rPr>
                        <a:t>)</a:t>
                      </a:r>
                      <a:endParaRPr lang="ru-RU" sz="1100" b="0" i="0" kern="1200" dirty="0">
                        <a:solidFill>
                          <a:schemeClr val="tx1"/>
                        </a:solidFill>
                        <a:latin typeface="Arial Narrow" panose="020B0606020202030204" pitchFamily="34" charset="0"/>
                        <a:ea typeface="+mn-ea"/>
                        <a:cs typeface="Arial" pitchFamily="34" charset="0"/>
                      </a:endParaRP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EDEC"/>
                    </a:solidFill>
                  </a:tcPr>
                </a:tc>
                <a:tc>
                  <a:txBody>
                    <a:bodyPr/>
                    <a:lstStyle/>
                    <a:p>
                      <a:pPr marL="0" algn="ctr" defTabSz="914400" rtl="0" eaLnBrk="1" fontAlgn="ctr" latinLnBrk="0" hangingPunct="1"/>
                      <a:r>
                        <a:rPr lang="ru-RU" sz="1100" b="0" i="0" kern="1200" dirty="0" smtClean="0">
                          <a:solidFill>
                            <a:schemeClr val="tx1"/>
                          </a:solidFill>
                          <a:latin typeface="Century Gothic" panose="020B0502020202020204" pitchFamily="34" charset="0"/>
                          <a:ea typeface="+mn-ea"/>
                          <a:cs typeface="Arial" pitchFamily="34" charset="0"/>
                        </a:rPr>
                        <a:t>148,7</a:t>
                      </a:r>
                      <a:endParaRPr lang="ru-RU" sz="1100" b="0" i="0" kern="1200" dirty="0">
                        <a:solidFill>
                          <a:schemeClr val="tx1"/>
                        </a:solidFill>
                        <a:latin typeface="Century Gothic" panose="020B0502020202020204" pitchFamily="34" charset="0"/>
                        <a:ea typeface="+mn-ea"/>
                        <a:cs typeface="Arial" pitchFamily="34" charset="0"/>
                      </a:endParaRPr>
                    </a:p>
                  </a:txBody>
                  <a:tcPr marL="9525" marR="857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EDEC"/>
                    </a:solidFill>
                  </a:tcPr>
                </a:tc>
                <a:tc>
                  <a:txBody>
                    <a:bodyPr/>
                    <a:lstStyle/>
                    <a:p>
                      <a:pPr marL="0" algn="ctr" defTabSz="914400" rtl="0" eaLnBrk="1" fontAlgn="ctr" latinLnBrk="0" hangingPunct="1"/>
                      <a:r>
                        <a:rPr lang="ru-RU" sz="1100" b="0" i="0" kern="1200" dirty="0" smtClean="0">
                          <a:solidFill>
                            <a:schemeClr val="tx1"/>
                          </a:solidFill>
                          <a:latin typeface="Century Gothic" panose="020B0502020202020204" pitchFamily="34" charset="0"/>
                          <a:ea typeface="+mn-ea"/>
                          <a:cs typeface="Arial" pitchFamily="34" charset="0"/>
                        </a:rPr>
                        <a:t>6,8</a:t>
                      </a:r>
                      <a:endParaRPr lang="ru-RU" sz="1100" b="0" i="0" kern="1200" dirty="0">
                        <a:solidFill>
                          <a:schemeClr val="tx1"/>
                        </a:solidFill>
                        <a:latin typeface="Century Gothic" panose="020B0502020202020204" pitchFamily="34" charset="0"/>
                        <a:ea typeface="+mn-ea"/>
                        <a:cs typeface="Arial" pitchFamily="34" charset="0"/>
                      </a:endParaRPr>
                    </a:p>
                  </a:txBody>
                  <a:tcPr marL="9525" marR="857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EDEC"/>
                    </a:solidFill>
                  </a:tcPr>
                </a:tc>
              </a:tr>
              <a:tr h="442316">
                <a:tc>
                  <a:txBody>
                    <a:bodyPr/>
                    <a:lstStyle/>
                    <a:p>
                      <a:pPr marL="0" marR="0" lvl="0" indent="0" algn="l" defTabSz="914400" rtl="0" eaLnBrk="1" fontAlgn="base" latinLnBrk="0" hangingPunct="1">
                        <a:lnSpc>
                          <a:spcPts val="1500"/>
                        </a:lnSpc>
                        <a:spcBef>
                          <a:spcPct val="0"/>
                        </a:spcBef>
                        <a:spcAft>
                          <a:spcPct val="0"/>
                        </a:spcAft>
                        <a:buClrTx/>
                        <a:buSzTx/>
                        <a:buFontTx/>
                        <a:buNone/>
                        <a:tabLst/>
                        <a:defRPr/>
                      </a:pPr>
                      <a:r>
                        <a:rPr lang="ru-RU" sz="1100" b="0" kern="1200" dirty="0" smtClean="0">
                          <a:solidFill>
                            <a:schemeClr val="tx1"/>
                          </a:solidFill>
                          <a:latin typeface="Arial Narrow" panose="020B0606020202030204" pitchFamily="34" charset="0"/>
                          <a:ea typeface="+mn-ea"/>
                          <a:cs typeface="Arial" pitchFamily="34" charset="0"/>
                        </a:rPr>
                        <a:t>ОТБАСЫ КӘСІПОРЫНДАРЫНЫҢ</a:t>
                      </a:r>
                      <a:r>
                        <a:rPr lang="ru-RU" sz="1100" b="0" kern="1200" baseline="0" dirty="0" smtClean="0">
                          <a:solidFill>
                            <a:schemeClr val="tx1"/>
                          </a:solidFill>
                          <a:latin typeface="Arial Narrow" panose="020B0606020202030204" pitchFamily="34" charset="0"/>
                          <a:ea typeface="+mn-ea"/>
                          <a:cs typeface="Arial" pitchFamily="34" charset="0"/>
                        </a:rPr>
                        <a:t> АҚЫ ТӨЛЕНБЕЙТІН ЖҰМЫСКЕРЛЕРІ</a:t>
                      </a:r>
                      <a:endParaRPr lang="ru-RU" sz="1100" b="0" kern="1200" dirty="0">
                        <a:solidFill>
                          <a:schemeClr val="tx1"/>
                        </a:solidFill>
                        <a:latin typeface="Arial Narrow" panose="020B0606020202030204" pitchFamily="34" charset="0"/>
                        <a:ea typeface="+mn-ea"/>
                        <a:cs typeface="Arial" pitchFamily="34" charset="0"/>
                      </a:endParaRP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EDEC"/>
                    </a:solidFill>
                  </a:tcPr>
                </a:tc>
                <a:tc>
                  <a:txBody>
                    <a:bodyPr/>
                    <a:lstStyle/>
                    <a:p>
                      <a:pPr marL="0" algn="ctr" defTabSz="914400" rtl="0" eaLnBrk="1" fontAlgn="ctr" latinLnBrk="0" hangingPunct="1"/>
                      <a:r>
                        <a:rPr lang="ru-RU" sz="1100" b="0" i="0" kern="1200" dirty="0" smtClean="0">
                          <a:solidFill>
                            <a:schemeClr val="tx1"/>
                          </a:solidFill>
                          <a:latin typeface="Century Gothic" panose="020B0502020202020204" pitchFamily="34" charset="0"/>
                          <a:ea typeface="+mn-ea"/>
                          <a:cs typeface="Arial" pitchFamily="34" charset="0"/>
                        </a:rPr>
                        <a:t>7,8</a:t>
                      </a:r>
                      <a:endParaRPr lang="ru-RU" sz="1100" b="0" i="0" kern="1200" dirty="0">
                        <a:solidFill>
                          <a:schemeClr val="tx1"/>
                        </a:solidFill>
                        <a:latin typeface="Century Gothic" panose="020B0502020202020204" pitchFamily="34" charset="0"/>
                        <a:ea typeface="+mn-ea"/>
                        <a:cs typeface="Arial" pitchFamily="34" charset="0"/>
                      </a:endParaRPr>
                    </a:p>
                  </a:txBody>
                  <a:tcPr marL="9525" marR="857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EDEC"/>
                    </a:solidFill>
                  </a:tcPr>
                </a:tc>
                <a:tc>
                  <a:txBody>
                    <a:bodyPr/>
                    <a:lstStyle/>
                    <a:p>
                      <a:pPr marL="0" algn="ctr" defTabSz="914400" rtl="0" eaLnBrk="1" fontAlgn="ctr" latinLnBrk="0" hangingPunct="1"/>
                      <a:r>
                        <a:rPr lang="ru-RU" sz="1100" b="0" i="0" kern="1200" dirty="0" smtClean="0">
                          <a:solidFill>
                            <a:schemeClr val="tx1"/>
                          </a:solidFill>
                          <a:latin typeface="Century Gothic" panose="020B0502020202020204" pitchFamily="34" charset="0"/>
                          <a:ea typeface="+mn-ea"/>
                          <a:cs typeface="Arial" pitchFamily="34" charset="0"/>
                        </a:rPr>
                        <a:t>0,4</a:t>
                      </a:r>
                      <a:endParaRPr lang="ru-RU" sz="1100" b="0" i="0" kern="1200" dirty="0">
                        <a:solidFill>
                          <a:schemeClr val="tx1"/>
                        </a:solidFill>
                        <a:latin typeface="Century Gothic" panose="020B0502020202020204" pitchFamily="34" charset="0"/>
                        <a:ea typeface="+mn-ea"/>
                        <a:cs typeface="Arial" pitchFamily="34" charset="0"/>
                      </a:endParaRPr>
                    </a:p>
                  </a:txBody>
                  <a:tcPr marL="9525" marR="857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EDEC"/>
                    </a:solidFill>
                  </a:tcPr>
                </a:tc>
              </a:tr>
              <a:tr h="239086">
                <a:tc>
                  <a:txBody>
                    <a:bodyPr/>
                    <a:lstStyle/>
                    <a:p>
                      <a:pPr algn="l" rtl="0" fontAlgn="ctr"/>
                      <a:r>
                        <a:rPr lang="ru-RU" sz="1100" b="1" i="0" kern="1200" dirty="0" smtClean="0">
                          <a:solidFill>
                            <a:schemeClr val="bg1"/>
                          </a:solidFill>
                          <a:latin typeface="Arial Narrow" panose="020B0606020202030204" pitchFamily="34" charset="0"/>
                          <a:ea typeface="+mn-ea"/>
                          <a:cs typeface="Arial" pitchFamily="34" charset="0"/>
                        </a:rPr>
                        <a:t> ПМ ТӨМЕН КІРІСТЕРІ БАР</a:t>
                      </a:r>
                      <a:endParaRPr lang="ru-RU" sz="1100" b="1" i="0" kern="1200" dirty="0">
                        <a:solidFill>
                          <a:schemeClr val="bg1"/>
                        </a:solidFill>
                        <a:latin typeface="Arial Narrow" panose="020B0606020202030204" pitchFamily="34" charset="0"/>
                        <a:ea typeface="+mn-ea"/>
                        <a:cs typeface="Arial"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rtl="0" fontAlgn="ctr"/>
                      <a:endParaRPr lang="ru-RU" sz="1100" b="1" kern="1200" dirty="0">
                        <a:solidFill>
                          <a:schemeClr val="bg1"/>
                        </a:solidFill>
                        <a:latin typeface="Century Gothic" panose="020B0502020202020204" pitchFamily="34" charset="0"/>
                        <a:ea typeface="+mn-ea"/>
                        <a:cs typeface="Arial" pitchFamily="34" charset="0"/>
                      </a:endParaRPr>
                    </a:p>
                  </a:txBody>
                  <a:tcPr marL="9526" marR="85730"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rtl="0" fontAlgn="ctr"/>
                      <a:endParaRPr lang="ru-RU" sz="1100" b="1" i="0" kern="1200" dirty="0">
                        <a:solidFill>
                          <a:schemeClr val="bg1"/>
                        </a:solidFill>
                        <a:latin typeface="Century Gothic" panose="020B0502020202020204" pitchFamily="34" charset="0"/>
                        <a:ea typeface="+mn-ea"/>
                        <a:cs typeface="Arial" pitchFamily="34" charset="0"/>
                      </a:endParaRPr>
                    </a:p>
                  </a:txBody>
                  <a:tcPr marL="9526" marR="85730"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r>
              <a:tr h="442316">
                <a:tc>
                  <a:txBody>
                    <a:bodyPr/>
                    <a:lstStyle/>
                    <a:p>
                      <a:pPr algn="l" rtl="0" fontAlgn="ctr"/>
                      <a:r>
                        <a:rPr lang="ru-RU" sz="1100" b="0" i="0" kern="1200" dirty="0" smtClean="0">
                          <a:solidFill>
                            <a:schemeClr val="tx1"/>
                          </a:solidFill>
                          <a:latin typeface="Arial Narrow" panose="020B0606020202030204" pitchFamily="34" charset="0"/>
                          <a:ea typeface="+mn-ea"/>
                          <a:cs typeface="Arial" pitchFamily="34" charset="0"/>
                        </a:rPr>
                        <a:t>ЖЕКЕ НЕГІЗДЕ (</a:t>
                      </a:r>
                      <a:r>
                        <a:rPr lang="ru-RU" sz="1100" b="0" i="0" kern="1200" dirty="0" err="1" smtClean="0">
                          <a:solidFill>
                            <a:schemeClr val="tx1"/>
                          </a:solidFill>
                          <a:latin typeface="Arial Narrow" panose="020B0606020202030204" pitchFamily="34" charset="0"/>
                          <a:ea typeface="+mn-ea"/>
                          <a:cs typeface="Arial" pitchFamily="34" charset="0"/>
                        </a:rPr>
                        <a:t>тіркелген</a:t>
                      </a:r>
                      <a:r>
                        <a:rPr lang="ru-RU" sz="1100" b="0" i="0" kern="1200" dirty="0" smtClean="0">
                          <a:solidFill>
                            <a:schemeClr val="tx1"/>
                          </a:solidFill>
                          <a:latin typeface="Arial Narrow" panose="020B0606020202030204" pitchFamily="34" charset="0"/>
                          <a:ea typeface="+mn-ea"/>
                          <a:cs typeface="Arial" pitchFamily="34" charset="0"/>
                        </a:rPr>
                        <a:t> </a:t>
                      </a:r>
                      <a:r>
                        <a:rPr lang="ru-RU" sz="1100" b="0" i="0" kern="1200" dirty="0" err="1" smtClean="0">
                          <a:solidFill>
                            <a:schemeClr val="tx1"/>
                          </a:solidFill>
                          <a:latin typeface="Arial Narrow" panose="020B0606020202030204" pitchFamily="34" charset="0"/>
                          <a:ea typeface="+mn-ea"/>
                          <a:cs typeface="Arial" pitchFamily="34" charset="0"/>
                        </a:rPr>
                        <a:t>және белсенді</a:t>
                      </a:r>
                      <a:r>
                        <a:rPr lang="ru-RU" sz="1100" b="0" i="0" kern="1200" dirty="0" smtClean="0">
                          <a:solidFill>
                            <a:schemeClr val="tx1"/>
                          </a:solidFill>
                          <a:latin typeface="Arial Narrow" panose="020B0606020202030204" pitchFamily="34" charset="0"/>
                          <a:ea typeface="+mn-ea"/>
                          <a:cs typeface="Arial" pitchFamily="34" charset="0"/>
                        </a:rPr>
                        <a:t> </a:t>
                      </a:r>
                      <a:r>
                        <a:rPr lang="ru-RU" sz="1100" b="0" i="0" kern="1200" dirty="0" err="1" smtClean="0">
                          <a:solidFill>
                            <a:schemeClr val="tx1"/>
                          </a:solidFill>
                          <a:latin typeface="Arial Narrow" panose="020B0606020202030204" pitchFamily="34" charset="0"/>
                          <a:ea typeface="+mn-ea"/>
                          <a:cs typeface="Arial" pitchFamily="34" charset="0"/>
                        </a:rPr>
                        <a:t>жұмыс</a:t>
                      </a:r>
                      <a:r>
                        <a:rPr lang="ru-RU" sz="1100" b="0" i="0" kern="1200" baseline="0" dirty="0" err="1" smtClean="0">
                          <a:solidFill>
                            <a:schemeClr val="tx1"/>
                          </a:solidFill>
                          <a:latin typeface="Arial Narrow" panose="020B0606020202030204" pitchFamily="34" charset="0"/>
                          <a:ea typeface="+mn-ea"/>
                          <a:cs typeface="Arial" pitchFamily="34" charset="0"/>
                        </a:rPr>
                        <a:t> істейтііндер</a:t>
                      </a:r>
                      <a:r>
                        <a:rPr lang="ru-RU" sz="1100" b="0" i="0" kern="1200" dirty="0" smtClean="0">
                          <a:solidFill>
                            <a:schemeClr val="tx1"/>
                          </a:solidFill>
                          <a:latin typeface="Arial Narrow" panose="020B0606020202030204" pitchFamily="34" charset="0"/>
                          <a:ea typeface="+mn-ea"/>
                          <a:cs typeface="Arial" pitchFamily="34" charset="0"/>
                        </a:rPr>
                        <a:t>)</a:t>
                      </a:r>
                      <a:endParaRPr lang="ru-RU" sz="1100" b="0" i="0" kern="1200" dirty="0">
                        <a:solidFill>
                          <a:schemeClr val="tx1"/>
                        </a:solidFill>
                        <a:latin typeface="Arial Narrow" panose="020B0606020202030204" pitchFamily="34" charset="0"/>
                        <a:ea typeface="+mn-ea"/>
                        <a:cs typeface="Arial" pitchFamily="34" charset="0"/>
                      </a:endParaRP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EDEC"/>
                    </a:solidFill>
                  </a:tcPr>
                </a:tc>
                <a:tc>
                  <a:txBody>
                    <a:bodyPr/>
                    <a:lstStyle/>
                    <a:p>
                      <a:pPr marL="0" algn="ctr" defTabSz="914400" rtl="0" eaLnBrk="1" fontAlgn="ctr" latinLnBrk="0" hangingPunct="1"/>
                      <a:r>
                        <a:rPr lang="ru-RU" sz="1100" b="0" i="0" kern="1200" dirty="0" smtClean="0">
                          <a:solidFill>
                            <a:schemeClr val="tx1"/>
                          </a:solidFill>
                          <a:latin typeface="Century Gothic" panose="020B0502020202020204" pitchFamily="34" charset="0"/>
                          <a:ea typeface="+mn-ea"/>
                          <a:cs typeface="Arial" pitchFamily="34" charset="0"/>
                        </a:rPr>
                        <a:t>63,5</a:t>
                      </a:r>
                      <a:endParaRPr lang="ru-RU" sz="1100" b="0" i="0" kern="1200" dirty="0">
                        <a:solidFill>
                          <a:schemeClr val="tx1"/>
                        </a:solidFill>
                        <a:latin typeface="Century Gothic" panose="020B0502020202020204" pitchFamily="34" charset="0"/>
                        <a:ea typeface="+mn-ea"/>
                        <a:cs typeface="Arial" pitchFamily="34" charset="0"/>
                      </a:endParaRPr>
                    </a:p>
                  </a:txBody>
                  <a:tcPr marL="9525" marR="857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EDEC"/>
                    </a:solidFill>
                  </a:tcPr>
                </a:tc>
                <a:tc>
                  <a:txBody>
                    <a:bodyPr/>
                    <a:lstStyle/>
                    <a:p>
                      <a:pPr marL="0" algn="ctr" defTabSz="914400" rtl="0" eaLnBrk="1" fontAlgn="ctr" latinLnBrk="0" hangingPunct="1"/>
                      <a:r>
                        <a:rPr lang="ru-RU" sz="1100" b="0" i="0" kern="1200" dirty="0" smtClean="0">
                          <a:solidFill>
                            <a:schemeClr val="tx1"/>
                          </a:solidFill>
                          <a:latin typeface="Century Gothic" panose="020B0502020202020204" pitchFamily="34" charset="0"/>
                          <a:ea typeface="+mn-ea"/>
                          <a:cs typeface="Arial" pitchFamily="34" charset="0"/>
                        </a:rPr>
                        <a:t>2,9</a:t>
                      </a:r>
                      <a:endParaRPr lang="ru-RU" sz="1100" b="0" i="0" kern="1200" dirty="0">
                        <a:solidFill>
                          <a:schemeClr val="tx1"/>
                        </a:solidFill>
                        <a:latin typeface="Century Gothic" panose="020B0502020202020204" pitchFamily="34" charset="0"/>
                        <a:ea typeface="+mn-ea"/>
                        <a:cs typeface="Arial" pitchFamily="34" charset="0"/>
                      </a:endParaRPr>
                    </a:p>
                  </a:txBody>
                  <a:tcPr marL="9525" marR="857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EDEC"/>
                    </a:solidFill>
                  </a:tcPr>
                </a:tc>
              </a:tr>
              <a:tr h="374087">
                <a:tc>
                  <a:txBody>
                    <a:bodyPr/>
                    <a:lstStyle/>
                    <a:p>
                      <a:pPr algn="l" rtl="0" fontAlgn="ctr"/>
                      <a:r>
                        <a:rPr lang="ru-RU" sz="1100" b="0" i="0" u="sng" kern="1200" dirty="0" smtClean="0">
                          <a:solidFill>
                            <a:schemeClr val="tx1"/>
                          </a:solidFill>
                          <a:latin typeface="Arial Narrow" panose="020B0606020202030204" pitchFamily="34" charset="0"/>
                          <a:ea typeface="+mn-ea"/>
                          <a:cs typeface="Arial" pitchFamily="34" charset="0"/>
                        </a:rPr>
                        <a:t>САТУ</a:t>
                      </a:r>
                      <a:r>
                        <a:rPr lang="ru-RU" sz="1100" b="0" i="0" u="sng" kern="1200" baseline="0" dirty="0" smtClean="0">
                          <a:solidFill>
                            <a:schemeClr val="tx1"/>
                          </a:solidFill>
                          <a:latin typeface="Arial Narrow" panose="020B0606020202030204" pitchFamily="34" charset="0"/>
                          <a:ea typeface="+mn-ea"/>
                          <a:cs typeface="Arial" pitchFamily="34" charset="0"/>
                        </a:rPr>
                        <a:t> ҮШІН </a:t>
                      </a:r>
                      <a:r>
                        <a:rPr lang="ru-RU" sz="1100" b="0" i="0" u="none" kern="1200" baseline="0" dirty="0" smtClean="0">
                          <a:solidFill>
                            <a:schemeClr val="tx1"/>
                          </a:solidFill>
                          <a:latin typeface="Arial Narrow" panose="020B0606020202030204" pitchFamily="34" charset="0"/>
                          <a:ea typeface="+mn-ea"/>
                          <a:cs typeface="Arial" pitchFamily="34" charset="0"/>
                        </a:rPr>
                        <a:t>ӨНІМ ӨНДІРЕТІН ЖҚШ-ДА</a:t>
                      </a:r>
                      <a:endParaRPr lang="ru-RU" sz="1100" b="0" i="0" u="none" kern="1200" dirty="0">
                        <a:solidFill>
                          <a:schemeClr val="tx1"/>
                        </a:solidFill>
                        <a:latin typeface="Arial Narrow" panose="020B0606020202030204" pitchFamily="34" charset="0"/>
                        <a:ea typeface="+mn-ea"/>
                        <a:cs typeface="Arial" pitchFamily="34" charset="0"/>
                      </a:endParaRP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EDEC"/>
                    </a:solidFill>
                  </a:tcPr>
                </a:tc>
                <a:tc>
                  <a:txBody>
                    <a:bodyPr/>
                    <a:lstStyle/>
                    <a:p>
                      <a:pPr marL="0" algn="ctr" defTabSz="914400" rtl="0" eaLnBrk="1" fontAlgn="ctr" latinLnBrk="0" hangingPunct="1"/>
                      <a:r>
                        <a:rPr lang="ru-RU" sz="1100" b="0" i="0" kern="1200" dirty="0" smtClean="0">
                          <a:solidFill>
                            <a:schemeClr val="tx1"/>
                          </a:solidFill>
                          <a:latin typeface="Century Gothic" panose="020B0502020202020204" pitchFamily="34" charset="0"/>
                          <a:ea typeface="+mn-ea"/>
                          <a:cs typeface="Arial" pitchFamily="34" charset="0"/>
                        </a:rPr>
                        <a:t>88,8</a:t>
                      </a:r>
                      <a:endParaRPr lang="ru-RU" sz="1100" b="0" i="0" kern="1200" dirty="0">
                        <a:solidFill>
                          <a:schemeClr val="tx1"/>
                        </a:solidFill>
                        <a:latin typeface="Century Gothic" panose="020B0502020202020204" pitchFamily="34" charset="0"/>
                        <a:ea typeface="+mn-ea"/>
                        <a:cs typeface="Arial" pitchFamily="34" charset="0"/>
                      </a:endParaRPr>
                    </a:p>
                  </a:txBody>
                  <a:tcPr marL="9525" marR="857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EDEC"/>
                    </a:solidFill>
                  </a:tcPr>
                </a:tc>
                <a:tc>
                  <a:txBody>
                    <a:bodyPr/>
                    <a:lstStyle/>
                    <a:p>
                      <a:pPr marL="0" algn="ctr" defTabSz="914400" rtl="0" eaLnBrk="1" fontAlgn="ctr" latinLnBrk="0" hangingPunct="1"/>
                      <a:r>
                        <a:rPr lang="ru-RU" sz="1100" b="0" i="0" kern="1200" dirty="0" smtClean="0">
                          <a:solidFill>
                            <a:schemeClr val="tx1"/>
                          </a:solidFill>
                          <a:latin typeface="Century Gothic" panose="020B0502020202020204" pitchFamily="34" charset="0"/>
                          <a:ea typeface="+mn-ea"/>
                          <a:cs typeface="Arial" pitchFamily="34" charset="0"/>
                        </a:rPr>
                        <a:t>4,1</a:t>
                      </a:r>
                      <a:endParaRPr lang="ru-RU" sz="1100" b="0" i="0" kern="1200" dirty="0">
                        <a:solidFill>
                          <a:schemeClr val="tx1"/>
                        </a:solidFill>
                        <a:latin typeface="Century Gothic" panose="020B0502020202020204" pitchFamily="34" charset="0"/>
                        <a:ea typeface="+mn-ea"/>
                        <a:cs typeface="Arial" pitchFamily="34" charset="0"/>
                      </a:endParaRPr>
                    </a:p>
                  </a:txBody>
                  <a:tcPr marL="9525" marR="857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EDEC"/>
                    </a:solidFill>
                  </a:tcPr>
                </a:tc>
              </a:tr>
            </a:tbl>
          </a:graphicData>
        </a:graphic>
      </p:graphicFrame>
      <p:sp>
        <p:nvSpPr>
          <p:cNvPr id="2" name="Стрелка углом вверх 1"/>
          <p:cNvSpPr/>
          <p:nvPr/>
        </p:nvSpPr>
        <p:spPr>
          <a:xfrm rot="10800000">
            <a:off x="1919536" y="2457256"/>
            <a:ext cx="850392" cy="659512"/>
          </a:xfrm>
          <a:prstGeom prst="bentUpArrow">
            <a:avLst>
              <a:gd name="adj1" fmla="val 35804"/>
              <a:gd name="adj2" fmla="val 25000"/>
              <a:gd name="adj3" fmla="val 25000"/>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1" name="Стрелка углом вверх 30"/>
          <p:cNvSpPr/>
          <p:nvPr/>
        </p:nvSpPr>
        <p:spPr>
          <a:xfrm rot="10800000" flipH="1">
            <a:off x="8976320" y="2468209"/>
            <a:ext cx="849600" cy="659512"/>
          </a:xfrm>
          <a:prstGeom prst="bentUpArrow">
            <a:avLst>
              <a:gd name="adj1" fmla="val 35804"/>
              <a:gd name="adj2" fmla="val 25000"/>
              <a:gd name="adj3" fmla="val 25000"/>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Заголовок 1"/>
          <p:cNvSpPr txBox="1">
            <a:spLocks/>
          </p:cNvSpPr>
          <p:nvPr/>
        </p:nvSpPr>
        <p:spPr>
          <a:xfrm>
            <a:off x="219806" y="0"/>
            <a:ext cx="11504108" cy="64815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R="5080" algn="l"/>
            <a:r>
              <a:rPr lang="ru-RU" altLang="zh-CN" sz="2600" b="1" spc="-50" dirty="0" err="1" smtClean="0">
                <a:solidFill>
                  <a:srgbClr val="C00000"/>
                </a:solidFill>
                <a:latin typeface="+mn-lt"/>
                <a:ea typeface="+mn-ea"/>
                <a:cs typeface="+mn-cs"/>
              </a:rPr>
              <a:t>ҚР-дағы </a:t>
            </a:r>
            <a:r>
              <a:rPr lang="ru-RU" altLang="zh-CN" sz="2600" b="1" spc="-50" dirty="0" smtClean="0">
                <a:solidFill>
                  <a:srgbClr val="C00000"/>
                </a:solidFill>
                <a:latin typeface="+mn-lt"/>
                <a:ea typeface="+mn-ea"/>
                <a:cs typeface="+mn-cs"/>
              </a:rPr>
              <a:t>БАРЛЫҚ ӨЗІН-ӨЗІ ЖҰМЫСПЕН ҚАМТЫҒАН ХАЛЫҚТЫҢ ҚҰРЫЛЫМЫ</a:t>
            </a:r>
            <a:endParaRPr lang="ru-RU" altLang="zh-CN" sz="2600" b="1" spc="-50" dirty="0">
              <a:solidFill>
                <a:srgbClr val="C00000"/>
              </a:solidFill>
              <a:latin typeface="+mn-lt"/>
              <a:ea typeface="+mn-ea"/>
              <a:cs typeface="+mn-cs"/>
            </a:endParaRPr>
          </a:p>
        </p:txBody>
      </p:sp>
      <p:sp>
        <p:nvSpPr>
          <p:cNvPr id="12" name="Номер слайда 2"/>
          <p:cNvSpPr>
            <a:spLocks noGrp="1"/>
          </p:cNvSpPr>
          <p:nvPr>
            <p:ph type="sldNum" sz="quarter" idx="12"/>
          </p:nvPr>
        </p:nvSpPr>
        <p:spPr>
          <a:xfrm>
            <a:off x="11362095" y="6455965"/>
            <a:ext cx="758982" cy="365125"/>
          </a:xfrm>
        </p:spPr>
        <p:txBody>
          <a:bodyPr/>
          <a:lstStyle/>
          <a:p>
            <a:fld id="{FBA1BCF9-AAE7-4873-97CC-3073050E30C7}" type="slidenum">
              <a:rPr lang="ru-RU" sz="1600" smtClean="0">
                <a:solidFill>
                  <a:schemeClr val="tx1"/>
                </a:solidFill>
              </a:rPr>
              <a:pPr/>
              <a:t>13</a:t>
            </a:fld>
            <a:endParaRPr lang="ru-RU" sz="1600" dirty="0">
              <a:solidFill>
                <a:schemeClr val="tx1"/>
              </a:solidFill>
            </a:endParaRPr>
          </a:p>
        </p:txBody>
      </p:sp>
      <p:cxnSp>
        <p:nvCxnSpPr>
          <p:cNvPr id="14" name="Прямая соединительная линия 13"/>
          <p:cNvCxnSpPr/>
          <p:nvPr/>
        </p:nvCxnSpPr>
        <p:spPr>
          <a:xfrm flipV="1">
            <a:off x="2071213" y="797935"/>
            <a:ext cx="10126095"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72921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9212384" y="6426722"/>
            <a:ext cx="2844800" cy="365125"/>
          </a:xfrm>
        </p:spPr>
        <p:txBody>
          <a:bodyPr/>
          <a:lstStyle/>
          <a:p>
            <a:fld id="{8D25C86A-2F31-4465-AAAB-F4D0E023132B}" type="slidenum">
              <a:rPr lang="ru-RU" sz="1600">
                <a:solidFill>
                  <a:schemeClr val="tx1"/>
                </a:solidFill>
              </a:rPr>
              <a:pPr/>
              <a:t>14</a:t>
            </a:fld>
            <a:endParaRPr lang="ru-RU" sz="1600" dirty="0">
              <a:solidFill>
                <a:schemeClr val="tx1"/>
              </a:solidFill>
            </a:endParaRPr>
          </a:p>
        </p:txBody>
      </p:sp>
      <p:graphicFrame>
        <p:nvGraphicFramePr>
          <p:cNvPr id="6" name="Таблица 5"/>
          <p:cNvGraphicFramePr>
            <a:graphicFrameLocks noGrp="1"/>
          </p:cNvGraphicFramePr>
          <p:nvPr>
            <p:extLst>
              <p:ext uri="{D42A27DB-BD31-4B8C-83A1-F6EECF244321}">
                <p14:modId xmlns:p14="http://schemas.microsoft.com/office/powerpoint/2010/main" val="930293383"/>
              </p:ext>
            </p:extLst>
          </p:nvPr>
        </p:nvGraphicFramePr>
        <p:xfrm>
          <a:off x="606667" y="624254"/>
          <a:ext cx="10744203" cy="3075256"/>
        </p:xfrm>
        <a:graphic>
          <a:graphicData uri="http://schemas.openxmlformats.org/drawingml/2006/table">
            <a:tbl>
              <a:tblPr bandRow="1">
                <a:tableStyleId>{69CF1AB2-1976-4502-BF36-3FF5EA218861}</a:tableStyleId>
              </a:tblPr>
              <a:tblGrid>
                <a:gridCol w="2325489"/>
                <a:gridCol w="1050759"/>
                <a:gridCol w="1263549"/>
                <a:gridCol w="1017401"/>
                <a:gridCol w="1017401"/>
                <a:gridCol w="1017401"/>
                <a:gridCol w="1017401"/>
                <a:gridCol w="1017401"/>
                <a:gridCol w="1017401"/>
              </a:tblGrid>
              <a:tr h="316522">
                <a:tc>
                  <a:txBody>
                    <a:bodyPr/>
                    <a:lstStyle/>
                    <a:p>
                      <a:pPr algn="l" fontAlgn="b"/>
                      <a:r>
                        <a:rPr lang="ru-RU" sz="1400" u="none" strike="noStrike" dirty="0">
                          <a:effectLst/>
                          <a:latin typeface="+mn-lt"/>
                        </a:rPr>
                        <a:t> </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gridSpan="2">
                  <a:txBody>
                    <a:bodyPr/>
                    <a:lstStyle/>
                    <a:p>
                      <a:pPr algn="ctr" fontAlgn="b"/>
                      <a:r>
                        <a:rPr lang="ru-RU" sz="1400" b="1" u="none" strike="noStrike" dirty="0">
                          <a:effectLst/>
                          <a:latin typeface="+mn-lt"/>
                        </a:rPr>
                        <a:t>2017</a:t>
                      </a:r>
                      <a:endParaRPr lang="ru-RU" sz="1400" b="1" i="0" u="none" strike="noStrike" dirty="0">
                        <a:solidFill>
                          <a:srgbClr val="000000"/>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lang="ru-RU"/>
                    </a:p>
                  </a:txBody>
                  <a:tcPr/>
                </a:tc>
                <a:tc gridSpan="2">
                  <a:txBody>
                    <a:bodyPr/>
                    <a:lstStyle/>
                    <a:p>
                      <a:pPr algn="ctr" fontAlgn="b"/>
                      <a:r>
                        <a:rPr lang="ru-RU" sz="1400" b="1" u="none" strike="noStrike" dirty="0">
                          <a:effectLst/>
                          <a:latin typeface="+mn-lt"/>
                        </a:rPr>
                        <a:t>2018</a:t>
                      </a:r>
                      <a:endParaRPr lang="ru-RU" sz="1400" b="1" i="0" u="none" strike="noStrike" dirty="0">
                        <a:solidFill>
                          <a:srgbClr val="000000"/>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lang="ru-RU"/>
                    </a:p>
                  </a:txBody>
                  <a:tcPr/>
                </a:tc>
                <a:tc gridSpan="2">
                  <a:txBody>
                    <a:bodyPr/>
                    <a:lstStyle/>
                    <a:p>
                      <a:pPr algn="ctr" fontAlgn="b"/>
                      <a:r>
                        <a:rPr lang="ru-RU" sz="1400" b="1" u="none" strike="noStrike">
                          <a:effectLst/>
                          <a:latin typeface="+mn-lt"/>
                        </a:rPr>
                        <a:t>2019</a:t>
                      </a:r>
                      <a:endParaRPr lang="ru-RU" sz="1400" b="1" i="0" u="none" strike="noStrike">
                        <a:solidFill>
                          <a:srgbClr val="000000"/>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lang="ru-RU"/>
                    </a:p>
                  </a:txBody>
                  <a:tcPr/>
                </a:tc>
                <a:tc gridSpan="2">
                  <a:txBody>
                    <a:bodyPr/>
                    <a:lstStyle/>
                    <a:p>
                      <a:pPr algn="ctr" fontAlgn="b"/>
                      <a:r>
                        <a:rPr lang="ru-RU" sz="1400" b="1" u="none" strike="noStrike" dirty="0">
                          <a:effectLst/>
                          <a:latin typeface="+mn-lt"/>
                        </a:rPr>
                        <a:t>2020</a:t>
                      </a:r>
                      <a:endParaRPr lang="ru-RU" sz="1400" b="1" i="0" u="none" strike="noStrike" dirty="0">
                        <a:solidFill>
                          <a:srgbClr val="000000"/>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lang="ru-RU"/>
                    </a:p>
                  </a:txBody>
                  <a:tcPr/>
                </a:tc>
              </a:tr>
              <a:tr h="316524">
                <a:tc>
                  <a:txBody>
                    <a:bodyPr/>
                    <a:lstStyle/>
                    <a:p>
                      <a:pPr algn="l" fontAlgn="b"/>
                      <a:r>
                        <a:rPr lang="ru-RU" sz="1400" u="none" strike="noStrike">
                          <a:effectLst/>
                          <a:latin typeface="+mn-lt"/>
                        </a:rPr>
                        <a:t> </a:t>
                      </a:r>
                      <a:endParaRPr lang="ru-RU" sz="1400" b="0" i="0" u="none" strike="noStrike">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kk-KZ" sz="1400" b="1" i="0" u="none" strike="noStrike" dirty="0" smtClean="0">
                          <a:solidFill>
                            <a:schemeClr val="dk1"/>
                          </a:solidFill>
                          <a:effectLst/>
                          <a:latin typeface="+mn-lt"/>
                        </a:rPr>
                        <a:t>айына</a:t>
                      </a:r>
                      <a:endParaRPr lang="ru-RU" sz="1400" b="1" i="0" u="none" strike="noStrike" dirty="0">
                        <a:solidFill>
                          <a:srgbClr val="000000"/>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kk-KZ" sz="1400" b="1" i="0" u="none" strike="noStrike" dirty="0" smtClean="0">
                          <a:solidFill>
                            <a:srgbClr val="000000"/>
                          </a:solidFill>
                          <a:effectLst/>
                          <a:latin typeface="+mn-lt"/>
                        </a:rPr>
                        <a:t>жылына</a:t>
                      </a:r>
                      <a:endParaRPr lang="ru-RU" sz="1400" b="1" i="0" u="none" strike="noStrike" dirty="0">
                        <a:solidFill>
                          <a:srgbClr val="000000"/>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kk-KZ" sz="1400" b="1" i="0" u="none" strike="noStrike" dirty="0" smtClean="0">
                          <a:solidFill>
                            <a:schemeClr val="dk1"/>
                          </a:solidFill>
                          <a:effectLst/>
                          <a:latin typeface="+mn-lt"/>
                        </a:rPr>
                        <a:t>айына</a:t>
                      </a:r>
                      <a:endParaRPr lang="ru-RU" sz="1400" b="1" i="0" u="none" strike="noStrike" dirty="0">
                        <a:solidFill>
                          <a:srgbClr val="000000"/>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kk-KZ" sz="1400" b="1" i="0" u="none" strike="noStrike" dirty="0" smtClean="0">
                          <a:solidFill>
                            <a:srgbClr val="000000"/>
                          </a:solidFill>
                          <a:effectLst/>
                          <a:latin typeface="+mn-lt"/>
                        </a:rPr>
                        <a:t>жылына</a:t>
                      </a:r>
                      <a:endParaRPr lang="ru-RU" sz="1400" b="1" i="0" u="none" strike="noStrike" dirty="0">
                        <a:solidFill>
                          <a:srgbClr val="000000"/>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kk-KZ" sz="1400" b="1" i="0" u="none" strike="noStrike" dirty="0" smtClean="0">
                          <a:solidFill>
                            <a:schemeClr val="dk1"/>
                          </a:solidFill>
                          <a:effectLst/>
                          <a:latin typeface="+mn-lt"/>
                        </a:rPr>
                        <a:t>айына</a:t>
                      </a:r>
                      <a:endParaRPr lang="ru-RU" sz="1400" b="1" i="0" u="none" strike="noStrike" dirty="0">
                        <a:solidFill>
                          <a:srgbClr val="000000"/>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kk-KZ" sz="1400" b="1" i="0" u="none" strike="noStrike" dirty="0" smtClean="0">
                          <a:solidFill>
                            <a:srgbClr val="000000"/>
                          </a:solidFill>
                          <a:effectLst/>
                          <a:latin typeface="+mn-lt"/>
                        </a:rPr>
                        <a:t>жылына</a:t>
                      </a:r>
                      <a:endParaRPr lang="ru-RU" sz="1400" b="1" i="0" u="none" strike="noStrike" dirty="0">
                        <a:solidFill>
                          <a:srgbClr val="000000"/>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kk-KZ" sz="1400" b="1" i="0" u="none" strike="noStrike" dirty="0" smtClean="0">
                          <a:solidFill>
                            <a:schemeClr val="dk1"/>
                          </a:solidFill>
                          <a:effectLst/>
                          <a:latin typeface="+mn-lt"/>
                        </a:rPr>
                        <a:t>айына</a:t>
                      </a:r>
                      <a:endParaRPr lang="ru-RU" sz="1400" b="1" i="0" u="none" strike="noStrike" dirty="0">
                        <a:solidFill>
                          <a:srgbClr val="000000"/>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kk-KZ" sz="1400" b="1" i="0" u="none" strike="noStrike" dirty="0" smtClean="0">
                          <a:solidFill>
                            <a:srgbClr val="000000"/>
                          </a:solidFill>
                          <a:effectLst/>
                          <a:latin typeface="+mn-lt"/>
                        </a:rPr>
                        <a:t>жылына</a:t>
                      </a:r>
                      <a:endParaRPr lang="ru-RU" sz="1400" b="1" i="0" u="none" strike="noStrike" dirty="0">
                        <a:solidFill>
                          <a:srgbClr val="000000"/>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2465">
                <a:tc>
                  <a:txBody>
                    <a:bodyPr/>
                    <a:lstStyle/>
                    <a:p>
                      <a:pPr algn="l" fontAlgn="b"/>
                      <a:r>
                        <a:rPr lang="ru-RU" sz="1400" u="none" strike="noStrike" dirty="0" err="1" smtClean="0">
                          <a:effectLst/>
                          <a:latin typeface="+mn-lt"/>
                        </a:rPr>
                        <a:t>Жалдамалы</a:t>
                      </a:r>
                      <a:r>
                        <a:rPr lang="ru-RU" sz="1400" u="none" strike="noStrike" dirty="0" smtClean="0">
                          <a:effectLst/>
                          <a:latin typeface="+mn-lt"/>
                        </a:rPr>
                        <a:t> </a:t>
                      </a:r>
                      <a:r>
                        <a:rPr lang="ru-RU" sz="1400" u="none" strike="noStrike" dirty="0" err="1" smtClean="0">
                          <a:effectLst/>
                          <a:latin typeface="+mn-lt"/>
                        </a:rPr>
                        <a:t>жұмыскерлер</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a:effectLst/>
                          <a:latin typeface="+mn-lt"/>
                        </a:rPr>
                        <a:t> -</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a:effectLst/>
                          <a:latin typeface="+mn-lt"/>
                        </a:rPr>
                        <a:t> -</a:t>
                      </a:r>
                      <a:endParaRPr lang="ru-RU" sz="1400" b="0" i="0" u="none" strike="noStrike">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a:effectLst/>
                          <a:latin typeface="+mn-lt"/>
                        </a:rPr>
                        <a:t> -</a:t>
                      </a:r>
                      <a:endParaRPr lang="ru-RU" sz="1400" b="0" i="0" u="none" strike="noStrike">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a:effectLst/>
                          <a:latin typeface="+mn-lt"/>
                        </a:rPr>
                        <a:t> -</a:t>
                      </a:r>
                      <a:endParaRPr lang="ru-RU" sz="1400" b="0" i="0" u="none" strike="noStrike">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1 597,11</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19 165,32</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3 321,98</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39 863,76</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2465">
                <a:tc>
                  <a:txBody>
                    <a:bodyPr/>
                    <a:lstStyle/>
                    <a:p>
                      <a:pPr algn="l" fontAlgn="b"/>
                      <a:r>
                        <a:rPr lang="kk-KZ" sz="1400" b="0" i="0" u="none" strike="noStrike" dirty="0" smtClean="0">
                          <a:solidFill>
                            <a:schemeClr val="dk1"/>
                          </a:solidFill>
                          <a:effectLst/>
                          <a:latin typeface="+mn-lt"/>
                        </a:rPr>
                        <a:t>Жұмыс</a:t>
                      </a:r>
                      <a:r>
                        <a:rPr lang="kk-KZ" sz="1400" b="0" i="0" u="none" strike="noStrike" baseline="0" dirty="0" smtClean="0">
                          <a:solidFill>
                            <a:schemeClr val="dk1"/>
                          </a:solidFill>
                          <a:effectLst/>
                          <a:latin typeface="+mn-lt"/>
                        </a:rPr>
                        <a:t> беруші</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1 434,96</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17 219,52</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2 281,59</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27 379,08</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2 395,665</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28 747,98</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3 321,98</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39 863,76</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2465">
                <a:tc>
                  <a:txBody>
                    <a:bodyPr/>
                    <a:lstStyle/>
                    <a:p>
                      <a:pPr algn="l" fontAlgn="b"/>
                      <a:r>
                        <a:rPr lang="kk-KZ" sz="1400" b="0" i="0" u="none" strike="noStrike" dirty="0" smtClean="0">
                          <a:solidFill>
                            <a:schemeClr val="dk1"/>
                          </a:solidFill>
                          <a:effectLst/>
                          <a:latin typeface="+mn-lt"/>
                        </a:rPr>
                        <a:t>Мемлекет</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a:effectLst/>
                          <a:latin typeface="+mn-lt"/>
                        </a:rPr>
                        <a:t> -</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a:effectLst/>
                          <a:latin typeface="+mn-lt"/>
                        </a:rPr>
                        <a:t> -</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5 029,05</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60 348,6</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5 739,84</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68 878,08</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6 084,24</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73 010,88</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2465">
                <a:tc>
                  <a:txBody>
                    <a:bodyPr/>
                    <a:lstStyle/>
                    <a:p>
                      <a:pPr algn="l" fontAlgn="b"/>
                      <a:r>
                        <a:rPr lang="kk-KZ" sz="1400" b="0" i="0" u="none" strike="noStrike" dirty="0" smtClean="0">
                          <a:solidFill>
                            <a:srgbClr val="000000"/>
                          </a:solidFill>
                          <a:effectLst/>
                          <a:latin typeface="+mn-lt"/>
                        </a:rPr>
                        <a:t>Дара кәсіпкерлер</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2 445,9</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29 350,8</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2 828,4</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33 940,8</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2 969,8</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35 637,6</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a:effectLst/>
                          <a:latin typeface="+mn-lt"/>
                        </a:rPr>
                        <a:t>3088,6</a:t>
                      </a:r>
                      <a:endParaRPr lang="ru-RU" sz="1400" b="0" i="0" u="none" strike="noStrike">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37 063,2</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2465">
                <a:tc>
                  <a:txBody>
                    <a:bodyPr/>
                    <a:lstStyle/>
                    <a:p>
                      <a:pPr algn="l" fontAlgn="b"/>
                      <a:r>
                        <a:rPr lang="kk-KZ" sz="1400" b="0" i="0" u="none" strike="noStrike" dirty="0" smtClean="0">
                          <a:solidFill>
                            <a:schemeClr val="dk1"/>
                          </a:solidFill>
                          <a:effectLst/>
                          <a:latin typeface="+mn-lt"/>
                        </a:rPr>
                        <a:t>Белсенді</a:t>
                      </a:r>
                      <a:r>
                        <a:rPr lang="kk-KZ" sz="1400" b="0" i="0" u="none" strike="noStrike" baseline="0" dirty="0" smtClean="0">
                          <a:solidFill>
                            <a:schemeClr val="dk1"/>
                          </a:solidFill>
                          <a:effectLst/>
                          <a:latin typeface="+mn-lt"/>
                        </a:rPr>
                        <a:t> емес халық</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a:effectLst/>
                          <a:latin typeface="+mn-lt"/>
                        </a:rPr>
                        <a:t> -</a:t>
                      </a:r>
                      <a:endParaRPr lang="ru-RU" sz="1400" b="0" i="0" u="none" strike="noStrike">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a:effectLst/>
                          <a:latin typeface="+mn-lt"/>
                        </a:rPr>
                        <a:t> -</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1 414,2</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16 970,4</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1 484,9</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17 818,8</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a:effectLst/>
                          <a:latin typeface="+mn-lt"/>
                        </a:rPr>
                        <a:t>1544,3</a:t>
                      </a:r>
                      <a:endParaRPr lang="ru-RU" sz="1400" b="0" i="0" u="none" strike="noStrike">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18 531,6</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2465">
                <a:tc>
                  <a:txBody>
                    <a:bodyPr/>
                    <a:lstStyle/>
                    <a:p>
                      <a:pPr algn="l" fontAlgn="b"/>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ru-RU" sz="1400" b="0" i="0" u="none" strike="noStrike">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ru-RU" sz="1400" b="0" i="0" u="none" strike="noStrike">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2465">
                <a:tc>
                  <a:txBody>
                    <a:bodyPr/>
                    <a:lstStyle/>
                    <a:p>
                      <a:pPr algn="l" fontAlgn="b"/>
                      <a:r>
                        <a:rPr lang="ru-RU" sz="1400" b="1" u="none" strike="noStrike">
                          <a:effectLst/>
                          <a:latin typeface="+mn-lt"/>
                        </a:rPr>
                        <a:t> </a:t>
                      </a:r>
                      <a:endParaRPr lang="ru-RU" sz="1400" b="1" i="0" u="none" strike="noStrike">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b"/>
                      <a:r>
                        <a:rPr lang="ru-RU" sz="1400" b="1" u="none" strike="noStrike">
                          <a:effectLst/>
                          <a:latin typeface="+mn-lt"/>
                        </a:rPr>
                        <a:t> </a:t>
                      </a:r>
                      <a:endParaRPr lang="ru-RU" sz="1400" b="1" i="0" u="none" strike="noStrike">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b"/>
                      <a:r>
                        <a:rPr lang="ru-RU" sz="1400" b="1" u="none" strike="noStrike" dirty="0">
                          <a:effectLst/>
                          <a:latin typeface="+mn-lt"/>
                        </a:rPr>
                        <a:t>2016</a:t>
                      </a:r>
                      <a:endParaRPr lang="ru-RU" sz="1400" b="1"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b"/>
                      <a:r>
                        <a:rPr lang="ru-RU" sz="1400" b="1" u="none" strike="noStrike" dirty="0">
                          <a:effectLst/>
                          <a:latin typeface="+mn-lt"/>
                        </a:rPr>
                        <a:t>2017</a:t>
                      </a:r>
                      <a:endParaRPr lang="ru-RU" sz="1400" b="1"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b"/>
                      <a:r>
                        <a:rPr lang="ru-RU" sz="1400" b="1" u="none" strike="noStrike" dirty="0">
                          <a:effectLst/>
                          <a:latin typeface="+mn-lt"/>
                        </a:rPr>
                        <a:t>2018</a:t>
                      </a:r>
                      <a:endParaRPr lang="ru-RU" sz="1400" b="1"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b"/>
                      <a:r>
                        <a:rPr lang="ru-RU" sz="1400" b="1" u="none" strike="noStrike" dirty="0">
                          <a:effectLst/>
                          <a:latin typeface="+mn-lt"/>
                        </a:rPr>
                        <a:t>2019</a:t>
                      </a:r>
                      <a:endParaRPr lang="ru-RU" sz="1400" b="1"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b"/>
                      <a:r>
                        <a:rPr lang="ru-RU" sz="1400" b="1" u="none" strike="noStrike" dirty="0">
                          <a:effectLst/>
                          <a:latin typeface="+mn-lt"/>
                        </a:rPr>
                        <a:t>2020</a:t>
                      </a:r>
                      <a:endParaRPr lang="ru-RU" sz="1400" b="1"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b"/>
                      <a:endParaRPr lang="ru-RU" sz="1400" b="1"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b"/>
                      <a:endParaRPr lang="ru-RU" sz="1400" b="1"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r>
              <a:tr h="172465">
                <a:tc>
                  <a:txBody>
                    <a:bodyPr/>
                    <a:lstStyle/>
                    <a:p>
                      <a:pPr algn="l" fontAlgn="b"/>
                      <a:r>
                        <a:rPr lang="ru-RU" sz="1400" u="none" strike="noStrike" dirty="0" smtClean="0">
                          <a:solidFill>
                            <a:schemeClr val="accent6">
                              <a:lumMod val="75000"/>
                            </a:schemeClr>
                          </a:solidFill>
                          <a:effectLst/>
                          <a:latin typeface="+mn-lt"/>
                        </a:rPr>
                        <a:t>ПСЭР</a:t>
                      </a:r>
                      <a:r>
                        <a:rPr lang="ru-RU" sz="1400" u="none" strike="noStrike" dirty="0" smtClean="0">
                          <a:effectLst/>
                          <a:latin typeface="+mn-lt"/>
                        </a:rPr>
                        <a:t> </a:t>
                      </a:r>
                      <a:r>
                        <a:rPr lang="ru-RU" sz="1400" u="none" strike="noStrike" dirty="0" err="1" smtClean="0">
                          <a:effectLst/>
                          <a:latin typeface="+mn-lt"/>
                        </a:rPr>
                        <a:t>бойынша</a:t>
                      </a:r>
                      <a:r>
                        <a:rPr lang="ru-RU" sz="1400" u="none" strike="noStrike" dirty="0" smtClean="0">
                          <a:effectLst/>
                          <a:latin typeface="+mn-lt"/>
                        </a:rPr>
                        <a:t> экономика </a:t>
                      </a:r>
                      <a:r>
                        <a:rPr lang="ru-RU" sz="1400" u="none" strike="noStrike" dirty="0" err="1" smtClean="0">
                          <a:effectLst/>
                          <a:latin typeface="+mn-lt"/>
                        </a:rPr>
                        <a:t>бойынша</a:t>
                      </a:r>
                      <a:r>
                        <a:rPr lang="ru-RU" sz="1400" u="none" strike="noStrike" dirty="0" smtClean="0">
                          <a:effectLst/>
                          <a:latin typeface="+mn-lt"/>
                        </a:rPr>
                        <a:t> ОАЖ</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a:effectLst/>
                          <a:latin typeface="+mn-lt"/>
                        </a:rPr>
                        <a:t> </a:t>
                      </a:r>
                      <a:endParaRPr lang="ru-RU" sz="1400" b="0" i="0" u="none" strike="noStrike">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134 108</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143 496</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152 106</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159 711</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166 099</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ru-RU" sz="1400" b="0" i="0" u="none" strike="noStrike">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ru-RU" sz="1400" b="0" i="0" u="none" strike="noStrike">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2465">
                <a:tc>
                  <a:txBody>
                    <a:bodyPr/>
                    <a:lstStyle/>
                    <a:p>
                      <a:pPr algn="l" fontAlgn="b"/>
                      <a:r>
                        <a:rPr lang="ru-RU" sz="1400" u="none" strike="noStrike" dirty="0" smtClean="0">
                          <a:effectLst/>
                          <a:latin typeface="+mn-lt"/>
                        </a:rPr>
                        <a:t>1</a:t>
                      </a:r>
                      <a:r>
                        <a:rPr lang="ru-RU" sz="1400" u="none" strike="noStrike" baseline="0" dirty="0" smtClean="0">
                          <a:effectLst/>
                          <a:latin typeface="+mn-lt"/>
                        </a:rPr>
                        <a:t> ОАЖ</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a:effectLst/>
                          <a:latin typeface="+mn-lt"/>
                        </a:rPr>
                        <a:t> </a:t>
                      </a:r>
                      <a:endParaRPr lang="ru-RU" sz="1400" b="0" i="0" u="none" strike="noStrike">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a:effectLst/>
                          <a:latin typeface="+mn-lt"/>
                        </a:rPr>
                        <a:t> </a:t>
                      </a:r>
                      <a:endParaRPr lang="ru-RU" sz="1400" b="0" i="0" u="none" strike="noStrike">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24 459</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28 284</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29 698</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30 886</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ru-RU" sz="1400" b="0" i="0" u="none" strike="noStrike">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2465">
                <a:tc>
                  <a:txBody>
                    <a:bodyPr/>
                    <a:lstStyle/>
                    <a:p>
                      <a:pPr algn="l" fontAlgn="b"/>
                      <a:r>
                        <a:rPr lang="ru-RU" sz="1400" u="none" strike="noStrike" dirty="0">
                          <a:effectLst/>
                          <a:latin typeface="+mn-lt"/>
                        </a:rPr>
                        <a:t>2 </a:t>
                      </a:r>
                      <a:r>
                        <a:rPr lang="ru-RU" sz="1400" u="none" strike="noStrike" dirty="0" smtClean="0">
                          <a:effectLst/>
                          <a:latin typeface="+mn-lt"/>
                        </a:rPr>
                        <a:t>ОАЖ</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a:effectLst/>
                          <a:latin typeface="+mn-lt"/>
                        </a:rPr>
                        <a:t> </a:t>
                      </a:r>
                      <a:endParaRPr lang="ru-RU" sz="1400" b="0" i="0" u="none" strike="noStrike">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a:effectLst/>
                          <a:latin typeface="+mn-lt"/>
                        </a:rPr>
                        <a:t> </a:t>
                      </a:r>
                      <a:endParaRPr lang="ru-RU" sz="1400" b="0" i="0" u="none" strike="noStrike">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48 918</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56 568</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59 396</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u="none" strike="noStrike" dirty="0" smtClean="0">
                          <a:effectLst/>
                          <a:latin typeface="+mn-lt"/>
                        </a:rPr>
                        <a:t>61 772</a:t>
                      </a:r>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ru-RU" sz="14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7" name="Таблица 6"/>
          <p:cNvGraphicFramePr>
            <a:graphicFrameLocks noGrp="1"/>
          </p:cNvGraphicFramePr>
          <p:nvPr>
            <p:extLst>
              <p:ext uri="{D42A27DB-BD31-4B8C-83A1-F6EECF244321}">
                <p14:modId xmlns:p14="http://schemas.microsoft.com/office/powerpoint/2010/main" val="1457481753"/>
              </p:ext>
            </p:extLst>
          </p:nvPr>
        </p:nvGraphicFramePr>
        <p:xfrm>
          <a:off x="571086" y="4369468"/>
          <a:ext cx="6673360" cy="2200275"/>
        </p:xfrm>
        <a:graphic>
          <a:graphicData uri="http://schemas.openxmlformats.org/drawingml/2006/table">
            <a:tbl>
              <a:tblPr bandRow="1">
                <a:tableStyleId>{69CF1AB2-1976-4502-BF36-3FF5EA218861}</a:tableStyleId>
              </a:tblPr>
              <a:tblGrid>
                <a:gridCol w="2339168"/>
                <a:gridCol w="1063869"/>
                <a:gridCol w="1239715"/>
                <a:gridCol w="1052756"/>
                <a:gridCol w="977852"/>
              </a:tblGrid>
              <a:tr h="190500">
                <a:tc>
                  <a:txBody>
                    <a:bodyPr/>
                    <a:lstStyle/>
                    <a:p>
                      <a:pPr algn="ctr" fontAlgn="ctr"/>
                      <a:r>
                        <a:rPr lang="ru-RU" sz="1400" u="none" strike="noStrike" dirty="0">
                          <a:effectLst/>
                        </a:rPr>
                        <a:t> </a:t>
                      </a:r>
                      <a:endParaRPr lang="ru-RU" sz="1400" b="0" i="0" u="none" strike="noStrike"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ru-RU" sz="1400" b="1" u="none" strike="noStrike" dirty="0">
                          <a:effectLst/>
                        </a:rPr>
                        <a:t>2017</a:t>
                      </a:r>
                      <a:endParaRPr lang="ru-RU" sz="1400" b="1" i="0" u="none" strike="noStrike"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ru-RU" sz="1400" b="1" u="none" strike="noStrike" dirty="0">
                          <a:effectLst/>
                        </a:rPr>
                        <a:t>2018</a:t>
                      </a:r>
                      <a:endParaRPr lang="ru-RU" sz="1400" b="1" i="0" u="none" strike="noStrike"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ru-RU" sz="1400" b="1" u="none" strike="noStrike" dirty="0">
                          <a:effectLst/>
                        </a:rPr>
                        <a:t>2019</a:t>
                      </a:r>
                      <a:endParaRPr lang="ru-RU" sz="1400" b="1" i="0" u="none" strike="noStrike"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ru-RU" sz="1400" b="1" u="none" strike="noStrike" dirty="0">
                          <a:effectLst/>
                        </a:rPr>
                        <a:t>2020</a:t>
                      </a:r>
                      <a:endParaRPr lang="ru-RU" sz="1400" b="1" i="0" u="none" strike="noStrike"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r>
              <a:tr h="190500">
                <a:tc>
                  <a:txBody>
                    <a:bodyPr/>
                    <a:lstStyle/>
                    <a:p>
                      <a:pPr algn="l" fontAlgn="ctr"/>
                      <a:r>
                        <a:rPr lang="ru-RU" sz="1400" u="none" strike="noStrike" dirty="0" err="1" smtClean="0">
                          <a:effectLst/>
                        </a:rPr>
                        <a:t>Олар</a:t>
                      </a:r>
                      <a:r>
                        <a:rPr lang="ru-RU" sz="1400" u="none" strike="noStrike" dirty="0" smtClean="0">
                          <a:effectLst/>
                        </a:rPr>
                        <a:t> </a:t>
                      </a:r>
                      <a:r>
                        <a:rPr lang="ru-RU" sz="1400" u="none" strike="noStrike" dirty="0" err="1" smtClean="0">
                          <a:effectLst/>
                        </a:rPr>
                        <a:t>үшін жарналарды</a:t>
                      </a:r>
                      <a:r>
                        <a:rPr lang="ru-RU" sz="1400" u="none" strike="noStrike" baseline="0" dirty="0" smtClean="0">
                          <a:effectLst/>
                        </a:rPr>
                        <a:t> </a:t>
                      </a:r>
                      <a:r>
                        <a:rPr lang="ru-RU" sz="1400" u="none" strike="noStrike" baseline="0" dirty="0" err="1" smtClean="0">
                          <a:effectLst/>
                        </a:rPr>
                        <a:t>мемлекет</a:t>
                      </a:r>
                      <a:r>
                        <a:rPr lang="ru-RU" sz="1400" u="none" strike="noStrike" baseline="0" dirty="0" smtClean="0">
                          <a:effectLst/>
                        </a:rPr>
                        <a:t> </a:t>
                      </a:r>
                      <a:r>
                        <a:rPr lang="ru-RU" sz="1400" u="none" strike="noStrike" baseline="0" dirty="0" err="1" smtClean="0">
                          <a:effectLst/>
                        </a:rPr>
                        <a:t>енгізетін</a:t>
                      </a:r>
                      <a:r>
                        <a:rPr lang="ru-RU" sz="1400" u="none" strike="noStrike" baseline="0" dirty="0" smtClean="0">
                          <a:effectLst/>
                        </a:rPr>
                        <a:t> </a:t>
                      </a:r>
                      <a:r>
                        <a:rPr lang="ru-RU" sz="1400" u="none" strike="noStrike" baseline="0" dirty="0" err="1" smtClean="0">
                          <a:effectLst/>
                        </a:rPr>
                        <a:t>адамдар</a:t>
                      </a:r>
                      <a:endParaRPr lang="ru-RU" sz="1400" b="0" i="0" u="none" strike="noStrike"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400" u="none" strike="noStrike" dirty="0">
                          <a:effectLst/>
                        </a:rPr>
                        <a:t>9 907 628</a:t>
                      </a:r>
                      <a:endParaRPr lang="ru-RU" sz="1400" b="0" i="0" u="none" strike="noStrike"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400" u="none" strike="noStrike" dirty="0">
                          <a:effectLst/>
                        </a:rPr>
                        <a:t>10 031 650</a:t>
                      </a:r>
                      <a:endParaRPr lang="ru-RU" sz="1400" b="0" i="0" u="none" strike="noStrike"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400" u="none" strike="noStrike" dirty="0">
                          <a:effectLst/>
                        </a:rPr>
                        <a:t>10 145 189</a:t>
                      </a:r>
                      <a:endParaRPr lang="ru-RU" sz="1400" b="0" i="0" u="none" strike="noStrike"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400" u="none" strike="noStrike">
                          <a:effectLst/>
                        </a:rPr>
                        <a:t>10 252 735</a:t>
                      </a:r>
                      <a:endParaRPr lang="ru-RU" sz="1400" b="0" i="0" u="none" strike="noStrike">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90500">
                <a:tc>
                  <a:txBody>
                    <a:bodyPr/>
                    <a:lstStyle/>
                    <a:p>
                      <a:pPr algn="l" fontAlgn="b"/>
                      <a:r>
                        <a:rPr lang="ru-RU" sz="1400" u="none" strike="noStrike" dirty="0" err="1" smtClean="0">
                          <a:effectLst/>
                          <a:latin typeface="+mn-lt"/>
                        </a:rPr>
                        <a:t>Жалдамалы</a:t>
                      </a:r>
                      <a:r>
                        <a:rPr lang="ru-RU" sz="1400" u="none" strike="noStrike" dirty="0" smtClean="0">
                          <a:effectLst/>
                          <a:latin typeface="+mn-lt"/>
                        </a:rPr>
                        <a:t> </a:t>
                      </a:r>
                      <a:r>
                        <a:rPr lang="ru-RU" sz="1400" u="none" strike="noStrike" dirty="0" err="1" smtClean="0">
                          <a:effectLst/>
                          <a:latin typeface="+mn-lt"/>
                        </a:rPr>
                        <a:t>жұмыскерлер</a:t>
                      </a:r>
                      <a:endParaRPr lang="ru-RU" sz="1400" b="0" i="0" u="none" strike="noStrike" dirty="0">
                        <a:solidFill>
                          <a:srgbClr val="000000"/>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400" u="none" strike="noStrike" dirty="0">
                          <a:effectLst/>
                        </a:rPr>
                        <a:t>5 367 707</a:t>
                      </a:r>
                      <a:endParaRPr lang="ru-RU" sz="1400" b="0" i="0" u="none" strike="noStrike"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400" u="none" strike="noStrike" dirty="0">
                          <a:effectLst/>
                        </a:rPr>
                        <a:t>5 439 689</a:t>
                      </a:r>
                      <a:endParaRPr lang="ru-RU" sz="1400" b="0" i="0" u="none" strike="noStrike"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400" u="none" strike="noStrike" dirty="0">
                          <a:effectLst/>
                        </a:rPr>
                        <a:t>5 493 776</a:t>
                      </a:r>
                      <a:endParaRPr lang="ru-RU" sz="1400" b="0" i="0" u="none" strike="noStrike"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400" u="none" strike="noStrike">
                          <a:effectLst/>
                        </a:rPr>
                        <a:t>5 561 877</a:t>
                      </a:r>
                      <a:endParaRPr lang="ru-RU" sz="1400" b="0" i="0" u="none" strike="noStrike">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90500">
                <a:tc>
                  <a:txBody>
                    <a:bodyPr/>
                    <a:lstStyle/>
                    <a:p>
                      <a:pPr algn="l" fontAlgn="ctr"/>
                      <a:r>
                        <a:rPr lang="kk-KZ" sz="1400" b="0" i="0" u="none" strike="noStrike" dirty="0" smtClean="0">
                          <a:solidFill>
                            <a:schemeClr val="dk1"/>
                          </a:solidFill>
                          <a:effectLst/>
                          <a:latin typeface="+mn-lt"/>
                        </a:rPr>
                        <a:t>ЖК</a:t>
                      </a:r>
                      <a:r>
                        <a:rPr lang="kk-KZ" sz="1400" b="0" i="0" u="none" strike="noStrike" baseline="0" dirty="0" smtClean="0">
                          <a:solidFill>
                            <a:schemeClr val="dk1"/>
                          </a:solidFill>
                          <a:effectLst/>
                          <a:latin typeface="+mn-lt"/>
                        </a:rPr>
                        <a:t> және өзін-өзі жұмыспен қамтығандар</a:t>
                      </a:r>
                      <a:endParaRPr lang="ru-RU" sz="1400" b="0" i="0" u="none" strike="noStrike"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400" u="none" strike="noStrike">
                          <a:effectLst/>
                        </a:rPr>
                        <a:t>690 204</a:t>
                      </a:r>
                      <a:endParaRPr lang="ru-RU" sz="1400" b="0" i="0" u="none" strike="noStrike">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400" u="none" strike="noStrike" dirty="0">
                          <a:effectLst/>
                        </a:rPr>
                        <a:t>702 136</a:t>
                      </a:r>
                      <a:endParaRPr lang="ru-RU" sz="1400" b="0" i="0" u="none" strike="noStrike"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400" u="none" strike="noStrike">
                          <a:effectLst/>
                        </a:rPr>
                        <a:t>714 488</a:t>
                      </a:r>
                      <a:endParaRPr lang="ru-RU" sz="1400" b="0" i="0" u="none" strike="noStrike">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400" u="none" strike="noStrike">
                          <a:effectLst/>
                        </a:rPr>
                        <a:t>727 276</a:t>
                      </a:r>
                      <a:endParaRPr lang="ru-RU" sz="1400" b="0" i="0" u="none" strike="noStrike">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90500">
                <a:tc>
                  <a:txBody>
                    <a:bodyPr/>
                    <a:lstStyle/>
                    <a:p>
                      <a:pPr algn="l" fontAlgn="ctr"/>
                      <a:r>
                        <a:rPr lang="ru-RU" sz="1400" u="none" strike="noStrike" dirty="0" err="1" smtClean="0">
                          <a:effectLst/>
                        </a:rPr>
                        <a:t>Белсенді</a:t>
                      </a:r>
                      <a:r>
                        <a:rPr lang="ru-RU" sz="1400" u="none" strike="noStrike" dirty="0" smtClean="0">
                          <a:effectLst/>
                        </a:rPr>
                        <a:t> </a:t>
                      </a:r>
                      <a:r>
                        <a:rPr lang="ru-RU" sz="1400" u="none" strike="noStrike" dirty="0" err="1" smtClean="0">
                          <a:effectLst/>
                        </a:rPr>
                        <a:t>емес</a:t>
                      </a:r>
                      <a:r>
                        <a:rPr lang="ru-RU" sz="1400" u="none" strike="noStrike" dirty="0" smtClean="0">
                          <a:effectLst/>
                        </a:rPr>
                        <a:t> </a:t>
                      </a:r>
                      <a:r>
                        <a:rPr lang="ru-RU" sz="1400" u="none" strike="noStrike" dirty="0" err="1" smtClean="0">
                          <a:effectLst/>
                        </a:rPr>
                        <a:t>(бірақ</a:t>
                      </a:r>
                      <a:r>
                        <a:rPr lang="ru-RU" sz="1400" u="none" strike="noStrike" baseline="0" dirty="0" err="1" smtClean="0">
                          <a:effectLst/>
                        </a:rPr>
                        <a:t> босатылмаған</a:t>
                      </a:r>
                      <a:r>
                        <a:rPr lang="ru-RU" sz="1400" u="none" strike="noStrike" dirty="0" smtClean="0">
                          <a:effectLst/>
                        </a:rPr>
                        <a:t>)</a:t>
                      </a:r>
                      <a:endParaRPr lang="ru-RU" sz="1400" b="0" i="0" u="none" strike="noStrike"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400" u="none" strike="noStrike">
                          <a:effectLst/>
                        </a:rPr>
                        <a:t>1 758 631</a:t>
                      </a:r>
                      <a:endParaRPr lang="ru-RU" sz="1400" b="0" i="0" u="none" strike="noStrike">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400" u="none" strike="noStrike" dirty="0">
                          <a:effectLst/>
                        </a:rPr>
                        <a:t>1 770 541</a:t>
                      </a:r>
                      <a:endParaRPr lang="ru-RU" sz="1400" b="0" i="0" u="none" strike="noStrike"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400" u="none" strike="noStrike" dirty="0">
                          <a:effectLst/>
                        </a:rPr>
                        <a:t>1 802 256</a:t>
                      </a:r>
                      <a:endParaRPr lang="ru-RU" sz="1400" b="0" i="0" u="none" strike="noStrike"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400" u="none" strike="noStrike">
                          <a:effectLst/>
                        </a:rPr>
                        <a:t>1 816 680</a:t>
                      </a:r>
                      <a:endParaRPr lang="ru-RU" sz="1400" b="0" i="0" u="none" strike="noStrike">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90500">
                <a:tc>
                  <a:txBody>
                    <a:bodyPr/>
                    <a:lstStyle/>
                    <a:p>
                      <a:pPr algn="l" fontAlgn="ctr"/>
                      <a:r>
                        <a:rPr lang="ru-RU" sz="1400" u="none" strike="noStrike" dirty="0" err="1" smtClean="0">
                          <a:effectLst/>
                        </a:rPr>
                        <a:t>Әскери қызметшілер (төлемейді</a:t>
                      </a:r>
                      <a:r>
                        <a:rPr lang="ru-RU" sz="1400" u="none" strike="noStrike" dirty="0" smtClean="0">
                          <a:effectLst/>
                        </a:rPr>
                        <a:t>)</a:t>
                      </a:r>
                      <a:endParaRPr lang="ru-RU" sz="1400" b="0" i="0" u="none" strike="noStrike"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400" u="none" strike="noStrike">
                          <a:effectLst/>
                        </a:rPr>
                        <a:t>238 000</a:t>
                      </a:r>
                      <a:endParaRPr lang="ru-RU" sz="1400" b="0" i="0" u="none" strike="noStrike">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400" u="none" strike="noStrike" dirty="0">
                          <a:effectLst/>
                        </a:rPr>
                        <a:t>238 000</a:t>
                      </a:r>
                      <a:endParaRPr lang="ru-RU" sz="1400" b="0" i="0" u="none" strike="noStrike"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400" u="none" strike="noStrike" dirty="0">
                          <a:effectLst/>
                        </a:rPr>
                        <a:t>238 000</a:t>
                      </a:r>
                      <a:endParaRPr lang="ru-RU" sz="1400" b="0" i="0" u="none" strike="noStrike"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400" u="none" strike="noStrike" dirty="0">
                          <a:effectLst/>
                        </a:rPr>
                        <a:t>238 000</a:t>
                      </a:r>
                      <a:endParaRPr lang="ru-RU" sz="1400" b="0" i="0" u="none" strike="noStrike"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90500">
                <a:tc>
                  <a:txBody>
                    <a:bodyPr/>
                    <a:lstStyle/>
                    <a:p>
                      <a:pPr algn="ctr" fontAlgn="b"/>
                      <a:r>
                        <a:rPr lang="kk-KZ" sz="1400" b="1" i="0" u="none" strike="noStrike" dirty="0" smtClean="0">
                          <a:solidFill>
                            <a:schemeClr val="dk1"/>
                          </a:solidFill>
                          <a:effectLst/>
                          <a:latin typeface="+mn-lt"/>
                        </a:rPr>
                        <a:t>ЖИЫНЫ</a:t>
                      </a:r>
                      <a:endParaRPr lang="ru-RU" sz="1400" b="1" i="0" u="none" strike="noStrike" dirty="0">
                        <a:solidFill>
                          <a:srgbClr val="000000"/>
                        </a:solidFill>
                        <a:effectLst/>
                        <a:latin typeface="Times New Roman" panose="02020603050405020304"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b="1" u="none" strike="noStrike" dirty="0">
                          <a:effectLst/>
                        </a:rPr>
                        <a:t>17 962 170</a:t>
                      </a:r>
                      <a:endParaRPr lang="ru-RU" sz="1400" b="1" i="0" u="none" strike="noStrike" dirty="0">
                        <a:solidFill>
                          <a:srgbClr val="000000"/>
                        </a:solidFill>
                        <a:effectLst/>
                        <a:latin typeface="Times New Roman" panose="02020603050405020304"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b="1" u="none" strike="noStrike" dirty="0">
                          <a:effectLst/>
                        </a:rPr>
                        <a:t>18 182 015</a:t>
                      </a:r>
                      <a:endParaRPr lang="ru-RU" sz="1400" b="1" i="0" u="none" strike="noStrike" dirty="0">
                        <a:solidFill>
                          <a:srgbClr val="000000"/>
                        </a:solidFill>
                        <a:effectLst/>
                        <a:latin typeface="Times New Roman" panose="02020603050405020304"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b="1" u="none" strike="noStrike" dirty="0">
                          <a:effectLst/>
                        </a:rPr>
                        <a:t>18 393 708</a:t>
                      </a:r>
                      <a:endParaRPr lang="ru-RU" sz="1400" b="1" i="0" u="none" strike="noStrike" dirty="0">
                        <a:solidFill>
                          <a:srgbClr val="000000"/>
                        </a:solidFill>
                        <a:effectLst/>
                        <a:latin typeface="Times New Roman" panose="02020603050405020304"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ru-RU" sz="1400" b="1" u="none" strike="noStrike" dirty="0">
                          <a:effectLst/>
                        </a:rPr>
                        <a:t>18 596 568</a:t>
                      </a:r>
                      <a:endParaRPr lang="ru-RU" sz="1400" b="1" i="0" u="none" strike="noStrike" dirty="0">
                        <a:solidFill>
                          <a:srgbClr val="000000"/>
                        </a:solidFill>
                        <a:effectLst/>
                        <a:latin typeface="Times New Roman" panose="02020603050405020304"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8" name="Прямоугольник 7"/>
          <p:cNvSpPr/>
          <p:nvPr/>
        </p:nvSpPr>
        <p:spPr>
          <a:xfrm>
            <a:off x="518298" y="3938927"/>
            <a:ext cx="2938753" cy="369332"/>
          </a:xfrm>
          <a:prstGeom prst="rect">
            <a:avLst/>
          </a:prstGeom>
        </p:spPr>
        <p:txBody>
          <a:bodyPr wrap="none">
            <a:spAutoFit/>
          </a:bodyPr>
          <a:lstStyle/>
          <a:p>
            <a:r>
              <a:rPr lang="ru-RU" b="1" dirty="0" err="1" smtClean="0">
                <a:solidFill>
                  <a:srgbClr val="000000"/>
                </a:solidFill>
                <a:latin typeface="Times New Roman" panose="02020603050405020304" pitchFamily="18" charset="0"/>
              </a:rPr>
              <a:t>Төлеушілер санын</a:t>
            </a:r>
            <a:r>
              <a:rPr lang="ru-RU" b="1" dirty="0" smtClean="0">
                <a:solidFill>
                  <a:srgbClr val="000000"/>
                </a:solidFill>
                <a:latin typeface="Times New Roman" panose="02020603050405020304" pitchFamily="18" charset="0"/>
              </a:rPr>
              <a:t> </a:t>
            </a:r>
            <a:r>
              <a:rPr lang="ru-RU" b="1" dirty="0" err="1" smtClean="0">
                <a:solidFill>
                  <a:srgbClr val="000000"/>
                </a:solidFill>
                <a:latin typeface="Times New Roman" panose="02020603050405020304" pitchFamily="18" charset="0"/>
              </a:rPr>
              <a:t>болжау</a:t>
            </a:r>
            <a:endParaRPr lang="ru-RU" dirty="0"/>
          </a:p>
        </p:txBody>
      </p:sp>
      <p:sp>
        <p:nvSpPr>
          <p:cNvPr id="9" name="Прямоугольник 8"/>
          <p:cNvSpPr/>
          <p:nvPr/>
        </p:nvSpPr>
        <p:spPr>
          <a:xfrm>
            <a:off x="546564" y="99619"/>
            <a:ext cx="2020790" cy="461665"/>
          </a:xfrm>
          <a:prstGeom prst="rect">
            <a:avLst/>
          </a:prstGeom>
        </p:spPr>
        <p:txBody>
          <a:bodyPr wrap="square">
            <a:spAutoFit/>
          </a:bodyPr>
          <a:lstStyle/>
          <a:p>
            <a:r>
              <a:rPr lang="kk-KZ" sz="2400" b="1" dirty="0" smtClean="0">
                <a:solidFill>
                  <a:srgbClr val="000000"/>
                </a:solidFill>
                <a:latin typeface="Times New Roman" panose="02020603050405020304" pitchFamily="18" charset="0"/>
              </a:rPr>
              <a:t>Жарналар</a:t>
            </a:r>
            <a:endParaRPr lang="ru-RU" sz="2400" dirty="0"/>
          </a:p>
        </p:txBody>
      </p:sp>
    </p:spTree>
    <p:extLst>
      <p:ext uri="{BB962C8B-B14F-4D97-AF65-F5344CB8AC3E}">
        <p14:creationId xmlns:p14="http://schemas.microsoft.com/office/powerpoint/2010/main" val="14164180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9268069" y="6431329"/>
            <a:ext cx="2844800" cy="365125"/>
          </a:xfrm>
        </p:spPr>
        <p:txBody>
          <a:bodyPr/>
          <a:lstStyle/>
          <a:p>
            <a:fld id="{8D25C86A-2F31-4465-AAAB-F4D0E023132B}" type="slidenum">
              <a:rPr lang="ru-RU" sz="1600">
                <a:solidFill>
                  <a:schemeClr val="tx1"/>
                </a:solidFill>
              </a:rPr>
              <a:pPr/>
              <a:t>15</a:t>
            </a:fld>
            <a:endParaRPr lang="ru-RU" sz="1600" dirty="0">
              <a:solidFill>
                <a:schemeClr val="tx1"/>
              </a:solidFill>
            </a:endParaRPr>
          </a:p>
        </p:txBody>
      </p:sp>
      <p:graphicFrame>
        <p:nvGraphicFramePr>
          <p:cNvPr id="5" name="Таблица 4"/>
          <p:cNvGraphicFramePr>
            <a:graphicFrameLocks noGrp="1"/>
          </p:cNvGraphicFramePr>
          <p:nvPr>
            <p:extLst>
              <p:ext uri="{D42A27DB-BD31-4B8C-83A1-F6EECF244321}">
                <p14:modId xmlns:p14="http://schemas.microsoft.com/office/powerpoint/2010/main" val="1518079194"/>
              </p:ext>
            </p:extLst>
          </p:nvPr>
        </p:nvGraphicFramePr>
        <p:xfrm>
          <a:off x="184322" y="874912"/>
          <a:ext cx="11755632" cy="4033206"/>
        </p:xfrm>
        <a:graphic>
          <a:graphicData uri="http://schemas.openxmlformats.org/drawingml/2006/table">
            <a:tbl>
              <a:tblPr bandRow="1">
                <a:tableStyleId>{69CF1AB2-1976-4502-BF36-3FF5EA218861}</a:tableStyleId>
              </a:tblPr>
              <a:tblGrid>
                <a:gridCol w="493905"/>
                <a:gridCol w="1756372"/>
                <a:gridCol w="2362954"/>
                <a:gridCol w="1330860"/>
                <a:gridCol w="2046083"/>
                <a:gridCol w="1162935"/>
                <a:gridCol w="1453516"/>
                <a:gridCol w="1149007"/>
              </a:tblGrid>
              <a:tr h="481715">
                <a:tc rowSpan="2">
                  <a:txBody>
                    <a:bodyPr/>
                    <a:lstStyle/>
                    <a:p>
                      <a:pPr algn="ctr" fontAlgn="ctr"/>
                      <a:r>
                        <a:rPr lang="ru-RU" sz="1200" b="1" u="none" strike="noStrike" dirty="0" err="1" smtClean="0">
                          <a:solidFill>
                            <a:schemeClr val="bg1"/>
                          </a:solidFill>
                          <a:effectLst/>
                        </a:rPr>
                        <a:t>р</a:t>
                      </a:r>
                      <a:r>
                        <a:rPr lang="ru-RU" sz="1200" b="1" u="none" strike="noStrike" dirty="0" smtClean="0">
                          <a:solidFill>
                            <a:schemeClr val="bg1"/>
                          </a:solidFill>
                          <a:effectLst/>
                        </a:rPr>
                        <a:t>/с </a:t>
                      </a:r>
                    </a:p>
                    <a:p>
                      <a:pPr algn="ctr" fontAlgn="ctr"/>
                      <a:r>
                        <a:rPr lang="ru-RU" sz="1200" b="1" u="none" strike="noStrike" dirty="0" smtClean="0">
                          <a:solidFill>
                            <a:schemeClr val="bg1"/>
                          </a:solidFill>
                          <a:effectLst/>
                        </a:rPr>
                        <a:t>№ </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rowSpan="2">
                  <a:txBody>
                    <a:bodyPr/>
                    <a:lstStyle/>
                    <a:p>
                      <a:pPr algn="ctr" fontAlgn="ctr"/>
                      <a:r>
                        <a:rPr lang="ru-RU" sz="1200" b="1" u="none" strike="noStrike" dirty="0" err="1" smtClean="0">
                          <a:solidFill>
                            <a:schemeClr val="bg1"/>
                          </a:solidFill>
                          <a:effectLst/>
                        </a:rPr>
                        <a:t>Есептеу</a:t>
                      </a:r>
                      <a:r>
                        <a:rPr lang="ru-RU" sz="1200" b="1" u="none" strike="noStrike" baseline="0" dirty="0" smtClean="0">
                          <a:solidFill>
                            <a:schemeClr val="bg1"/>
                          </a:solidFill>
                          <a:effectLst/>
                        </a:rPr>
                        <a:t> </a:t>
                      </a:r>
                      <a:r>
                        <a:rPr lang="ru-RU" sz="1200" b="1" u="none" strike="noStrike" baseline="0" dirty="0" err="1" smtClean="0">
                          <a:solidFill>
                            <a:schemeClr val="bg1"/>
                          </a:solidFill>
                          <a:effectLst/>
                        </a:rPr>
                        <a:t>с</a:t>
                      </a:r>
                      <a:r>
                        <a:rPr lang="ru-RU" sz="1200" b="1" u="none" strike="noStrike" dirty="0" err="1" smtClean="0">
                          <a:solidFill>
                            <a:schemeClr val="bg1"/>
                          </a:solidFill>
                          <a:effectLst/>
                        </a:rPr>
                        <a:t>убъектілері</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gridSpan="2">
                  <a:txBody>
                    <a:bodyPr/>
                    <a:lstStyle/>
                    <a:p>
                      <a:pPr algn="ctr" fontAlgn="ctr"/>
                      <a:r>
                        <a:rPr lang="ru-RU" sz="1200" b="1" u="none" strike="noStrike" dirty="0" err="1" smtClean="0">
                          <a:solidFill>
                            <a:schemeClr val="bg1"/>
                          </a:solidFill>
                          <a:effectLst/>
                        </a:rPr>
                        <a:t>Есептеу</a:t>
                      </a:r>
                      <a:r>
                        <a:rPr lang="ru-RU" sz="1200" b="1" u="none" strike="noStrike" dirty="0" smtClean="0">
                          <a:solidFill>
                            <a:schemeClr val="bg1"/>
                          </a:solidFill>
                          <a:effectLst/>
                        </a:rPr>
                        <a:t> </a:t>
                      </a:r>
                      <a:r>
                        <a:rPr lang="ru-RU" sz="1200" b="1" u="none" strike="noStrike" dirty="0" err="1" smtClean="0">
                          <a:solidFill>
                            <a:schemeClr val="bg1"/>
                          </a:solidFill>
                          <a:effectLst/>
                        </a:rPr>
                        <a:t>объектілері</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lang="ru-RU"/>
                    </a:p>
                  </a:txBody>
                  <a:tcPr/>
                </a:tc>
                <a:tc gridSpan="2">
                  <a:txBody>
                    <a:bodyPr/>
                    <a:lstStyle/>
                    <a:p>
                      <a:pPr algn="ctr" fontAlgn="ctr"/>
                      <a:r>
                        <a:rPr lang="ru-RU" sz="1200" b="1" u="none" strike="noStrike" dirty="0" err="1" smtClean="0">
                          <a:solidFill>
                            <a:schemeClr val="bg1"/>
                          </a:solidFill>
                          <a:effectLst/>
                        </a:rPr>
                        <a:t>Аудару</a:t>
                      </a:r>
                      <a:r>
                        <a:rPr lang="ru-RU" sz="1200" b="1" u="none" strike="noStrike" dirty="0" smtClean="0">
                          <a:solidFill>
                            <a:schemeClr val="bg1"/>
                          </a:solidFill>
                          <a:effectLst/>
                        </a:rPr>
                        <a:t> </a:t>
                      </a:r>
                      <a:r>
                        <a:rPr lang="ru-RU" sz="1200" b="1" u="none" strike="noStrike" dirty="0" err="1" smtClean="0">
                          <a:solidFill>
                            <a:schemeClr val="bg1"/>
                          </a:solidFill>
                          <a:effectLst/>
                        </a:rPr>
                        <a:t>мерзімдері</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lang="ru-RU"/>
                    </a:p>
                  </a:txBody>
                  <a:tcPr/>
                </a:tc>
                <a:tc gridSpan="2">
                  <a:txBody>
                    <a:bodyPr/>
                    <a:lstStyle/>
                    <a:p>
                      <a:pPr algn="ctr" fontAlgn="ctr"/>
                      <a:r>
                        <a:rPr lang="ru-RU" sz="1200" b="1" u="none" strike="noStrike" dirty="0" smtClean="0">
                          <a:solidFill>
                            <a:schemeClr val="bg1"/>
                          </a:solidFill>
                          <a:effectLst/>
                        </a:rPr>
                        <a:t>СК </a:t>
                      </a:r>
                      <a:r>
                        <a:rPr lang="ru-RU" sz="1200" b="1" u="none" strike="noStrike" dirty="0" err="1" smtClean="0">
                          <a:solidFill>
                            <a:schemeClr val="bg1"/>
                          </a:solidFill>
                          <a:effectLst/>
                        </a:rPr>
                        <a:t>есептілігі</a:t>
                      </a:r>
                      <a:r>
                        <a:rPr lang="ru-RU" sz="1200" b="1" u="none" strike="noStrike" dirty="0" smtClean="0">
                          <a:solidFill>
                            <a:schemeClr val="bg1"/>
                          </a:solidFill>
                          <a:effectLst/>
                        </a:rPr>
                        <a:t>                                                                                                               (</a:t>
                      </a:r>
                      <a:r>
                        <a:rPr lang="ru-RU" sz="1200" b="1" u="none" strike="noStrike" dirty="0" err="1" smtClean="0">
                          <a:solidFill>
                            <a:schemeClr val="bg1"/>
                          </a:solidFill>
                          <a:effectLst/>
                        </a:rPr>
                        <a:t>кім</a:t>
                      </a:r>
                      <a:r>
                        <a:rPr lang="ru-RU" sz="1200" b="1" u="none" strike="noStrike" dirty="0" smtClean="0">
                          <a:solidFill>
                            <a:schemeClr val="bg1"/>
                          </a:solidFill>
                          <a:effectLst/>
                        </a:rPr>
                        <a:t> </a:t>
                      </a:r>
                      <a:r>
                        <a:rPr lang="ru-RU" sz="1200" b="1" u="none" strike="noStrike" dirty="0" err="1" smtClean="0">
                          <a:solidFill>
                            <a:schemeClr val="bg1"/>
                          </a:solidFill>
                          <a:effectLst/>
                        </a:rPr>
                        <a:t>ұсынады</a:t>
                      </a:r>
                      <a:r>
                        <a:rPr lang="ru-RU" sz="1200" b="1" u="none" strike="noStrike" baseline="0" dirty="0" err="1" smtClean="0">
                          <a:solidFill>
                            <a:schemeClr val="bg1"/>
                          </a:solidFill>
                          <a:effectLst/>
                        </a:rPr>
                        <a:t> және қанай мерзімдерде</a:t>
                      </a:r>
                      <a:r>
                        <a:rPr lang="ru-RU" sz="1200" b="1" u="none" strike="noStrike" dirty="0" smtClean="0">
                          <a:solidFill>
                            <a:schemeClr val="bg1"/>
                          </a:solidFill>
                          <a:effectLst/>
                        </a:rPr>
                        <a:t>)</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lang="ru-RU"/>
                    </a:p>
                  </a:txBody>
                  <a:tcPr/>
                </a:tc>
              </a:tr>
              <a:tr h="437004">
                <a:tc vMerge="1">
                  <a:txBody>
                    <a:bodyPr/>
                    <a:lstStyle/>
                    <a:p>
                      <a:endParaRPr lang="ru-RU"/>
                    </a:p>
                  </a:txBody>
                  <a:tcPr/>
                </a:tc>
                <a:tc vMerge="1">
                  <a:txBody>
                    <a:bodyPr/>
                    <a:lstStyle/>
                    <a:p>
                      <a:endParaRPr lang="ru-RU"/>
                    </a:p>
                  </a:txBody>
                  <a:tcPr/>
                </a:tc>
                <a:tc>
                  <a:txBody>
                    <a:bodyPr/>
                    <a:lstStyle/>
                    <a:p>
                      <a:pPr algn="ctr" fontAlgn="ctr"/>
                      <a:r>
                        <a:rPr lang="kk-KZ" sz="1050" b="1" i="0" u="none" strike="noStrike" dirty="0" smtClean="0">
                          <a:solidFill>
                            <a:schemeClr val="bg1"/>
                          </a:solidFill>
                          <a:effectLst/>
                          <a:latin typeface="Arial" panose="020B0604020202020204" pitchFamily="34" charset="0"/>
                        </a:rPr>
                        <a:t>қолданыстағы</a:t>
                      </a:r>
                      <a:endParaRPr lang="ru-RU" sz="105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ru-RU" sz="1200" b="1" u="none" strike="noStrike" dirty="0" smtClean="0">
                          <a:solidFill>
                            <a:schemeClr val="bg1"/>
                          </a:solidFill>
                          <a:effectLst/>
                        </a:rPr>
                        <a:t>ҚР </a:t>
                      </a:r>
                      <a:r>
                        <a:rPr lang="ru-RU" sz="1200" b="1" u="none" strike="noStrike" dirty="0" err="1" smtClean="0">
                          <a:solidFill>
                            <a:schemeClr val="bg1"/>
                          </a:solidFill>
                          <a:effectLst/>
                        </a:rPr>
                        <a:t>Заң жобасы</a:t>
                      </a:r>
                      <a:r>
                        <a:rPr lang="ru-RU" sz="1200" b="1" u="none" strike="noStrike" dirty="0" smtClean="0">
                          <a:solidFill>
                            <a:schemeClr val="bg1"/>
                          </a:solidFill>
                          <a:effectLst/>
                        </a:rPr>
                        <a:t> </a:t>
                      </a:r>
                      <a:r>
                        <a:rPr lang="ru-RU" sz="1200" b="1" u="none" strike="noStrike" dirty="0" err="1" smtClean="0">
                          <a:solidFill>
                            <a:schemeClr val="bg1"/>
                          </a:solidFill>
                          <a:effectLst/>
                        </a:rPr>
                        <a:t>бойынша</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kk-KZ" sz="1200" b="1" i="0" u="none" strike="noStrike" dirty="0" smtClean="0">
                          <a:solidFill>
                            <a:schemeClr val="bg1"/>
                          </a:solidFill>
                          <a:effectLst/>
                          <a:latin typeface="Arial" panose="020B0604020202020204" pitchFamily="34" charset="0"/>
                        </a:rPr>
                        <a:t>қолданыстағы</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ru-RU" sz="1200" b="1" u="none" strike="noStrike" dirty="0" smtClean="0">
                          <a:solidFill>
                            <a:schemeClr val="bg1"/>
                          </a:solidFill>
                          <a:effectLst/>
                        </a:rPr>
                        <a:t>ҚР </a:t>
                      </a:r>
                      <a:r>
                        <a:rPr lang="ru-RU" sz="1200" b="1" u="none" strike="noStrike" dirty="0" err="1" smtClean="0">
                          <a:solidFill>
                            <a:schemeClr val="bg1"/>
                          </a:solidFill>
                          <a:effectLst/>
                        </a:rPr>
                        <a:t>Заң жобасы</a:t>
                      </a:r>
                      <a:r>
                        <a:rPr lang="ru-RU" sz="1200" b="1" u="none" strike="noStrike" dirty="0" smtClean="0">
                          <a:solidFill>
                            <a:schemeClr val="bg1"/>
                          </a:solidFill>
                          <a:effectLst/>
                        </a:rPr>
                        <a:t> </a:t>
                      </a:r>
                      <a:r>
                        <a:rPr lang="ru-RU" sz="1200" b="1" u="none" strike="noStrike" dirty="0" err="1" smtClean="0">
                          <a:solidFill>
                            <a:schemeClr val="bg1"/>
                          </a:solidFill>
                          <a:effectLst/>
                        </a:rPr>
                        <a:t>бойынша</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kk-KZ" sz="1200" b="1" i="0" u="none" strike="noStrike" dirty="0" smtClean="0">
                          <a:solidFill>
                            <a:schemeClr val="bg1"/>
                          </a:solidFill>
                          <a:effectLst/>
                          <a:latin typeface="Arial" panose="020B0604020202020204" pitchFamily="34" charset="0"/>
                        </a:rPr>
                        <a:t>қолданыстағы</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200" b="1" u="none" strike="noStrike" dirty="0" smtClean="0">
                          <a:solidFill>
                            <a:schemeClr val="bg1"/>
                          </a:solidFill>
                          <a:effectLst/>
                        </a:rPr>
                        <a:t>ҚР </a:t>
                      </a:r>
                      <a:r>
                        <a:rPr lang="ru-RU" sz="1200" b="1" u="none" strike="noStrike" dirty="0" err="1" smtClean="0">
                          <a:solidFill>
                            <a:schemeClr val="bg1"/>
                          </a:solidFill>
                          <a:effectLst/>
                        </a:rPr>
                        <a:t>Заң жобасы</a:t>
                      </a:r>
                      <a:r>
                        <a:rPr lang="ru-RU" sz="1200" b="1" u="none" strike="noStrike" dirty="0" smtClean="0">
                          <a:solidFill>
                            <a:schemeClr val="bg1"/>
                          </a:solidFill>
                          <a:effectLst/>
                        </a:rPr>
                        <a:t> </a:t>
                      </a:r>
                      <a:r>
                        <a:rPr lang="ru-RU" sz="1200" b="1" u="none" strike="noStrike" dirty="0" err="1" smtClean="0">
                          <a:solidFill>
                            <a:schemeClr val="bg1"/>
                          </a:solidFill>
                          <a:effectLst/>
                        </a:rPr>
                        <a:t>бойынша</a:t>
                      </a:r>
                      <a:endParaRPr lang="ru-RU" sz="1200" b="1" i="0" u="none" strike="noStrike" dirty="0" smtClean="0">
                        <a:solidFill>
                          <a:schemeClr val="bg1"/>
                        </a:solidFill>
                        <a:effectLst/>
                        <a:latin typeface="Arial" panose="020B0604020202020204" pitchFamily="34" charset="0"/>
                      </a:endParaRPr>
                    </a:p>
                    <a:p>
                      <a:pPr algn="ctr" fontAlgn="ct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r>
              <a:tr h="434031">
                <a:tc>
                  <a:txBody>
                    <a:bodyPr/>
                    <a:lstStyle/>
                    <a:p>
                      <a:pPr algn="ctr" fontAlgn="ctr"/>
                      <a:r>
                        <a:rPr lang="ru-RU" sz="1200" u="none" strike="noStrike">
                          <a:effectLst/>
                        </a:rPr>
                        <a:t>1</a:t>
                      </a:r>
                      <a:endParaRPr lang="ru-RU" sz="1200" b="0" i="0" u="none" strike="noStrike">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Мемлекет</a:t>
                      </a:r>
                      <a:r>
                        <a:rPr lang="ru-RU" sz="1200" u="none" strike="noStrike" baseline="0" dirty="0" smtClean="0">
                          <a:effectLst/>
                        </a:rPr>
                        <a:t> </a:t>
                      </a:r>
                      <a:r>
                        <a:rPr lang="ru-RU" sz="1200" u="none" strike="noStrike" baseline="0" dirty="0" err="1" smtClean="0">
                          <a:effectLst/>
                        </a:rPr>
                        <a:t>азаматтардың </a:t>
                      </a:r>
                      <a:r>
                        <a:rPr lang="ru-RU" sz="1200" u="none" strike="noStrike" baseline="0" dirty="0" smtClean="0">
                          <a:effectLst/>
                        </a:rPr>
                        <a:t>12 </a:t>
                      </a:r>
                      <a:r>
                        <a:rPr lang="ru-RU" sz="1200" u="none" strike="noStrike" baseline="0" dirty="0" err="1" smtClean="0">
                          <a:effectLst/>
                        </a:rPr>
                        <a:t>санаты</a:t>
                      </a:r>
                      <a:r>
                        <a:rPr lang="ru-RU" sz="1200" u="none" strike="noStrike" baseline="0" dirty="0" smtClean="0">
                          <a:effectLst/>
                        </a:rPr>
                        <a:t> </a:t>
                      </a:r>
                      <a:r>
                        <a:rPr lang="ru-RU" sz="1200" u="none" strike="noStrike" baseline="0" dirty="0" err="1" smtClean="0">
                          <a:effectLst/>
                        </a:rPr>
                        <a:t>үшін</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алдыңғы екі</a:t>
                      </a:r>
                      <a:r>
                        <a:rPr lang="ru-RU" sz="1200" u="none" strike="noStrike" dirty="0" smtClean="0">
                          <a:effectLst/>
                        </a:rPr>
                        <a:t> </a:t>
                      </a:r>
                      <a:r>
                        <a:rPr lang="ru-RU" sz="1200" u="none" strike="noStrike" dirty="0" err="1" smtClean="0">
                          <a:effectLst/>
                        </a:rPr>
                        <a:t>қаржы жылындағы </a:t>
                      </a:r>
                      <a:r>
                        <a:rPr lang="ru-RU" sz="1200" u="none" strike="noStrike" dirty="0" smtClean="0">
                          <a:effectLst/>
                        </a:rPr>
                        <a:t>ОАЖ</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өзгерістерсіз</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Ағымдағы</a:t>
                      </a:r>
                      <a:r>
                        <a:rPr lang="ru-RU" sz="1200" u="none" strike="noStrike" baseline="0" dirty="0" err="1" smtClean="0">
                          <a:effectLst/>
                        </a:rPr>
                        <a:t> айдың алғашқы </a:t>
                      </a:r>
                      <a:r>
                        <a:rPr lang="ru-RU" sz="1200" u="none" strike="noStrike" baseline="0" dirty="0" smtClean="0">
                          <a:effectLst/>
                        </a:rPr>
                        <a:t>бес </a:t>
                      </a:r>
                      <a:r>
                        <a:rPr lang="ru-RU" sz="1200" u="none" strike="noStrike" baseline="0" dirty="0" err="1" smtClean="0">
                          <a:effectLst/>
                        </a:rPr>
                        <a:t>жұмыс күні ішінде</a:t>
                      </a:r>
                      <a:r>
                        <a:rPr lang="ru-RU" sz="1200" u="none" strike="noStrike" baseline="0" dirty="0" smtClean="0">
                          <a:effectLst/>
                        </a:rPr>
                        <a:t> ай </a:t>
                      </a:r>
                      <a:r>
                        <a:rPr lang="ru-RU" sz="1200" u="none" strike="noStrike" baseline="0" dirty="0" err="1" smtClean="0">
                          <a:effectLst/>
                        </a:rPr>
                        <a:t>сайын</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өзгерістерсіз</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kk-KZ" sz="1200" b="0" i="0" u="none" strike="noStrike" dirty="0" smtClean="0">
                          <a:solidFill>
                            <a:schemeClr val="dk1"/>
                          </a:solidFill>
                          <a:effectLst/>
                          <a:latin typeface="+mn-lt"/>
                        </a:rPr>
                        <a:t>жоқ</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өзгерістерсіз</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5158">
                <a:tc>
                  <a:txBody>
                    <a:bodyPr/>
                    <a:lstStyle/>
                    <a:p>
                      <a:pPr algn="ctr" fontAlgn="ctr"/>
                      <a:r>
                        <a:rPr lang="ru-RU" sz="1200" u="none" strike="noStrike">
                          <a:effectLst/>
                        </a:rPr>
                        <a:t>2</a:t>
                      </a:r>
                      <a:endParaRPr lang="ru-RU" sz="1200" b="0" i="0" u="none" strike="noStrike">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kk-KZ" sz="1200" b="0" i="0" u="none" strike="noStrike" dirty="0" smtClean="0">
                          <a:solidFill>
                            <a:srgbClr val="000000"/>
                          </a:solidFill>
                          <a:effectLst/>
                          <a:latin typeface="Arial" panose="020B0604020202020204" pitchFamily="34" charset="0"/>
                        </a:rPr>
                        <a:t>Жұмыс</a:t>
                      </a:r>
                      <a:r>
                        <a:rPr lang="kk-KZ" sz="1200" b="0" i="0" u="none" strike="noStrike" baseline="0" dirty="0" smtClean="0">
                          <a:solidFill>
                            <a:srgbClr val="000000"/>
                          </a:solidFill>
                          <a:effectLst/>
                          <a:latin typeface="Arial" panose="020B0604020202020204" pitchFamily="34" charset="0"/>
                        </a:rPr>
                        <a:t> берушілер</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Уәкілетті </a:t>
                      </a:r>
                      <a:r>
                        <a:rPr lang="ru-RU" sz="1200" u="none" strike="noStrike" dirty="0" smtClean="0">
                          <a:effectLst/>
                        </a:rPr>
                        <a:t>орган </a:t>
                      </a:r>
                      <a:r>
                        <a:rPr lang="ru-RU" sz="1200" u="none" strike="noStrike" dirty="0" err="1" smtClean="0">
                          <a:effectLst/>
                        </a:rPr>
                        <a:t>айқындайтын</a:t>
                      </a:r>
                      <a:r>
                        <a:rPr lang="ru-RU" sz="1200" u="none" strike="noStrike" dirty="0" smtClean="0">
                          <a:effectLst/>
                        </a:rPr>
                        <a:t>, </a:t>
                      </a:r>
                      <a:r>
                        <a:rPr lang="ru-RU" sz="1200" u="none" strike="noStrike" dirty="0" err="1" smtClean="0">
                          <a:effectLst/>
                        </a:rPr>
                        <a:t>олардан</a:t>
                      </a:r>
                      <a:r>
                        <a:rPr lang="ru-RU" sz="1200" u="none" strike="noStrike" baseline="0" dirty="0" smtClean="0">
                          <a:effectLst/>
                        </a:rPr>
                        <a:t> </a:t>
                      </a:r>
                      <a:r>
                        <a:rPr lang="ru-RU" sz="1200" u="none" strike="noStrike" baseline="0" dirty="0" err="1" smtClean="0">
                          <a:effectLst/>
                        </a:rPr>
                        <a:t>аударымдар</a:t>
                      </a:r>
                      <a:r>
                        <a:rPr lang="ru-RU" sz="1200" u="none" strike="noStrike" baseline="0" dirty="0" smtClean="0">
                          <a:effectLst/>
                        </a:rPr>
                        <a:t> мен </a:t>
                      </a:r>
                      <a:r>
                        <a:rPr lang="ru-RU" sz="1200" u="none" strike="noStrike" baseline="0" dirty="0" err="1" smtClean="0">
                          <a:effectLst/>
                        </a:rPr>
                        <a:t>жарналар</a:t>
                      </a:r>
                      <a:r>
                        <a:rPr lang="ru-RU" sz="1200" u="none" strike="noStrike" baseline="0" dirty="0" smtClean="0">
                          <a:effectLst/>
                        </a:rPr>
                        <a:t> </a:t>
                      </a:r>
                      <a:r>
                        <a:rPr lang="ru-RU" sz="1200" u="none" strike="noStrike" baseline="0" dirty="0" err="1" smtClean="0">
                          <a:effectLst/>
                        </a:rPr>
                        <a:t>төленбейтін кірістерді</a:t>
                      </a:r>
                      <a:r>
                        <a:rPr lang="ru-RU" sz="1200" u="none" strike="noStrike" baseline="0" dirty="0" smtClean="0">
                          <a:effectLst/>
                        </a:rPr>
                        <a:t> </a:t>
                      </a:r>
                      <a:r>
                        <a:rPr lang="ru-RU" sz="1200" u="none" strike="noStrike" baseline="0" dirty="0" err="1" smtClean="0">
                          <a:effectLst/>
                        </a:rPr>
                        <a:t>қоспағанда</a:t>
                      </a:r>
                      <a:r>
                        <a:rPr lang="ru-RU" sz="1200" u="none" strike="noStrike" baseline="0" dirty="0" smtClean="0">
                          <a:effectLst/>
                        </a:rPr>
                        <a:t>, </a:t>
                      </a:r>
                      <a:r>
                        <a:rPr lang="ru-RU" sz="1200" u="none" strike="noStrike" baseline="0" dirty="0" err="1" smtClean="0">
                          <a:effectLst/>
                        </a:rPr>
                        <a:t>жұмыскреге кіріс</a:t>
                      </a:r>
                      <a:r>
                        <a:rPr lang="ru-RU" sz="1200" u="none" strike="noStrike" baseline="0" dirty="0" smtClean="0">
                          <a:effectLst/>
                        </a:rPr>
                        <a:t> </a:t>
                      </a:r>
                      <a:r>
                        <a:rPr lang="ru-RU" sz="1200" u="none" strike="noStrike" baseline="0" dirty="0" err="1" smtClean="0">
                          <a:effectLst/>
                        </a:rPr>
                        <a:t>ретінде</a:t>
                      </a:r>
                      <a:r>
                        <a:rPr lang="ru-RU" sz="1200" u="none" strike="noStrike" baseline="0" dirty="0" smtClean="0">
                          <a:effectLst/>
                        </a:rPr>
                        <a:t> </a:t>
                      </a:r>
                      <a:r>
                        <a:rPr lang="ru-RU" sz="1200" u="none" strike="noStrike" baseline="0" dirty="0" err="1" smtClean="0">
                          <a:effectLst/>
                        </a:rPr>
                        <a:t>төленетін жұмыс берушінің шығыстары</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өзгерістерсіз</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Кірістерді</a:t>
                      </a:r>
                      <a:r>
                        <a:rPr lang="ru-RU" sz="1200" u="none" strike="noStrike" baseline="0" dirty="0" smtClean="0">
                          <a:effectLst/>
                        </a:rPr>
                        <a:t> </a:t>
                      </a:r>
                      <a:r>
                        <a:rPr lang="ru-RU" sz="1200" u="none" strike="noStrike" baseline="0" dirty="0" err="1" smtClean="0">
                          <a:effectLst/>
                        </a:rPr>
                        <a:t>төлеу айынан</a:t>
                      </a:r>
                      <a:r>
                        <a:rPr lang="ru-RU" sz="1200" u="none" strike="noStrike" baseline="0" dirty="0" smtClean="0">
                          <a:effectLst/>
                        </a:rPr>
                        <a:t> </a:t>
                      </a:r>
                      <a:r>
                        <a:rPr lang="ru-RU" sz="1200" u="none" strike="noStrike" baseline="0" dirty="0" err="1" smtClean="0">
                          <a:effectLst/>
                        </a:rPr>
                        <a:t>кейінгі</a:t>
                      </a:r>
                      <a:r>
                        <a:rPr lang="ru-RU" sz="1200" u="none" strike="noStrike" baseline="0" dirty="0" smtClean="0">
                          <a:effectLst/>
                        </a:rPr>
                        <a:t> </a:t>
                      </a:r>
                      <a:r>
                        <a:rPr lang="ru-RU" sz="1200" u="none" strike="noStrike" baseline="0" dirty="0" err="1" smtClean="0">
                          <a:effectLst/>
                        </a:rPr>
                        <a:t>айдың </a:t>
                      </a:r>
                      <a:r>
                        <a:rPr lang="ru-RU" sz="1200" u="none" strike="noStrike" baseline="0" dirty="0" smtClean="0">
                          <a:effectLst/>
                        </a:rPr>
                        <a:t>25 </a:t>
                      </a:r>
                      <a:r>
                        <a:rPr lang="ru-RU" sz="1200" u="none" strike="noStrike" baseline="0" dirty="0" err="1" smtClean="0">
                          <a:effectLst/>
                        </a:rPr>
                        <a:t>күнінен кешіктірмеі</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өзгерістерсіз</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Жұмыскерлер салық заңнамасы белгілеген</a:t>
                      </a:r>
                      <a:r>
                        <a:rPr lang="ru-RU" sz="1200" u="none" strike="noStrike" dirty="0" smtClean="0">
                          <a:effectLst/>
                        </a:rPr>
                        <a:t> </a:t>
                      </a:r>
                      <a:r>
                        <a:rPr lang="ru-RU" sz="1200" u="none" strike="noStrike" dirty="0" err="1" smtClean="0">
                          <a:effectLst/>
                        </a:rPr>
                        <a:t>мерзімдерде</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өзгерістерсіз</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5158">
                <a:tc>
                  <a:txBody>
                    <a:bodyPr/>
                    <a:lstStyle/>
                    <a:p>
                      <a:pPr algn="ctr" fontAlgn="ctr"/>
                      <a:r>
                        <a:rPr lang="ru-RU" sz="1200" u="none" strike="noStrike">
                          <a:effectLst/>
                        </a:rPr>
                        <a:t>3</a:t>
                      </a:r>
                      <a:endParaRPr lang="ru-RU" sz="1200" b="0" i="0" u="none" strike="noStrike">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Жұмыскерлер</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smtClean="0">
                          <a:effectLst/>
                        </a:rPr>
                        <a:t> </a:t>
                      </a:r>
                      <a:r>
                        <a:rPr lang="ru-RU" sz="1200" u="none" strike="noStrike" dirty="0" err="1" smtClean="0">
                          <a:effectLst/>
                        </a:rPr>
                        <a:t>Уәкілетті </a:t>
                      </a:r>
                      <a:r>
                        <a:rPr lang="ru-RU" sz="1200" u="none" strike="noStrike" dirty="0" smtClean="0">
                          <a:effectLst/>
                        </a:rPr>
                        <a:t>орган </a:t>
                      </a:r>
                      <a:r>
                        <a:rPr lang="ru-RU" sz="1200" u="none" strike="noStrike" dirty="0" err="1" smtClean="0">
                          <a:effectLst/>
                        </a:rPr>
                        <a:t>айқындайтын</a:t>
                      </a:r>
                      <a:r>
                        <a:rPr lang="ru-RU" sz="1200" u="none" strike="noStrike" dirty="0" smtClean="0">
                          <a:effectLst/>
                        </a:rPr>
                        <a:t>, </a:t>
                      </a:r>
                      <a:r>
                        <a:rPr lang="ru-RU" sz="1200" u="none" strike="noStrike" dirty="0" err="1" smtClean="0">
                          <a:effectLst/>
                        </a:rPr>
                        <a:t>олардан</a:t>
                      </a:r>
                      <a:r>
                        <a:rPr lang="ru-RU" sz="1200" u="none" strike="noStrike" baseline="0" dirty="0" smtClean="0">
                          <a:effectLst/>
                        </a:rPr>
                        <a:t> </a:t>
                      </a:r>
                      <a:r>
                        <a:rPr lang="ru-RU" sz="1200" u="none" strike="noStrike" baseline="0" dirty="0" err="1" smtClean="0">
                          <a:effectLst/>
                        </a:rPr>
                        <a:t>аударымдар</a:t>
                      </a:r>
                      <a:r>
                        <a:rPr lang="ru-RU" sz="1200" u="none" strike="noStrike" baseline="0" dirty="0" smtClean="0">
                          <a:effectLst/>
                        </a:rPr>
                        <a:t> мен </a:t>
                      </a:r>
                      <a:r>
                        <a:rPr lang="ru-RU" sz="1200" u="none" strike="noStrike" baseline="0" dirty="0" err="1" smtClean="0">
                          <a:effectLst/>
                        </a:rPr>
                        <a:t>жарналар</a:t>
                      </a:r>
                      <a:r>
                        <a:rPr lang="ru-RU" sz="1200" u="none" strike="noStrike" baseline="0" dirty="0" smtClean="0">
                          <a:effectLst/>
                        </a:rPr>
                        <a:t> </a:t>
                      </a:r>
                      <a:r>
                        <a:rPr lang="ru-RU" sz="1200" u="none" strike="noStrike" baseline="0" dirty="0" err="1" smtClean="0">
                          <a:effectLst/>
                        </a:rPr>
                        <a:t>төленбейтін кірістерді</a:t>
                      </a:r>
                      <a:r>
                        <a:rPr lang="ru-RU" sz="1200" u="none" strike="noStrike" baseline="0" dirty="0" smtClean="0">
                          <a:effectLst/>
                        </a:rPr>
                        <a:t> </a:t>
                      </a:r>
                      <a:r>
                        <a:rPr lang="ru-RU" sz="1200" u="none" strike="noStrike" baseline="0" dirty="0" err="1" smtClean="0">
                          <a:effectLst/>
                        </a:rPr>
                        <a:t>қоспағанда</a:t>
                      </a:r>
                      <a:r>
                        <a:rPr lang="ru-RU" sz="1200" u="none" strike="noStrike" baseline="0" dirty="0" smtClean="0">
                          <a:effectLst/>
                        </a:rPr>
                        <a:t>, </a:t>
                      </a:r>
                      <a:r>
                        <a:rPr lang="ru-RU" sz="1200" u="none" strike="noStrike" baseline="0" dirty="0" err="1" smtClean="0">
                          <a:effectLst/>
                        </a:rPr>
                        <a:t>жұмыс беруші</a:t>
                      </a:r>
                      <a:r>
                        <a:rPr lang="ru-RU" sz="1200" u="none" strike="noStrike" baseline="0" dirty="0" smtClean="0">
                          <a:effectLst/>
                        </a:rPr>
                        <a:t> </a:t>
                      </a:r>
                      <a:r>
                        <a:rPr lang="ru-RU" sz="1200" u="none" strike="noStrike" baseline="0" dirty="0" err="1" smtClean="0">
                          <a:effectLst/>
                        </a:rPr>
                        <a:t>есептеген</a:t>
                      </a:r>
                      <a:r>
                        <a:rPr lang="ru-RU" sz="1200" u="none" strike="noStrike" baseline="0" dirty="0" smtClean="0">
                          <a:effectLst/>
                        </a:rPr>
                        <a:t> </a:t>
                      </a:r>
                      <a:r>
                        <a:rPr lang="ru-RU" sz="1200" u="none" strike="noStrike" baseline="0" dirty="0" err="1" smtClean="0">
                          <a:effectLst/>
                        </a:rPr>
                        <a:t>кірістер</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өзгерістерсіз</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Кірістерді</a:t>
                      </a:r>
                      <a:r>
                        <a:rPr lang="ru-RU" sz="1200" u="none" strike="noStrike" baseline="0" dirty="0" smtClean="0">
                          <a:effectLst/>
                        </a:rPr>
                        <a:t> </a:t>
                      </a:r>
                      <a:r>
                        <a:rPr lang="ru-RU" sz="1200" u="none" strike="noStrike" baseline="0" dirty="0" err="1" smtClean="0">
                          <a:effectLst/>
                        </a:rPr>
                        <a:t>төлеу айынан</a:t>
                      </a:r>
                      <a:r>
                        <a:rPr lang="ru-RU" sz="1200" u="none" strike="noStrike" baseline="0" dirty="0" smtClean="0">
                          <a:effectLst/>
                        </a:rPr>
                        <a:t> </a:t>
                      </a:r>
                      <a:r>
                        <a:rPr lang="ru-RU" sz="1200" u="none" strike="noStrike" baseline="0" dirty="0" err="1" smtClean="0">
                          <a:effectLst/>
                        </a:rPr>
                        <a:t>кейінгі</a:t>
                      </a:r>
                      <a:r>
                        <a:rPr lang="ru-RU" sz="1200" u="none" strike="noStrike" baseline="0" dirty="0" smtClean="0">
                          <a:effectLst/>
                        </a:rPr>
                        <a:t> </a:t>
                      </a:r>
                      <a:r>
                        <a:rPr lang="ru-RU" sz="1200" u="none" strike="noStrike" baseline="0" dirty="0" err="1" smtClean="0">
                          <a:effectLst/>
                        </a:rPr>
                        <a:t>айдың </a:t>
                      </a:r>
                      <a:r>
                        <a:rPr lang="ru-RU" sz="1200" u="none" strike="noStrike" baseline="0" dirty="0" smtClean="0">
                          <a:effectLst/>
                        </a:rPr>
                        <a:t>25 </a:t>
                      </a:r>
                      <a:r>
                        <a:rPr lang="ru-RU" sz="1200" u="none" strike="noStrike" baseline="0" dirty="0" err="1" smtClean="0">
                          <a:effectLst/>
                        </a:rPr>
                        <a:t>күнінен кешіктірмеі</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өзгерістерсіз</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200" u="none" strike="noStrike" dirty="0" err="1" smtClean="0">
                          <a:effectLst/>
                        </a:rPr>
                        <a:t>Жұмыс берушілер</a:t>
                      </a:r>
                      <a:r>
                        <a:rPr lang="ru-RU" sz="1200" u="none" strike="noStrike" dirty="0" smtClean="0">
                          <a:effectLst/>
                        </a:rPr>
                        <a:t> </a:t>
                      </a:r>
                      <a:r>
                        <a:rPr lang="ru-RU" sz="1200" u="none" strike="noStrike" dirty="0" err="1" smtClean="0">
                          <a:effectLst/>
                        </a:rPr>
                        <a:t>салық заңнамасы белгілеген</a:t>
                      </a:r>
                      <a:r>
                        <a:rPr lang="ru-RU" sz="1200" u="none" strike="noStrike" dirty="0" smtClean="0">
                          <a:effectLst/>
                        </a:rPr>
                        <a:t> </a:t>
                      </a:r>
                      <a:r>
                        <a:rPr lang="ru-RU" sz="1200" u="none" strike="noStrike" dirty="0" err="1" smtClean="0">
                          <a:effectLst/>
                        </a:rPr>
                        <a:t>мерзімдерде</a:t>
                      </a:r>
                      <a:endParaRPr lang="ru-RU" sz="1200" b="0" i="0" u="none" strike="noStrike" dirty="0" smtClean="0">
                        <a:solidFill>
                          <a:srgbClr val="000000"/>
                        </a:solidFill>
                        <a:effectLst/>
                        <a:latin typeface="Arial" panose="020B0604020202020204" pitchFamily="34" charset="0"/>
                      </a:endParaRPr>
                    </a:p>
                    <a:p>
                      <a:pPr algn="ctr" fontAlgn="ct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өзгерістерсіз</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9334">
                <a:tc>
                  <a:txBody>
                    <a:bodyPr/>
                    <a:lstStyle/>
                    <a:p>
                      <a:pPr algn="ctr" fontAlgn="ctr"/>
                      <a:r>
                        <a:rPr lang="ru-RU" sz="1200" u="none" strike="noStrike">
                          <a:effectLst/>
                        </a:rPr>
                        <a:t>4</a:t>
                      </a:r>
                      <a:endParaRPr lang="ru-RU" sz="1200" b="0" i="0" u="none" strike="noStrike">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Азаматтық-құқықтық шарттар</a:t>
                      </a:r>
                      <a:r>
                        <a:rPr lang="ru-RU" sz="1200" u="none" strike="noStrike" dirty="0" smtClean="0">
                          <a:effectLst/>
                        </a:rPr>
                        <a:t> </a:t>
                      </a:r>
                      <a:r>
                        <a:rPr lang="ru-RU" sz="1200" u="none" strike="noStrike" dirty="0" err="1" smtClean="0">
                          <a:effectLst/>
                        </a:rPr>
                        <a:t>бойынша</a:t>
                      </a:r>
                      <a:r>
                        <a:rPr lang="ru-RU" sz="1200" u="none" strike="noStrike" dirty="0" smtClean="0">
                          <a:effectLst/>
                        </a:rPr>
                        <a:t> </a:t>
                      </a:r>
                      <a:r>
                        <a:rPr lang="ru-RU" sz="1200" u="none" strike="noStrike" dirty="0" err="1" smtClean="0">
                          <a:effectLst/>
                        </a:rPr>
                        <a:t>кіріс</a:t>
                      </a:r>
                      <a:r>
                        <a:rPr lang="ru-RU" sz="1200" u="none" strike="noStrike" dirty="0" smtClean="0">
                          <a:effectLst/>
                        </a:rPr>
                        <a:t> </a:t>
                      </a:r>
                      <a:r>
                        <a:rPr lang="ru-RU" sz="1200" u="none" strike="noStrike" dirty="0" err="1" smtClean="0">
                          <a:effectLst/>
                        </a:rPr>
                        <a:t>алатын</a:t>
                      </a:r>
                      <a:r>
                        <a:rPr lang="ru-RU" sz="1200" u="none" strike="noStrike" dirty="0" smtClean="0">
                          <a:effectLst/>
                        </a:rPr>
                        <a:t> </a:t>
                      </a:r>
                      <a:r>
                        <a:rPr lang="ru-RU" sz="1200" u="none" strike="noStrike" dirty="0" err="1" smtClean="0">
                          <a:effectLst/>
                        </a:rPr>
                        <a:t>жеке</a:t>
                      </a:r>
                      <a:r>
                        <a:rPr lang="ru-RU" sz="1200" u="none" strike="noStrike" dirty="0" smtClean="0">
                          <a:effectLst/>
                        </a:rPr>
                        <a:t> </a:t>
                      </a:r>
                      <a:r>
                        <a:rPr lang="ru-RU" sz="1200" u="none" strike="noStrike" dirty="0" err="1" smtClean="0">
                          <a:effectLst/>
                        </a:rPr>
                        <a:t>тұлғалар</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Уәкілетті </a:t>
                      </a:r>
                      <a:r>
                        <a:rPr lang="ru-RU" sz="1200" u="none" strike="noStrike" dirty="0" smtClean="0">
                          <a:effectLst/>
                        </a:rPr>
                        <a:t>орган </a:t>
                      </a:r>
                      <a:r>
                        <a:rPr lang="ru-RU" sz="1200" u="none" strike="noStrike" dirty="0" err="1" smtClean="0">
                          <a:effectLst/>
                        </a:rPr>
                        <a:t>айқындайтын</a:t>
                      </a:r>
                      <a:r>
                        <a:rPr lang="ru-RU" sz="1200" u="none" strike="noStrike" dirty="0" smtClean="0">
                          <a:effectLst/>
                        </a:rPr>
                        <a:t>, </a:t>
                      </a:r>
                      <a:r>
                        <a:rPr lang="ru-RU" sz="1200" u="none" strike="noStrike" dirty="0" err="1" smtClean="0">
                          <a:effectLst/>
                        </a:rPr>
                        <a:t>олардан</a:t>
                      </a:r>
                      <a:r>
                        <a:rPr lang="ru-RU" sz="1200" u="none" strike="noStrike" baseline="0" dirty="0" smtClean="0">
                          <a:effectLst/>
                        </a:rPr>
                        <a:t> </a:t>
                      </a:r>
                      <a:r>
                        <a:rPr lang="ru-RU" sz="1200" u="none" strike="noStrike" baseline="0" dirty="0" err="1" smtClean="0">
                          <a:effectLst/>
                        </a:rPr>
                        <a:t>аударымдар</a:t>
                      </a:r>
                      <a:r>
                        <a:rPr lang="ru-RU" sz="1200" u="none" strike="noStrike" baseline="0" dirty="0" smtClean="0">
                          <a:effectLst/>
                        </a:rPr>
                        <a:t> мен </a:t>
                      </a:r>
                      <a:r>
                        <a:rPr lang="ru-RU" sz="1200" u="none" strike="noStrike" baseline="0" dirty="0" err="1" smtClean="0">
                          <a:effectLst/>
                        </a:rPr>
                        <a:t>жарналар</a:t>
                      </a:r>
                      <a:r>
                        <a:rPr lang="ru-RU" sz="1200" u="none" strike="noStrike" baseline="0" dirty="0" smtClean="0">
                          <a:effectLst/>
                        </a:rPr>
                        <a:t> </a:t>
                      </a:r>
                      <a:r>
                        <a:rPr lang="ru-RU" sz="1200" u="none" strike="noStrike" baseline="0" dirty="0" err="1" smtClean="0">
                          <a:effectLst/>
                        </a:rPr>
                        <a:t>төленбейтін кірістерді</a:t>
                      </a:r>
                      <a:r>
                        <a:rPr lang="ru-RU" sz="1200" u="none" strike="noStrike" baseline="0" dirty="0" smtClean="0">
                          <a:effectLst/>
                        </a:rPr>
                        <a:t> </a:t>
                      </a:r>
                      <a:r>
                        <a:rPr lang="ru-RU" sz="1200" u="none" strike="noStrike" baseline="0" dirty="0" err="1" smtClean="0">
                          <a:effectLst/>
                        </a:rPr>
                        <a:t>қоспағанда</a:t>
                      </a:r>
                      <a:r>
                        <a:rPr lang="ru-RU" sz="1200" u="none" strike="noStrike" baseline="0" dirty="0" smtClean="0">
                          <a:effectLst/>
                        </a:rPr>
                        <a:t>, </a:t>
                      </a:r>
                      <a:r>
                        <a:rPr lang="ru-RU" sz="1200" u="none" strike="noStrike" baseline="0" dirty="0" err="1" smtClean="0">
                          <a:effectLst/>
                        </a:rPr>
                        <a:t>азаматтық-құқықтық шарттар</a:t>
                      </a:r>
                      <a:r>
                        <a:rPr lang="ru-RU" sz="1200" u="none" strike="noStrike" baseline="0" dirty="0" smtClean="0">
                          <a:effectLst/>
                        </a:rPr>
                        <a:t> </a:t>
                      </a:r>
                      <a:r>
                        <a:rPr lang="ru-RU" sz="1200" u="none" strike="noStrike" baseline="0" dirty="0" err="1" smtClean="0">
                          <a:effectLst/>
                        </a:rPr>
                        <a:t>бойынша</a:t>
                      </a:r>
                      <a:r>
                        <a:rPr lang="ru-RU" sz="1200" u="none" strike="noStrike" baseline="0" dirty="0" smtClean="0">
                          <a:effectLst/>
                        </a:rPr>
                        <a:t> </a:t>
                      </a:r>
                      <a:r>
                        <a:rPr lang="ru-RU" sz="1200" u="none" strike="noStrike" baseline="0" dirty="0" err="1" smtClean="0">
                          <a:effectLst/>
                        </a:rPr>
                        <a:t>есептелген</a:t>
                      </a:r>
                      <a:r>
                        <a:rPr lang="ru-RU" sz="1200" u="none" strike="noStrike" baseline="0" dirty="0" smtClean="0">
                          <a:effectLst/>
                        </a:rPr>
                        <a:t> </a:t>
                      </a:r>
                      <a:r>
                        <a:rPr lang="ru-RU" sz="1200" u="none" strike="noStrike" baseline="0" dirty="0" err="1" smtClean="0">
                          <a:effectLst/>
                        </a:rPr>
                        <a:t>барлық кірістер</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өзгерістерсіз</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kk-KZ" sz="1200" b="0" i="0" u="none" strike="noStrike" dirty="0" smtClean="0">
                          <a:solidFill>
                            <a:schemeClr val="dk1"/>
                          </a:solidFill>
                          <a:effectLst/>
                          <a:latin typeface="+mn-lt"/>
                        </a:rPr>
                        <a:t>Ай</a:t>
                      </a:r>
                      <a:r>
                        <a:rPr lang="kk-KZ" sz="1200" b="0" i="0" u="none" strike="noStrike" baseline="0" dirty="0" smtClean="0">
                          <a:solidFill>
                            <a:schemeClr val="dk1"/>
                          </a:solidFill>
                          <a:effectLst/>
                          <a:latin typeface="+mn-lt"/>
                        </a:rPr>
                        <a:t> сайын</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өзгерістерсіз</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Осындай</a:t>
                      </a:r>
                      <a:r>
                        <a:rPr lang="ru-RU" sz="1200" u="none" strike="noStrike" dirty="0" smtClean="0">
                          <a:effectLst/>
                        </a:rPr>
                        <a:t> </a:t>
                      </a:r>
                      <a:r>
                        <a:rPr lang="ru-RU" sz="1200" u="none" strike="noStrike" dirty="0" err="1" smtClean="0">
                          <a:effectLst/>
                        </a:rPr>
                        <a:t>шарттар</a:t>
                      </a:r>
                      <a:r>
                        <a:rPr lang="ru-RU" sz="1200" u="none" strike="noStrike" dirty="0" smtClean="0">
                          <a:effectLst/>
                        </a:rPr>
                        <a:t> </a:t>
                      </a:r>
                      <a:r>
                        <a:rPr lang="ru-RU" sz="1200" u="none" strike="noStrike" dirty="0" err="1" smtClean="0">
                          <a:effectLst/>
                        </a:rPr>
                        <a:t>жасалған</a:t>
                      </a:r>
                      <a:r>
                        <a:rPr lang="ru-RU" sz="1200" u="none" strike="noStrike" baseline="0" dirty="0" err="1" smtClean="0">
                          <a:effectLst/>
                        </a:rPr>
                        <a:t> салық агенттері</a:t>
                      </a:r>
                      <a:r>
                        <a:rPr lang="ru-RU" sz="1200" u="none" strike="noStrike" baseline="0" dirty="0" smtClean="0">
                          <a:effectLst/>
                        </a:rPr>
                        <a:t> </a:t>
                      </a:r>
                      <a:r>
                        <a:rPr lang="ru-RU" sz="1200" u="none" strike="noStrike" dirty="0" err="1" smtClean="0">
                          <a:effectLst/>
                        </a:rPr>
                        <a:t>салық заңнамасы белгілеген</a:t>
                      </a:r>
                      <a:r>
                        <a:rPr lang="ru-RU" sz="1200" u="none" strike="noStrike" dirty="0" smtClean="0">
                          <a:effectLst/>
                        </a:rPr>
                        <a:t> </a:t>
                      </a:r>
                      <a:r>
                        <a:rPr lang="ru-RU" sz="1200" u="none" strike="noStrike" dirty="0" err="1" smtClean="0">
                          <a:effectLst/>
                        </a:rPr>
                        <a:t>мерзімдерде</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өзгерістерсіз</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6" name="TextBox 5"/>
          <p:cNvSpPr txBox="1"/>
          <p:nvPr/>
        </p:nvSpPr>
        <p:spPr>
          <a:xfrm>
            <a:off x="184322" y="0"/>
            <a:ext cx="11773216" cy="830997"/>
          </a:xfrm>
          <a:prstGeom prst="rect">
            <a:avLst/>
          </a:prstGeom>
          <a:noFill/>
        </p:spPr>
        <p:txBody>
          <a:bodyPr wrap="square" rtlCol="0">
            <a:spAutoFit/>
          </a:bodyPr>
          <a:lstStyle>
            <a:defPPr>
              <a:defRPr lang="ru-RU"/>
            </a:defPPr>
            <a:lvl1pPr marR="5080">
              <a:spcBef>
                <a:spcPct val="0"/>
              </a:spcBef>
              <a:defRPr sz="3200" b="1" spc="-50">
                <a:solidFill>
                  <a:srgbClr val="C00000"/>
                </a:solidFill>
              </a:defRPr>
            </a:lvl1pPr>
          </a:lstStyle>
          <a:p>
            <a:r>
              <a:rPr lang="ru-RU" sz="2400" dirty="0" smtClean="0"/>
              <a:t>ОБЪЕКТІЛЕР ЖӘНЕ АУДАРЫМДАР МЕН ЖАРНАЛАРДЫ ЕСЕПТЕУ ЖӘНЕ ТӨЛЕУ ТӘРТІБІ БОЙЫНША ӨЗГЕРІСТЕР :</a:t>
            </a:r>
            <a:endParaRPr lang="ru-RU" sz="2400" dirty="0"/>
          </a:p>
        </p:txBody>
      </p:sp>
    </p:spTree>
    <p:extLst>
      <p:ext uri="{BB962C8B-B14F-4D97-AF65-F5344CB8AC3E}">
        <p14:creationId xmlns:p14="http://schemas.microsoft.com/office/powerpoint/2010/main" val="32422542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9282723" y="6426721"/>
            <a:ext cx="2844800" cy="365125"/>
          </a:xfrm>
        </p:spPr>
        <p:txBody>
          <a:bodyPr/>
          <a:lstStyle/>
          <a:p>
            <a:fld id="{8D25C86A-2F31-4465-AAAB-F4D0E023132B}" type="slidenum">
              <a:rPr lang="ru-RU" sz="1600">
                <a:solidFill>
                  <a:schemeClr val="tx1"/>
                </a:solidFill>
              </a:rPr>
              <a:pPr/>
              <a:t>16</a:t>
            </a:fld>
            <a:endParaRPr lang="ru-RU" sz="1600" dirty="0">
              <a:solidFill>
                <a:schemeClr val="tx1"/>
              </a:solidFill>
            </a:endParaRPr>
          </a:p>
        </p:txBody>
      </p:sp>
      <p:graphicFrame>
        <p:nvGraphicFramePr>
          <p:cNvPr id="5" name="Таблица 4"/>
          <p:cNvGraphicFramePr>
            <a:graphicFrameLocks noGrp="1"/>
          </p:cNvGraphicFramePr>
          <p:nvPr>
            <p:extLst>
              <p:ext uri="{D42A27DB-BD31-4B8C-83A1-F6EECF244321}">
                <p14:modId xmlns:p14="http://schemas.microsoft.com/office/powerpoint/2010/main" val="1329456257"/>
              </p:ext>
            </p:extLst>
          </p:nvPr>
        </p:nvGraphicFramePr>
        <p:xfrm>
          <a:off x="184322" y="892880"/>
          <a:ext cx="11755632" cy="5288938"/>
        </p:xfrm>
        <a:graphic>
          <a:graphicData uri="http://schemas.openxmlformats.org/drawingml/2006/table">
            <a:tbl>
              <a:tblPr bandRow="1">
                <a:tableStyleId>{69CF1AB2-1976-4502-BF36-3FF5EA218861}</a:tableStyleId>
              </a:tblPr>
              <a:tblGrid>
                <a:gridCol w="466744"/>
                <a:gridCol w="1692998"/>
                <a:gridCol w="2209046"/>
                <a:gridCol w="1394233"/>
                <a:gridCol w="1502876"/>
                <a:gridCol w="1339912"/>
                <a:gridCol w="1774480"/>
                <a:gridCol w="1375343"/>
              </a:tblGrid>
              <a:tr h="456290">
                <a:tc rowSpan="2">
                  <a:txBody>
                    <a:bodyPr/>
                    <a:lstStyle/>
                    <a:p>
                      <a:pPr algn="ctr" fontAlgn="ctr"/>
                      <a:r>
                        <a:rPr lang="ru-RU" sz="1200" b="1" u="none" strike="noStrike" dirty="0" err="1" smtClean="0">
                          <a:solidFill>
                            <a:schemeClr val="bg1"/>
                          </a:solidFill>
                          <a:effectLst/>
                        </a:rPr>
                        <a:t>р</a:t>
                      </a:r>
                      <a:r>
                        <a:rPr lang="ru-RU" sz="1200" b="1" u="none" strike="noStrike" dirty="0" smtClean="0">
                          <a:solidFill>
                            <a:schemeClr val="bg1"/>
                          </a:solidFill>
                          <a:effectLst/>
                        </a:rPr>
                        <a:t>/с </a:t>
                      </a:r>
                    </a:p>
                    <a:p>
                      <a:pPr algn="ctr" fontAlgn="ctr"/>
                      <a:r>
                        <a:rPr lang="ru-RU" sz="1200" b="1" u="none" strike="noStrike" dirty="0" smtClean="0">
                          <a:solidFill>
                            <a:schemeClr val="bg1"/>
                          </a:solidFill>
                          <a:effectLst/>
                        </a:rPr>
                        <a:t>№ </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rowSpan="2">
                  <a:txBody>
                    <a:bodyPr/>
                    <a:lstStyle/>
                    <a:p>
                      <a:pPr algn="ctr" fontAlgn="ctr"/>
                      <a:r>
                        <a:rPr lang="ru-RU" sz="1200" b="1" u="none" strike="noStrike" dirty="0" err="1" smtClean="0">
                          <a:solidFill>
                            <a:schemeClr val="bg1"/>
                          </a:solidFill>
                          <a:effectLst/>
                        </a:rPr>
                        <a:t>Есептеу</a:t>
                      </a:r>
                      <a:r>
                        <a:rPr lang="ru-RU" sz="1200" b="1" u="none" strike="noStrike" baseline="0" dirty="0" smtClean="0">
                          <a:solidFill>
                            <a:schemeClr val="bg1"/>
                          </a:solidFill>
                          <a:effectLst/>
                        </a:rPr>
                        <a:t> </a:t>
                      </a:r>
                      <a:r>
                        <a:rPr lang="ru-RU" sz="1200" b="1" u="none" strike="noStrike" baseline="0" dirty="0" err="1" smtClean="0">
                          <a:solidFill>
                            <a:schemeClr val="bg1"/>
                          </a:solidFill>
                          <a:effectLst/>
                        </a:rPr>
                        <a:t>с</a:t>
                      </a:r>
                      <a:r>
                        <a:rPr lang="ru-RU" sz="1200" b="1" u="none" strike="noStrike" dirty="0" err="1" smtClean="0">
                          <a:solidFill>
                            <a:schemeClr val="bg1"/>
                          </a:solidFill>
                          <a:effectLst/>
                        </a:rPr>
                        <a:t>убъектілері</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gridSpan="2">
                  <a:txBody>
                    <a:bodyPr/>
                    <a:lstStyle/>
                    <a:p>
                      <a:pPr algn="ctr" fontAlgn="ctr"/>
                      <a:r>
                        <a:rPr lang="ru-RU" sz="1200" b="1" u="none" strike="noStrike" dirty="0" err="1" smtClean="0">
                          <a:solidFill>
                            <a:schemeClr val="bg1"/>
                          </a:solidFill>
                          <a:effectLst/>
                        </a:rPr>
                        <a:t>Есептеу</a:t>
                      </a:r>
                      <a:r>
                        <a:rPr lang="ru-RU" sz="1200" b="1" u="none" strike="noStrike" dirty="0" smtClean="0">
                          <a:solidFill>
                            <a:schemeClr val="bg1"/>
                          </a:solidFill>
                          <a:effectLst/>
                        </a:rPr>
                        <a:t> </a:t>
                      </a:r>
                      <a:r>
                        <a:rPr lang="ru-RU" sz="1200" b="1" u="none" strike="noStrike" dirty="0" err="1" smtClean="0">
                          <a:solidFill>
                            <a:schemeClr val="bg1"/>
                          </a:solidFill>
                          <a:effectLst/>
                        </a:rPr>
                        <a:t>объектілері</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lang="ru-RU"/>
                    </a:p>
                  </a:txBody>
                  <a:tcPr/>
                </a:tc>
                <a:tc gridSpan="2">
                  <a:txBody>
                    <a:bodyPr/>
                    <a:lstStyle/>
                    <a:p>
                      <a:pPr algn="ctr" fontAlgn="ctr"/>
                      <a:r>
                        <a:rPr lang="ru-RU" sz="1200" b="1" u="none" strike="noStrike" dirty="0" err="1" smtClean="0">
                          <a:solidFill>
                            <a:schemeClr val="bg1"/>
                          </a:solidFill>
                          <a:effectLst/>
                        </a:rPr>
                        <a:t>Аудару</a:t>
                      </a:r>
                      <a:r>
                        <a:rPr lang="ru-RU" sz="1200" b="1" u="none" strike="noStrike" dirty="0" smtClean="0">
                          <a:solidFill>
                            <a:schemeClr val="bg1"/>
                          </a:solidFill>
                          <a:effectLst/>
                        </a:rPr>
                        <a:t> </a:t>
                      </a:r>
                      <a:r>
                        <a:rPr lang="ru-RU" sz="1200" b="1" u="none" strike="noStrike" dirty="0" err="1" smtClean="0">
                          <a:solidFill>
                            <a:schemeClr val="bg1"/>
                          </a:solidFill>
                          <a:effectLst/>
                        </a:rPr>
                        <a:t>мерзімдері</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lang="ru-RU"/>
                    </a:p>
                  </a:txBody>
                  <a:tcPr/>
                </a:tc>
                <a:tc gridSpan="2">
                  <a:txBody>
                    <a:bodyPr/>
                    <a:lstStyle/>
                    <a:p>
                      <a:pPr algn="ctr" fontAlgn="ctr"/>
                      <a:r>
                        <a:rPr lang="ru-RU" sz="1200" b="1" u="none" strike="noStrike" dirty="0" smtClean="0">
                          <a:solidFill>
                            <a:schemeClr val="bg1"/>
                          </a:solidFill>
                          <a:effectLst/>
                        </a:rPr>
                        <a:t>СК </a:t>
                      </a:r>
                      <a:r>
                        <a:rPr lang="ru-RU" sz="1200" b="1" u="none" strike="noStrike" dirty="0" err="1" smtClean="0">
                          <a:solidFill>
                            <a:schemeClr val="bg1"/>
                          </a:solidFill>
                          <a:effectLst/>
                        </a:rPr>
                        <a:t>есептілігі</a:t>
                      </a:r>
                      <a:r>
                        <a:rPr lang="ru-RU" sz="1200" b="1" u="none" strike="noStrike" dirty="0" smtClean="0">
                          <a:solidFill>
                            <a:schemeClr val="bg1"/>
                          </a:solidFill>
                          <a:effectLst/>
                        </a:rPr>
                        <a:t>                                                                                                               (</a:t>
                      </a:r>
                      <a:r>
                        <a:rPr lang="ru-RU" sz="1200" b="1" u="none" strike="noStrike" dirty="0" err="1" smtClean="0">
                          <a:solidFill>
                            <a:schemeClr val="bg1"/>
                          </a:solidFill>
                          <a:effectLst/>
                        </a:rPr>
                        <a:t>кім</a:t>
                      </a:r>
                      <a:r>
                        <a:rPr lang="ru-RU" sz="1200" b="1" u="none" strike="noStrike" dirty="0" smtClean="0">
                          <a:solidFill>
                            <a:schemeClr val="bg1"/>
                          </a:solidFill>
                          <a:effectLst/>
                        </a:rPr>
                        <a:t> </a:t>
                      </a:r>
                      <a:r>
                        <a:rPr lang="ru-RU" sz="1200" b="1" u="none" strike="noStrike" dirty="0" err="1" smtClean="0">
                          <a:solidFill>
                            <a:schemeClr val="bg1"/>
                          </a:solidFill>
                          <a:effectLst/>
                        </a:rPr>
                        <a:t>ұсынады</a:t>
                      </a:r>
                      <a:r>
                        <a:rPr lang="ru-RU" sz="1200" b="1" u="none" strike="noStrike" baseline="0" dirty="0" err="1" smtClean="0">
                          <a:solidFill>
                            <a:schemeClr val="bg1"/>
                          </a:solidFill>
                          <a:effectLst/>
                        </a:rPr>
                        <a:t> және қанай мерзімдерде</a:t>
                      </a:r>
                      <a:r>
                        <a:rPr lang="ru-RU" sz="1200" b="1" u="none" strike="noStrike" dirty="0" smtClean="0">
                          <a:solidFill>
                            <a:schemeClr val="bg1"/>
                          </a:solidFill>
                          <a:effectLst/>
                        </a:rPr>
                        <a:t>)</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lang="ru-RU"/>
                    </a:p>
                  </a:txBody>
                  <a:tcPr/>
                </a:tc>
              </a:tr>
              <a:tr h="352818">
                <a:tc vMerge="1">
                  <a:txBody>
                    <a:bodyPr/>
                    <a:lstStyle/>
                    <a:p>
                      <a:endParaRPr lang="ru-RU"/>
                    </a:p>
                  </a:txBody>
                  <a:tcPr/>
                </a:tc>
                <a:tc vMerge="1">
                  <a:txBody>
                    <a:bodyPr/>
                    <a:lstStyle/>
                    <a:p>
                      <a:endParaRPr lang="ru-RU"/>
                    </a:p>
                  </a:txBody>
                  <a:tcPr/>
                </a:tc>
                <a:tc>
                  <a:txBody>
                    <a:bodyPr/>
                    <a:lstStyle/>
                    <a:p>
                      <a:pPr algn="ctr" fontAlgn="ctr"/>
                      <a:r>
                        <a:rPr lang="kk-KZ" sz="1050" b="1" i="0" u="none" strike="noStrike" dirty="0" smtClean="0">
                          <a:solidFill>
                            <a:schemeClr val="bg1"/>
                          </a:solidFill>
                          <a:effectLst/>
                          <a:latin typeface="Arial" panose="020B0604020202020204" pitchFamily="34" charset="0"/>
                        </a:rPr>
                        <a:t>қолданыстағы</a:t>
                      </a:r>
                      <a:endParaRPr lang="ru-RU" sz="105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ru-RU" sz="1200" b="1" u="none" strike="noStrike" dirty="0" smtClean="0">
                          <a:solidFill>
                            <a:schemeClr val="bg1"/>
                          </a:solidFill>
                          <a:effectLst/>
                        </a:rPr>
                        <a:t>ҚР </a:t>
                      </a:r>
                      <a:r>
                        <a:rPr lang="ru-RU" sz="1200" b="1" u="none" strike="noStrike" dirty="0" err="1" smtClean="0">
                          <a:solidFill>
                            <a:schemeClr val="bg1"/>
                          </a:solidFill>
                          <a:effectLst/>
                        </a:rPr>
                        <a:t>Заң жобасы</a:t>
                      </a:r>
                      <a:r>
                        <a:rPr lang="ru-RU" sz="1200" b="1" u="none" strike="noStrike" dirty="0" smtClean="0">
                          <a:solidFill>
                            <a:schemeClr val="bg1"/>
                          </a:solidFill>
                          <a:effectLst/>
                        </a:rPr>
                        <a:t> </a:t>
                      </a:r>
                      <a:r>
                        <a:rPr lang="ru-RU" sz="1200" b="1" u="none" strike="noStrike" dirty="0" err="1" smtClean="0">
                          <a:solidFill>
                            <a:schemeClr val="bg1"/>
                          </a:solidFill>
                          <a:effectLst/>
                        </a:rPr>
                        <a:t>бойынша</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kk-KZ" sz="1200" b="1" i="0" u="none" strike="noStrike" dirty="0" smtClean="0">
                          <a:solidFill>
                            <a:schemeClr val="bg1"/>
                          </a:solidFill>
                          <a:effectLst/>
                          <a:latin typeface="Arial" panose="020B0604020202020204" pitchFamily="34" charset="0"/>
                        </a:rPr>
                        <a:t>қолданыстағы</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ru-RU" sz="1200" b="1" u="none" strike="noStrike" dirty="0" smtClean="0">
                          <a:solidFill>
                            <a:schemeClr val="bg1"/>
                          </a:solidFill>
                          <a:effectLst/>
                        </a:rPr>
                        <a:t>ҚР </a:t>
                      </a:r>
                      <a:r>
                        <a:rPr lang="ru-RU" sz="1200" b="1" u="none" strike="noStrike" dirty="0" err="1" smtClean="0">
                          <a:solidFill>
                            <a:schemeClr val="bg1"/>
                          </a:solidFill>
                          <a:effectLst/>
                        </a:rPr>
                        <a:t>Заң жобасы</a:t>
                      </a:r>
                      <a:r>
                        <a:rPr lang="ru-RU" sz="1200" b="1" u="none" strike="noStrike" dirty="0" smtClean="0">
                          <a:solidFill>
                            <a:schemeClr val="bg1"/>
                          </a:solidFill>
                          <a:effectLst/>
                        </a:rPr>
                        <a:t> </a:t>
                      </a:r>
                      <a:r>
                        <a:rPr lang="ru-RU" sz="1200" b="1" u="none" strike="noStrike" dirty="0" err="1" smtClean="0">
                          <a:solidFill>
                            <a:schemeClr val="bg1"/>
                          </a:solidFill>
                          <a:effectLst/>
                        </a:rPr>
                        <a:t>бойынша</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kk-KZ" sz="1200" b="1" i="0" u="none" strike="noStrike" dirty="0" smtClean="0">
                          <a:solidFill>
                            <a:schemeClr val="bg1"/>
                          </a:solidFill>
                          <a:effectLst/>
                          <a:latin typeface="Arial" panose="020B0604020202020204" pitchFamily="34" charset="0"/>
                        </a:rPr>
                        <a:t>қолданыстағы</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200" b="1" u="none" strike="noStrike" dirty="0" smtClean="0">
                          <a:solidFill>
                            <a:schemeClr val="bg1"/>
                          </a:solidFill>
                          <a:effectLst/>
                        </a:rPr>
                        <a:t>ҚР </a:t>
                      </a:r>
                      <a:r>
                        <a:rPr lang="ru-RU" sz="1200" b="1" u="none" strike="noStrike" dirty="0" err="1" smtClean="0">
                          <a:solidFill>
                            <a:schemeClr val="bg1"/>
                          </a:solidFill>
                          <a:effectLst/>
                        </a:rPr>
                        <a:t>Заң жобасы</a:t>
                      </a:r>
                      <a:r>
                        <a:rPr lang="ru-RU" sz="1200" b="1" u="none" strike="noStrike" dirty="0" smtClean="0">
                          <a:solidFill>
                            <a:schemeClr val="bg1"/>
                          </a:solidFill>
                          <a:effectLst/>
                        </a:rPr>
                        <a:t> </a:t>
                      </a:r>
                      <a:r>
                        <a:rPr lang="ru-RU" sz="1200" b="1" u="none" strike="noStrike" dirty="0" err="1" smtClean="0">
                          <a:solidFill>
                            <a:schemeClr val="bg1"/>
                          </a:solidFill>
                          <a:effectLst/>
                        </a:rPr>
                        <a:t>бойынша</a:t>
                      </a:r>
                      <a:endParaRPr lang="ru-RU" sz="1200" b="1" i="0" u="none" strike="noStrike" dirty="0" smtClean="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r>
              <a:tr h="181070">
                <a:tc gridSpan="8">
                  <a:txBody>
                    <a:bodyPr/>
                    <a:lstStyle/>
                    <a:p>
                      <a:pPr algn="ctr" fontAlgn="ctr"/>
                      <a:r>
                        <a:rPr lang="ru-RU" sz="1200" u="none" strike="noStrike" dirty="0" err="1" smtClean="0">
                          <a:effectLst/>
                        </a:rPr>
                        <a:t>Жекеше</a:t>
                      </a:r>
                      <a:r>
                        <a:rPr lang="ru-RU" sz="1200" u="none" strike="noStrike" dirty="0" smtClean="0">
                          <a:effectLst/>
                        </a:rPr>
                        <a:t> </a:t>
                      </a:r>
                      <a:r>
                        <a:rPr lang="ru-RU" sz="1200" u="none" strike="noStrike" dirty="0" err="1" smtClean="0">
                          <a:effectLst/>
                        </a:rPr>
                        <a:t>нотариустар</a:t>
                      </a:r>
                      <a:r>
                        <a:rPr lang="ru-RU" sz="1200" u="none" strike="noStrike" dirty="0" smtClean="0">
                          <a:effectLst/>
                        </a:rPr>
                        <a:t>, </a:t>
                      </a:r>
                      <a:r>
                        <a:rPr lang="ru-RU" sz="1200" u="none" strike="noStrike" dirty="0" err="1" smtClean="0">
                          <a:effectLst/>
                        </a:rPr>
                        <a:t>жеке</a:t>
                      </a:r>
                      <a:r>
                        <a:rPr lang="ru-RU" sz="1200" u="none" strike="noStrike" dirty="0" smtClean="0">
                          <a:effectLst/>
                        </a:rPr>
                        <a:t> сот</a:t>
                      </a:r>
                      <a:r>
                        <a:rPr lang="ru-RU" sz="1200" u="none" strike="noStrike" baseline="0" dirty="0" smtClean="0">
                          <a:effectLst/>
                        </a:rPr>
                        <a:t> </a:t>
                      </a:r>
                      <a:r>
                        <a:rPr lang="ru-RU" sz="1200" u="none" strike="noStrike" baseline="0" dirty="0" err="1" smtClean="0">
                          <a:effectLst/>
                        </a:rPr>
                        <a:t>орындаушылары</a:t>
                      </a:r>
                      <a:r>
                        <a:rPr lang="ru-RU" sz="1200" u="none" strike="noStrike" dirty="0" smtClean="0">
                          <a:effectLst/>
                        </a:rPr>
                        <a:t>, </a:t>
                      </a:r>
                      <a:r>
                        <a:rPr lang="ru-RU" sz="1200" u="none" strike="noStrike" dirty="0" err="1" smtClean="0">
                          <a:effectLst/>
                        </a:rPr>
                        <a:t>адвокаттар</a:t>
                      </a:r>
                      <a:r>
                        <a:rPr lang="ru-RU" sz="1200" u="none" strike="noStrike" dirty="0" smtClean="0">
                          <a:effectLst/>
                        </a:rPr>
                        <a:t>, </a:t>
                      </a:r>
                      <a:r>
                        <a:rPr lang="ru-RU" sz="1200" u="none" strike="noStrike" dirty="0" err="1" smtClean="0">
                          <a:effectLst/>
                        </a:rPr>
                        <a:t>кәсіби медиаторлар</a:t>
                      </a:r>
                      <a:endParaRPr lang="ru-RU" sz="1200" b="1"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745534">
                <a:tc>
                  <a:txBody>
                    <a:bodyPr/>
                    <a:lstStyle/>
                    <a:p>
                      <a:pPr algn="ctr" fontAlgn="ctr"/>
                      <a:r>
                        <a:rPr lang="ru-RU" sz="1200" u="none" strike="noStrike">
                          <a:effectLst/>
                        </a:rPr>
                        <a:t>5</a:t>
                      </a:r>
                      <a:endParaRPr lang="ru-RU" sz="1200" b="0" i="0" u="none" strike="noStrike">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Жекеше</a:t>
                      </a:r>
                      <a:r>
                        <a:rPr lang="ru-RU" sz="1200" u="none" strike="noStrike" dirty="0" smtClean="0">
                          <a:effectLst/>
                        </a:rPr>
                        <a:t> </a:t>
                      </a:r>
                      <a:r>
                        <a:rPr lang="ru-RU" sz="1200" u="none" strike="noStrike" dirty="0" err="1" smtClean="0">
                          <a:effectLst/>
                        </a:rPr>
                        <a:t>нотариустар</a:t>
                      </a:r>
                      <a:r>
                        <a:rPr lang="ru-RU" sz="1200" u="none" strike="noStrike" dirty="0" smtClean="0">
                          <a:effectLst/>
                        </a:rPr>
                        <a:t>, </a:t>
                      </a:r>
                      <a:r>
                        <a:rPr lang="ru-RU" sz="1200" u="none" strike="noStrike" dirty="0" err="1" smtClean="0">
                          <a:effectLst/>
                        </a:rPr>
                        <a:t>жеке</a:t>
                      </a:r>
                      <a:r>
                        <a:rPr lang="ru-RU" sz="1200" u="none" strike="noStrike" dirty="0" smtClean="0">
                          <a:effectLst/>
                        </a:rPr>
                        <a:t> сот</a:t>
                      </a:r>
                      <a:r>
                        <a:rPr lang="ru-RU" sz="1200" u="none" strike="noStrike" baseline="0" dirty="0" smtClean="0">
                          <a:effectLst/>
                        </a:rPr>
                        <a:t> </a:t>
                      </a:r>
                      <a:r>
                        <a:rPr lang="ru-RU" sz="1200" u="none" strike="noStrike" baseline="0" dirty="0" err="1" smtClean="0">
                          <a:effectLst/>
                        </a:rPr>
                        <a:t>орындаушылары</a:t>
                      </a:r>
                      <a:r>
                        <a:rPr lang="ru-RU" sz="1200" u="none" strike="noStrike" dirty="0" smtClean="0">
                          <a:effectLst/>
                        </a:rPr>
                        <a:t>, </a:t>
                      </a:r>
                      <a:r>
                        <a:rPr lang="ru-RU" sz="1200" u="none" strike="noStrike" dirty="0" err="1" smtClean="0">
                          <a:effectLst/>
                        </a:rPr>
                        <a:t>адвокаттар</a:t>
                      </a:r>
                      <a:r>
                        <a:rPr lang="ru-RU" sz="1200" u="none" strike="noStrike" dirty="0" smtClean="0">
                          <a:effectLst/>
                        </a:rPr>
                        <a:t>, </a:t>
                      </a:r>
                      <a:r>
                        <a:rPr lang="ru-RU" sz="1200" u="none" strike="noStrike" dirty="0" err="1" smtClean="0">
                          <a:effectLst/>
                        </a:rPr>
                        <a:t>кәсіби медиаторлар</a:t>
                      </a:r>
                      <a:endParaRPr lang="ru-RU" sz="1200" b="1"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Кірістердің барлық түрлері</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kk-KZ" sz="1100" b="0" i="0" u="none" strike="noStrike" dirty="0" smtClean="0">
                          <a:solidFill>
                            <a:srgbClr val="000000"/>
                          </a:solidFill>
                          <a:effectLst/>
                          <a:latin typeface="Arial" panose="020B0604020202020204" pitchFamily="34" charset="0"/>
                        </a:rPr>
                        <a:t>Өзгерістерсіз</a:t>
                      </a:r>
                      <a:endParaRPr lang="ru-RU" sz="11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Кірістерді</a:t>
                      </a:r>
                      <a:r>
                        <a:rPr lang="ru-RU" sz="1200" u="none" strike="noStrike" baseline="0" dirty="0" smtClean="0">
                          <a:effectLst/>
                        </a:rPr>
                        <a:t> </a:t>
                      </a:r>
                      <a:r>
                        <a:rPr lang="ru-RU" sz="1200" u="none" strike="noStrike" baseline="0" dirty="0" err="1" smtClean="0">
                          <a:effectLst/>
                        </a:rPr>
                        <a:t>төлеу айынан</a:t>
                      </a:r>
                      <a:r>
                        <a:rPr lang="ru-RU" sz="1200" u="none" strike="noStrike" baseline="0" dirty="0" smtClean="0">
                          <a:effectLst/>
                        </a:rPr>
                        <a:t> </a:t>
                      </a:r>
                      <a:r>
                        <a:rPr lang="ru-RU" sz="1200" u="none" strike="noStrike" baseline="0" dirty="0" err="1" smtClean="0">
                          <a:effectLst/>
                        </a:rPr>
                        <a:t>кейінгі</a:t>
                      </a:r>
                      <a:r>
                        <a:rPr lang="ru-RU" sz="1200" u="none" strike="noStrike" baseline="0" dirty="0" smtClean="0">
                          <a:effectLst/>
                        </a:rPr>
                        <a:t> </a:t>
                      </a:r>
                      <a:r>
                        <a:rPr lang="ru-RU" sz="1200" u="none" strike="noStrike" baseline="0" dirty="0" err="1" smtClean="0">
                          <a:effectLst/>
                        </a:rPr>
                        <a:t>айдың </a:t>
                      </a:r>
                      <a:r>
                        <a:rPr lang="ru-RU" sz="1200" u="none" strike="noStrike" baseline="0" dirty="0" smtClean="0">
                          <a:effectLst/>
                        </a:rPr>
                        <a:t>25 </a:t>
                      </a:r>
                      <a:r>
                        <a:rPr lang="ru-RU" sz="1200" u="none" strike="noStrike" baseline="0" dirty="0" err="1" smtClean="0">
                          <a:effectLst/>
                        </a:rPr>
                        <a:t>күнінен кешіктірмеі</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kk-KZ" sz="1200" b="0" i="0" u="none" strike="noStrike" dirty="0" smtClean="0">
                          <a:solidFill>
                            <a:srgbClr val="000000"/>
                          </a:solidFill>
                          <a:effectLst/>
                          <a:latin typeface="Arial" panose="020B0604020202020204" pitchFamily="34" charset="0"/>
                        </a:rPr>
                        <a:t>Өзгерістерсіз</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kk-KZ" sz="1200" kern="1200" dirty="0" smtClean="0">
                          <a:solidFill>
                            <a:schemeClr val="dk1"/>
                          </a:solidFill>
                          <a:latin typeface="+mn-lt"/>
                          <a:ea typeface="+mn-ea"/>
                          <a:cs typeface="+mn-cs"/>
                        </a:rPr>
                        <a:t>Салық заңнамасы белгілеген мерзімдерде дербес немесе салық агенттері арқылы (салық есептелген кірістер бойынша, есепті айдан кейінгі айдың 25 күнінен кешіктірмей)</a:t>
                      </a:r>
                      <a:endParaRPr lang="ru-RU" sz="1200" kern="1200" dirty="0" smtClean="0">
                        <a:solidFill>
                          <a:schemeClr val="dk1"/>
                        </a:solidFill>
                        <a:latin typeface="+mn-lt"/>
                        <a:ea typeface="+mn-ea"/>
                        <a:cs typeface="+mn-cs"/>
                      </a:endParaRPr>
                    </a:p>
                    <a:p>
                      <a:pPr algn="ctr" fontAlgn="ctr"/>
                      <a:r>
                        <a:rPr lang="ru-RU" sz="1200" u="none" strike="noStrike" dirty="0" smtClean="0">
                          <a:effectLst/>
                        </a:rPr>
                        <a:t> </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kk-KZ" sz="1200" b="0" i="0" u="none" strike="noStrike" dirty="0" smtClean="0">
                          <a:solidFill>
                            <a:srgbClr val="000000"/>
                          </a:solidFill>
                          <a:effectLst/>
                          <a:latin typeface="Arial" panose="020B0604020202020204" pitchFamily="34" charset="0"/>
                        </a:rPr>
                        <a:t>Өзгерістерсіз</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34224">
                <a:tc>
                  <a:txBody>
                    <a:bodyPr/>
                    <a:lstStyle/>
                    <a:p>
                      <a:pPr algn="ctr" fontAlgn="ctr"/>
                      <a:r>
                        <a:rPr lang="ru-RU" sz="1200" u="none" strike="noStrike">
                          <a:effectLst/>
                        </a:rPr>
                        <a:t>6</a:t>
                      </a:r>
                      <a:endParaRPr lang="ru-RU" sz="1200" b="0" i="0" u="none" strike="noStrike">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Жекеше</a:t>
                      </a:r>
                      <a:r>
                        <a:rPr lang="ru-RU" sz="1200" u="none" strike="noStrike" dirty="0" smtClean="0">
                          <a:effectLst/>
                        </a:rPr>
                        <a:t> </a:t>
                      </a:r>
                      <a:r>
                        <a:rPr lang="ru-RU" sz="1200" u="none" strike="noStrike" dirty="0" err="1" smtClean="0">
                          <a:effectLst/>
                        </a:rPr>
                        <a:t>нотариустар</a:t>
                      </a:r>
                      <a:r>
                        <a:rPr lang="ru-RU" sz="1200" u="none" strike="noStrike" dirty="0" smtClean="0">
                          <a:effectLst/>
                        </a:rPr>
                        <a:t>, </a:t>
                      </a:r>
                      <a:r>
                        <a:rPr lang="ru-RU" sz="1200" u="none" strike="noStrike" dirty="0" err="1" smtClean="0">
                          <a:effectLst/>
                        </a:rPr>
                        <a:t>жеке</a:t>
                      </a:r>
                      <a:r>
                        <a:rPr lang="ru-RU" sz="1200" u="none" strike="noStrike" dirty="0" smtClean="0">
                          <a:effectLst/>
                        </a:rPr>
                        <a:t> сот</a:t>
                      </a:r>
                      <a:r>
                        <a:rPr lang="ru-RU" sz="1200" u="none" strike="noStrike" baseline="0" dirty="0" smtClean="0">
                          <a:effectLst/>
                        </a:rPr>
                        <a:t> </a:t>
                      </a:r>
                      <a:r>
                        <a:rPr lang="ru-RU" sz="1200" u="none" strike="noStrike" baseline="0" dirty="0" err="1" smtClean="0">
                          <a:effectLst/>
                        </a:rPr>
                        <a:t>орындаушылары</a:t>
                      </a:r>
                      <a:r>
                        <a:rPr lang="ru-RU" sz="1200" u="none" strike="noStrike" dirty="0" smtClean="0">
                          <a:effectLst/>
                        </a:rPr>
                        <a:t>, </a:t>
                      </a:r>
                      <a:r>
                        <a:rPr lang="ru-RU" sz="1200" u="none" strike="noStrike" dirty="0" err="1" smtClean="0">
                          <a:effectLst/>
                        </a:rPr>
                        <a:t>адвокаттар</a:t>
                      </a:r>
                      <a:r>
                        <a:rPr lang="ru-RU" sz="1200" u="none" strike="noStrike" dirty="0" smtClean="0">
                          <a:effectLst/>
                        </a:rPr>
                        <a:t>, </a:t>
                      </a:r>
                      <a:r>
                        <a:rPr lang="ru-RU" sz="1200" u="none" strike="noStrike" dirty="0" err="1" smtClean="0">
                          <a:effectLst/>
                        </a:rPr>
                        <a:t>кәсіби медиаторлар</a:t>
                      </a:r>
                      <a:endParaRPr lang="ru-RU" sz="1200" b="1"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kk-KZ" sz="1200" kern="1200" dirty="0" smtClean="0">
                          <a:solidFill>
                            <a:schemeClr val="dk1"/>
                          </a:solidFill>
                          <a:latin typeface="+mn-lt"/>
                          <a:ea typeface="+mn-ea"/>
                          <a:cs typeface="+mn-cs"/>
                        </a:rPr>
                        <a:t>Тиісінше заң көмегін көрсеткені, нотариалдық қызметтерді жасағаны үшін ақыны қоса алғанда, Атқарушы құжаттарды орындау бойыншща қызметті жүзеге асырудан, адвокат қызметін, кәсіби медиатор қызметін жүзеге асырудан алынған кірістерді барлық түрлері , сондай-ақ қорғаумен және өкілдікпен байланысты алынған шығыстарды өтеудің сомалары</a:t>
                      </a:r>
                      <a:endParaRPr lang="ru-RU" sz="1200" kern="1200" dirty="0">
                        <a:solidFill>
                          <a:schemeClr val="dk1"/>
                        </a:solidFill>
                        <a:latin typeface="+mn-lt"/>
                        <a:ea typeface="+mn-ea"/>
                        <a:cs typeface="+mn-cs"/>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a:effectLst/>
                        </a:rPr>
                        <a:t>2 </a:t>
                      </a:r>
                      <a:r>
                        <a:rPr lang="ru-RU" sz="1200" u="none" strike="noStrike" baseline="0" dirty="0" smtClean="0">
                          <a:effectLst/>
                        </a:rPr>
                        <a:t> АЖ</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Кірістерді</a:t>
                      </a:r>
                      <a:r>
                        <a:rPr lang="ru-RU" sz="1200" u="none" strike="noStrike" baseline="0" dirty="0" smtClean="0">
                          <a:effectLst/>
                        </a:rPr>
                        <a:t> </a:t>
                      </a:r>
                      <a:r>
                        <a:rPr lang="ru-RU" sz="1200" u="none" strike="noStrike" baseline="0" dirty="0" err="1" smtClean="0">
                          <a:effectLst/>
                        </a:rPr>
                        <a:t>төлеу айынан</a:t>
                      </a:r>
                      <a:r>
                        <a:rPr lang="ru-RU" sz="1200" u="none" strike="noStrike" baseline="0" dirty="0" smtClean="0">
                          <a:effectLst/>
                        </a:rPr>
                        <a:t> </a:t>
                      </a:r>
                      <a:r>
                        <a:rPr lang="ru-RU" sz="1200" u="none" strike="noStrike" baseline="0" dirty="0" err="1" smtClean="0">
                          <a:effectLst/>
                        </a:rPr>
                        <a:t>кейінгі</a:t>
                      </a:r>
                      <a:r>
                        <a:rPr lang="ru-RU" sz="1200" u="none" strike="noStrike" baseline="0" dirty="0" smtClean="0">
                          <a:effectLst/>
                        </a:rPr>
                        <a:t> </a:t>
                      </a:r>
                      <a:r>
                        <a:rPr lang="ru-RU" sz="1200" u="none" strike="noStrike" baseline="0" dirty="0" err="1" smtClean="0">
                          <a:effectLst/>
                        </a:rPr>
                        <a:t>айдың </a:t>
                      </a:r>
                      <a:r>
                        <a:rPr lang="ru-RU" sz="1200" u="none" strike="noStrike" baseline="0" dirty="0" smtClean="0">
                          <a:effectLst/>
                        </a:rPr>
                        <a:t>25 </a:t>
                      </a:r>
                      <a:r>
                        <a:rPr lang="ru-RU" sz="1200" u="none" strike="noStrike" baseline="0" dirty="0" err="1" smtClean="0">
                          <a:effectLst/>
                        </a:rPr>
                        <a:t>күнінен кешіктірмеі</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kk-KZ" sz="1200" b="0" i="0" u="none" strike="noStrike" dirty="0" smtClean="0">
                          <a:solidFill>
                            <a:srgbClr val="000000"/>
                          </a:solidFill>
                          <a:effectLst/>
                          <a:latin typeface="Arial" panose="020B0604020202020204" pitchFamily="34" charset="0"/>
                        </a:rPr>
                        <a:t>Өзгерістерсіз</a:t>
                      </a:r>
                      <a:endParaRPr lang="ru-RU" sz="1200" b="0" i="0" u="none" strike="noStrike" dirty="0" smtClean="0">
                        <a:solidFill>
                          <a:srgbClr val="000000"/>
                        </a:solidFill>
                        <a:effectLst/>
                        <a:latin typeface="Arial" panose="020B0604020202020204" pitchFamily="34" charset="0"/>
                      </a:endParaRPr>
                    </a:p>
                    <a:p>
                      <a:pPr algn="ctr" fontAlgn="ct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kk-KZ" sz="1200" kern="1200" dirty="0" smtClean="0">
                          <a:solidFill>
                            <a:schemeClr val="dk1"/>
                          </a:solidFill>
                          <a:latin typeface="+mn-lt"/>
                          <a:ea typeface="+mn-ea"/>
                          <a:cs typeface="+mn-cs"/>
                        </a:rPr>
                        <a:t>Салық заңнамасы белгілеген мерзімдерде дербес немесе салық агенттері арқылы (салық есептелген кірістер бойынша, есепті айдан кейінгі айдың 25 күнінен кешіктірмей)</a:t>
                      </a:r>
                      <a:endParaRPr lang="ru-RU" sz="1200" kern="1200" dirty="0" smtClean="0">
                        <a:solidFill>
                          <a:schemeClr val="dk1"/>
                        </a:solidFill>
                        <a:latin typeface="+mn-lt"/>
                        <a:ea typeface="+mn-ea"/>
                        <a:cs typeface="+mn-cs"/>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kk-KZ" sz="1200" b="0" i="0" u="none" strike="noStrike" dirty="0" smtClean="0">
                          <a:solidFill>
                            <a:srgbClr val="000000"/>
                          </a:solidFill>
                          <a:effectLst/>
                          <a:latin typeface="Arial" panose="020B0604020202020204" pitchFamily="34" charset="0"/>
                        </a:rPr>
                        <a:t>Өзгерістерсіз</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TextBox 6"/>
          <p:cNvSpPr txBox="1"/>
          <p:nvPr/>
        </p:nvSpPr>
        <p:spPr>
          <a:xfrm>
            <a:off x="184322" y="0"/>
            <a:ext cx="11773216" cy="830997"/>
          </a:xfrm>
          <a:prstGeom prst="rect">
            <a:avLst/>
          </a:prstGeom>
          <a:noFill/>
        </p:spPr>
        <p:txBody>
          <a:bodyPr wrap="square" rtlCol="0">
            <a:spAutoFit/>
          </a:bodyPr>
          <a:lstStyle>
            <a:defPPr>
              <a:defRPr lang="ru-RU"/>
            </a:defPPr>
            <a:lvl1pPr marR="5080">
              <a:spcBef>
                <a:spcPct val="0"/>
              </a:spcBef>
              <a:defRPr sz="3200" b="1" spc="-50">
                <a:solidFill>
                  <a:srgbClr val="C00000"/>
                </a:solidFill>
              </a:defRPr>
            </a:lvl1pPr>
          </a:lstStyle>
          <a:p>
            <a:r>
              <a:rPr lang="ru-RU" sz="2400" dirty="0" smtClean="0"/>
              <a:t>ОБЪЕКТІЛЕР ЖӘНЕ АУДАРЫМДАР МЕН ЖАРНАЛАРДЫ ЕСЕПТЕУ ЖӘНЕ ТӨЛЕУ ТӘРТІБІ БОЙЫНША ӨЗГЕРІСТЕР :</a:t>
            </a:r>
            <a:endParaRPr lang="ru-RU" sz="2400" dirty="0"/>
          </a:p>
        </p:txBody>
      </p:sp>
    </p:spTree>
    <p:extLst>
      <p:ext uri="{BB962C8B-B14F-4D97-AF65-F5344CB8AC3E}">
        <p14:creationId xmlns:p14="http://schemas.microsoft.com/office/powerpoint/2010/main" val="1787490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8D25C86A-2F31-4465-AAAB-F4D0E023132B}" type="slidenum">
              <a:rPr lang="ru-RU" smtClean="0">
                <a:solidFill>
                  <a:prstClr val="black">
                    <a:tint val="75000"/>
                  </a:prstClr>
                </a:solidFill>
              </a:rPr>
              <a:pPr/>
              <a:t>17</a:t>
            </a:fld>
            <a:endParaRPr lang="ru-RU" dirty="0">
              <a:solidFill>
                <a:prstClr val="black">
                  <a:tint val="75000"/>
                </a:prstClr>
              </a:solidFill>
            </a:endParaRPr>
          </a:p>
        </p:txBody>
      </p:sp>
      <p:graphicFrame>
        <p:nvGraphicFramePr>
          <p:cNvPr id="5" name="Таблица 4"/>
          <p:cNvGraphicFramePr>
            <a:graphicFrameLocks noGrp="1"/>
          </p:cNvGraphicFramePr>
          <p:nvPr>
            <p:extLst>
              <p:ext uri="{D42A27DB-BD31-4B8C-83A1-F6EECF244321}">
                <p14:modId xmlns:p14="http://schemas.microsoft.com/office/powerpoint/2010/main" val="1290816745"/>
              </p:ext>
            </p:extLst>
          </p:nvPr>
        </p:nvGraphicFramePr>
        <p:xfrm>
          <a:off x="157945" y="523220"/>
          <a:ext cx="11755632" cy="5844662"/>
        </p:xfrm>
        <a:graphic>
          <a:graphicData uri="http://schemas.openxmlformats.org/drawingml/2006/table">
            <a:tbl>
              <a:tblPr bandRow="1">
                <a:tableStyleId>{69CF1AB2-1976-4502-BF36-3FF5EA218861}</a:tableStyleId>
              </a:tblPr>
              <a:tblGrid>
                <a:gridCol w="387178"/>
                <a:gridCol w="2013439"/>
                <a:gridCol w="2233246"/>
                <a:gridCol w="1264960"/>
                <a:gridCol w="1724553"/>
                <a:gridCol w="1063915"/>
                <a:gridCol w="1907756"/>
                <a:gridCol w="1160585"/>
              </a:tblGrid>
              <a:tr h="479103">
                <a:tc rowSpan="2">
                  <a:txBody>
                    <a:bodyPr/>
                    <a:lstStyle/>
                    <a:p>
                      <a:pPr algn="ctr" fontAlgn="ctr"/>
                      <a:r>
                        <a:rPr lang="ru-RU" sz="1200" b="1" u="none" strike="noStrike" dirty="0" err="1" smtClean="0">
                          <a:solidFill>
                            <a:schemeClr val="bg1"/>
                          </a:solidFill>
                          <a:effectLst/>
                        </a:rPr>
                        <a:t>р</a:t>
                      </a:r>
                      <a:r>
                        <a:rPr lang="ru-RU" sz="1200" b="1" u="none" strike="noStrike" dirty="0" smtClean="0">
                          <a:solidFill>
                            <a:schemeClr val="bg1"/>
                          </a:solidFill>
                          <a:effectLst/>
                        </a:rPr>
                        <a:t>/с </a:t>
                      </a:r>
                    </a:p>
                    <a:p>
                      <a:pPr algn="ctr" fontAlgn="ctr"/>
                      <a:r>
                        <a:rPr lang="ru-RU" sz="1200" b="1" u="none" strike="noStrike" dirty="0" smtClean="0">
                          <a:solidFill>
                            <a:schemeClr val="bg1"/>
                          </a:solidFill>
                          <a:effectLst/>
                        </a:rPr>
                        <a:t>№ </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rowSpan="2">
                  <a:txBody>
                    <a:bodyPr/>
                    <a:lstStyle/>
                    <a:p>
                      <a:pPr algn="ctr" fontAlgn="ctr"/>
                      <a:r>
                        <a:rPr lang="ru-RU" sz="1200" b="1" u="none" strike="noStrike" dirty="0" err="1" smtClean="0">
                          <a:solidFill>
                            <a:schemeClr val="bg1"/>
                          </a:solidFill>
                          <a:effectLst/>
                        </a:rPr>
                        <a:t>Есептеу</a:t>
                      </a:r>
                      <a:r>
                        <a:rPr lang="ru-RU" sz="1200" b="1" u="none" strike="noStrike" baseline="0" dirty="0" smtClean="0">
                          <a:solidFill>
                            <a:schemeClr val="bg1"/>
                          </a:solidFill>
                          <a:effectLst/>
                        </a:rPr>
                        <a:t> </a:t>
                      </a:r>
                      <a:r>
                        <a:rPr lang="ru-RU" sz="1200" b="1" u="none" strike="noStrike" baseline="0" dirty="0" err="1" smtClean="0">
                          <a:solidFill>
                            <a:schemeClr val="bg1"/>
                          </a:solidFill>
                          <a:effectLst/>
                        </a:rPr>
                        <a:t>с</a:t>
                      </a:r>
                      <a:r>
                        <a:rPr lang="ru-RU" sz="1200" b="1" u="none" strike="noStrike" dirty="0" err="1" smtClean="0">
                          <a:solidFill>
                            <a:schemeClr val="bg1"/>
                          </a:solidFill>
                          <a:effectLst/>
                        </a:rPr>
                        <a:t>убъектілері</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gridSpan="2">
                  <a:txBody>
                    <a:bodyPr/>
                    <a:lstStyle/>
                    <a:p>
                      <a:pPr algn="ctr" fontAlgn="ctr"/>
                      <a:r>
                        <a:rPr lang="ru-RU" sz="1200" b="1" u="none" strike="noStrike" dirty="0" err="1" smtClean="0">
                          <a:solidFill>
                            <a:schemeClr val="bg1"/>
                          </a:solidFill>
                          <a:effectLst/>
                        </a:rPr>
                        <a:t>Есептеу</a:t>
                      </a:r>
                      <a:r>
                        <a:rPr lang="ru-RU" sz="1200" b="1" u="none" strike="noStrike" dirty="0" smtClean="0">
                          <a:solidFill>
                            <a:schemeClr val="bg1"/>
                          </a:solidFill>
                          <a:effectLst/>
                        </a:rPr>
                        <a:t> </a:t>
                      </a:r>
                      <a:r>
                        <a:rPr lang="ru-RU" sz="1200" b="1" u="none" strike="noStrike" dirty="0" err="1" smtClean="0">
                          <a:solidFill>
                            <a:schemeClr val="bg1"/>
                          </a:solidFill>
                          <a:effectLst/>
                        </a:rPr>
                        <a:t>объектілері</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lang="ru-RU"/>
                    </a:p>
                  </a:txBody>
                  <a:tcPr/>
                </a:tc>
                <a:tc gridSpan="2">
                  <a:txBody>
                    <a:bodyPr/>
                    <a:lstStyle/>
                    <a:p>
                      <a:pPr algn="ctr" fontAlgn="ctr"/>
                      <a:r>
                        <a:rPr lang="ru-RU" sz="1200" b="1" u="none" strike="noStrike" dirty="0" err="1" smtClean="0">
                          <a:solidFill>
                            <a:schemeClr val="bg1"/>
                          </a:solidFill>
                          <a:effectLst/>
                        </a:rPr>
                        <a:t>Аудару</a:t>
                      </a:r>
                      <a:r>
                        <a:rPr lang="ru-RU" sz="1200" b="1" u="none" strike="noStrike" dirty="0" smtClean="0">
                          <a:solidFill>
                            <a:schemeClr val="bg1"/>
                          </a:solidFill>
                          <a:effectLst/>
                        </a:rPr>
                        <a:t> </a:t>
                      </a:r>
                      <a:r>
                        <a:rPr lang="ru-RU" sz="1200" b="1" u="none" strike="noStrike" dirty="0" err="1" smtClean="0">
                          <a:solidFill>
                            <a:schemeClr val="bg1"/>
                          </a:solidFill>
                          <a:effectLst/>
                        </a:rPr>
                        <a:t>мерзімдері</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lang="ru-RU"/>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fontAlgn="ctr"/>
                      <a:r>
                        <a:rPr lang="ru-RU" sz="1200" b="1" u="none" strike="noStrike" dirty="0" smtClean="0">
                          <a:solidFill>
                            <a:schemeClr val="bg1"/>
                          </a:solidFill>
                          <a:effectLst/>
                        </a:rPr>
                        <a:t>СК </a:t>
                      </a:r>
                      <a:r>
                        <a:rPr lang="ru-RU" sz="1200" b="1" u="none" strike="noStrike" dirty="0" err="1" smtClean="0">
                          <a:solidFill>
                            <a:schemeClr val="bg1"/>
                          </a:solidFill>
                          <a:effectLst/>
                        </a:rPr>
                        <a:t>есептілігі</a:t>
                      </a:r>
                      <a:r>
                        <a:rPr lang="ru-RU" sz="1200" b="1" u="none" strike="noStrike" dirty="0" smtClean="0">
                          <a:solidFill>
                            <a:schemeClr val="bg1"/>
                          </a:solidFill>
                          <a:effectLst/>
                        </a:rPr>
                        <a:t>                                                                                                               (</a:t>
                      </a:r>
                      <a:r>
                        <a:rPr lang="ru-RU" sz="1200" b="1" u="none" strike="noStrike" dirty="0" err="1" smtClean="0">
                          <a:solidFill>
                            <a:schemeClr val="bg1"/>
                          </a:solidFill>
                          <a:effectLst/>
                        </a:rPr>
                        <a:t>кім</a:t>
                      </a:r>
                      <a:r>
                        <a:rPr lang="ru-RU" sz="1200" b="1" u="none" strike="noStrike" dirty="0" smtClean="0">
                          <a:solidFill>
                            <a:schemeClr val="bg1"/>
                          </a:solidFill>
                          <a:effectLst/>
                        </a:rPr>
                        <a:t> </a:t>
                      </a:r>
                      <a:r>
                        <a:rPr lang="ru-RU" sz="1200" b="1" u="none" strike="noStrike" dirty="0" err="1" smtClean="0">
                          <a:solidFill>
                            <a:schemeClr val="bg1"/>
                          </a:solidFill>
                          <a:effectLst/>
                        </a:rPr>
                        <a:t>ұсынады</a:t>
                      </a:r>
                      <a:r>
                        <a:rPr lang="ru-RU" sz="1200" b="1" u="none" strike="noStrike" baseline="0" dirty="0" err="1" smtClean="0">
                          <a:solidFill>
                            <a:schemeClr val="bg1"/>
                          </a:solidFill>
                          <a:effectLst/>
                        </a:rPr>
                        <a:t> және қанай мерзімдерде</a:t>
                      </a:r>
                      <a:r>
                        <a:rPr lang="ru-RU" sz="1200" b="1" u="none" strike="noStrike" dirty="0" smtClean="0">
                          <a:solidFill>
                            <a:schemeClr val="bg1"/>
                          </a:solidFill>
                          <a:effectLst/>
                        </a:rPr>
                        <a:t>)</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lang="ru-RU"/>
                    </a:p>
                  </a:txBody>
                  <a:tcPr/>
                </a:tc>
              </a:tr>
              <a:tr h="383780">
                <a:tc vMerge="1">
                  <a:txBody>
                    <a:bodyPr/>
                    <a:lstStyle/>
                    <a:p>
                      <a:endParaRPr lang="ru-RU"/>
                    </a:p>
                  </a:txBody>
                  <a:tcPr/>
                </a:tc>
                <a:tc vMerge="1">
                  <a:txBody>
                    <a:bodyPr/>
                    <a:lstStyle/>
                    <a:p>
                      <a:endParaRPr lang="ru-RU"/>
                    </a:p>
                  </a:txBody>
                  <a:tcPr/>
                </a:tc>
                <a:tc>
                  <a:txBody>
                    <a:bodyPr/>
                    <a:lstStyle/>
                    <a:p>
                      <a:pPr algn="ctr" fontAlgn="ctr"/>
                      <a:r>
                        <a:rPr lang="kk-KZ" sz="1050" b="1" i="0" u="none" strike="noStrike" dirty="0" smtClean="0">
                          <a:solidFill>
                            <a:schemeClr val="bg1"/>
                          </a:solidFill>
                          <a:effectLst/>
                          <a:latin typeface="Arial" panose="020B0604020202020204" pitchFamily="34" charset="0"/>
                        </a:rPr>
                        <a:t>қолданыстағы</a:t>
                      </a:r>
                      <a:endParaRPr lang="ru-RU" sz="105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ru-RU" sz="1200" b="1" u="none" strike="noStrike" dirty="0" smtClean="0">
                          <a:solidFill>
                            <a:schemeClr val="bg1"/>
                          </a:solidFill>
                          <a:effectLst/>
                        </a:rPr>
                        <a:t>ҚР </a:t>
                      </a:r>
                      <a:r>
                        <a:rPr lang="ru-RU" sz="1200" b="1" u="none" strike="noStrike" dirty="0" err="1" smtClean="0">
                          <a:solidFill>
                            <a:schemeClr val="bg1"/>
                          </a:solidFill>
                          <a:effectLst/>
                        </a:rPr>
                        <a:t>Заң жобасы</a:t>
                      </a:r>
                      <a:r>
                        <a:rPr lang="ru-RU" sz="1200" b="1" u="none" strike="noStrike" dirty="0" smtClean="0">
                          <a:solidFill>
                            <a:schemeClr val="bg1"/>
                          </a:solidFill>
                          <a:effectLst/>
                        </a:rPr>
                        <a:t> </a:t>
                      </a:r>
                      <a:r>
                        <a:rPr lang="ru-RU" sz="1200" b="1" u="none" strike="noStrike" dirty="0" err="1" smtClean="0">
                          <a:solidFill>
                            <a:schemeClr val="bg1"/>
                          </a:solidFill>
                          <a:effectLst/>
                        </a:rPr>
                        <a:t>бойынша</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kk-KZ" sz="1200" b="1" i="0" u="none" strike="noStrike" dirty="0" smtClean="0">
                          <a:solidFill>
                            <a:schemeClr val="bg1"/>
                          </a:solidFill>
                          <a:effectLst/>
                          <a:latin typeface="Arial" panose="020B0604020202020204" pitchFamily="34" charset="0"/>
                        </a:rPr>
                        <a:t>қолданыстағы</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ru-RU" sz="1200" b="1" u="none" strike="noStrike" dirty="0" smtClean="0">
                          <a:solidFill>
                            <a:schemeClr val="bg1"/>
                          </a:solidFill>
                          <a:effectLst/>
                        </a:rPr>
                        <a:t>ҚР </a:t>
                      </a:r>
                      <a:r>
                        <a:rPr lang="ru-RU" sz="1200" b="1" u="none" strike="noStrike" dirty="0" err="1" smtClean="0">
                          <a:solidFill>
                            <a:schemeClr val="bg1"/>
                          </a:solidFill>
                          <a:effectLst/>
                        </a:rPr>
                        <a:t>Заң жобасы</a:t>
                      </a:r>
                      <a:r>
                        <a:rPr lang="ru-RU" sz="1200" b="1" u="none" strike="noStrike" dirty="0" smtClean="0">
                          <a:solidFill>
                            <a:schemeClr val="bg1"/>
                          </a:solidFill>
                          <a:effectLst/>
                        </a:rPr>
                        <a:t> </a:t>
                      </a:r>
                      <a:r>
                        <a:rPr lang="ru-RU" sz="1200" b="1" u="none" strike="noStrike" dirty="0" err="1" smtClean="0">
                          <a:solidFill>
                            <a:schemeClr val="bg1"/>
                          </a:solidFill>
                          <a:effectLst/>
                        </a:rPr>
                        <a:t>бойынша</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kk-KZ" sz="1200" b="1" i="0" u="none" strike="noStrike" dirty="0" smtClean="0">
                          <a:solidFill>
                            <a:schemeClr val="bg1"/>
                          </a:solidFill>
                          <a:effectLst/>
                          <a:latin typeface="Arial" panose="020B0604020202020204" pitchFamily="34" charset="0"/>
                        </a:rPr>
                        <a:t>қолданыстағы</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200" b="1" u="none" strike="noStrike" dirty="0" smtClean="0">
                          <a:solidFill>
                            <a:schemeClr val="bg1"/>
                          </a:solidFill>
                          <a:effectLst/>
                        </a:rPr>
                        <a:t>ҚР </a:t>
                      </a:r>
                      <a:r>
                        <a:rPr lang="ru-RU" sz="1200" b="1" u="none" strike="noStrike" dirty="0" err="1" smtClean="0">
                          <a:solidFill>
                            <a:schemeClr val="bg1"/>
                          </a:solidFill>
                          <a:effectLst/>
                        </a:rPr>
                        <a:t>Заң жобасы</a:t>
                      </a:r>
                      <a:r>
                        <a:rPr lang="ru-RU" sz="1200" b="1" u="none" strike="noStrike" dirty="0" smtClean="0">
                          <a:solidFill>
                            <a:schemeClr val="bg1"/>
                          </a:solidFill>
                          <a:effectLst/>
                        </a:rPr>
                        <a:t> </a:t>
                      </a:r>
                      <a:r>
                        <a:rPr lang="ru-RU" sz="1200" b="1" u="none" strike="noStrike" dirty="0" err="1" smtClean="0">
                          <a:solidFill>
                            <a:schemeClr val="bg1"/>
                          </a:solidFill>
                          <a:effectLst/>
                        </a:rPr>
                        <a:t>бойынша</a:t>
                      </a:r>
                      <a:endParaRPr lang="ru-RU" sz="1200" b="1" i="0" u="none" strike="noStrike" dirty="0" smtClean="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r>
              <a:tr h="52609">
                <a:tc gridSpan="8">
                  <a:txBody>
                    <a:bodyPr/>
                    <a:lstStyle/>
                    <a:p>
                      <a:pPr algn="ctr" fontAlgn="ctr"/>
                      <a:r>
                        <a:rPr lang="kk-KZ" sz="1200" b="1" i="0" u="none" strike="noStrike" dirty="0" smtClean="0">
                          <a:solidFill>
                            <a:srgbClr val="000000"/>
                          </a:solidFill>
                          <a:effectLst/>
                          <a:latin typeface="Arial" panose="020B0604020202020204" pitchFamily="34" charset="0"/>
                        </a:rPr>
                        <a:t>Дара</a:t>
                      </a:r>
                      <a:r>
                        <a:rPr lang="kk-KZ" sz="1200" b="1" i="0" u="none" strike="noStrike" baseline="0" dirty="0" smtClean="0">
                          <a:solidFill>
                            <a:srgbClr val="000000"/>
                          </a:solidFill>
                          <a:effectLst/>
                          <a:latin typeface="Arial" panose="020B0604020202020204" pitchFamily="34" charset="0"/>
                        </a:rPr>
                        <a:t> кәсіпкерлер</a:t>
                      </a:r>
                      <a:endParaRPr lang="ru-RU" sz="1200" b="1"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128549">
                <a:tc>
                  <a:txBody>
                    <a:bodyPr/>
                    <a:lstStyle/>
                    <a:p>
                      <a:pPr algn="ctr" fontAlgn="ctr"/>
                      <a:r>
                        <a:rPr lang="ru-RU" sz="1200" u="none" strike="noStrike" dirty="0">
                          <a:effectLst/>
                        </a:rPr>
                        <a:t>7</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Салық салудың жалпы</a:t>
                      </a:r>
                      <a:r>
                        <a:rPr lang="ru-RU" sz="1200" u="none" strike="noStrike" dirty="0" smtClean="0">
                          <a:effectLst/>
                        </a:rPr>
                        <a:t> </a:t>
                      </a:r>
                      <a:r>
                        <a:rPr lang="ru-RU" sz="1200" u="none" strike="noStrike" dirty="0" err="1" smtClean="0">
                          <a:effectLst/>
                        </a:rPr>
                        <a:t>режимін</a:t>
                      </a:r>
                      <a:r>
                        <a:rPr lang="ru-RU" sz="1200" u="none" strike="noStrike" dirty="0" smtClean="0">
                          <a:effectLst/>
                        </a:rPr>
                        <a:t> </a:t>
                      </a:r>
                      <a:r>
                        <a:rPr lang="ru-RU" sz="1200" u="none" strike="noStrike" dirty="0" err="1" smtClean="0">
                          <a:effectLst/>
                        </a:rPr>
                        <a:t>қолданатын </a:t>
                      </a:r>
                      <a:r>
                        <a:rPr lang="ru-RU" sz="1200" u="none" strike="noStrike" dirty="0" smtClean="0">
                          <a:effectLst/>
                        </a:rPr>
                        <a:t>дара </a:t>
                      </a:r>
                      <a:r>
                        <a:rPr lang="ru-RU" sz="1200" u="none" strike="noStrike" dirty="0" err="1" smtClean="0">
                          <a:effectLst/>
                        </a:rPr>
                        <a:t>кәсіпкерлер</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Қазақстан Республикасының салық</a:t>
                      </a:r>
                      <a:r>
                        <a:rPr lang="ru-RU" sz="1200" u="none" strike="noStrike" baseline="0" dirty="0" err="1" smtClean="0">
                          <a:effectLst/>
                        </a:rPr>
                        <a:t> заңнамасы белгілеген</a:t>
                      </a:r>
                      <a:r>
                        <a:rPr lang="ru-RU" sz="1200" u="none" strike="noStrike" baseline="0" dirty="0" smtClean="0">
                          <a:effectLst/>
                        </a:rPr>
                        <a:t> </a:t>
                      </a:r>
                      <a:r>
                        <a:rPr lang="ru-RU" sz="1200" u="none" strike="noStrike" baseline="0" dirty="0" err="1" smtClean="0">
                          <a:effectLst/>
                        </a:rPr>
                        <a:t>шегерулерді</a:t>
                      </a:r>
                      <a:r>
                        <a:rPr lang="ru-RU" sz="1200" u="none" strike="noStrike" baseline="0" dirty="0" smtClean="0">
                          <a:effectLst/>
                        </a:rPr>
                        <a:t> </a:t>
                      </a:r>
                      <a:r>
                        <a:rPr lang="ru-RU" sz="1200" u="none" strike="noStrike" baseline="0" dirty="0" err="1" smtClean="0">
                          <a:effectLst/>
                        </a:rPr>
                        <a:t>ескере</a:t>
                      </a:r>
                      <a:r>
                        <a:rPr lang="ru-RU" sz="1200" u="none" strike="noStrike" baseline="0" dirty="0" smtClean="0">
                          <a:effectLst/>
                        </a:rPr>
                        <a:t> </a:t>
                      </a:r>
                      <a:r>
                        <a:rPr lang="ru-RU" sz="1200" u="none" strike="noStrike" baseline="0" dirty="0" err="1" smtClean="0">
                          <a:effectLst/>
                        </a:rPr>
                        <a:t>отырып</a:t>
                      </a:r>
                      <a:r>
                        <a:rPr lang="ru-RU" sz="1200" u="none" strike="noStrike" baseline="0" dirty="0" smtClean="0">
                          <a:effectLst/>
                        </a:rPr>
                        <a:t>, </a:t>
                      </a:r>
                      <a:r>
                        <a:rPr lang="ru-RU" sz="1200" u="none" strike="noStrike" baseline="0" dirty="0" err="1" smtClean="0">
                          <a:effectLst/>
                        </a:rPr>
                        <a:t>кәсіпкерлік қызметті жүзеге асыру</a:t>
                      </a:r>
                      <a:r>
                        <a:rPr lang="ru-RU" sz="1200" u="none" strike="noStrike" baseline="0" dirty="0" smtClean="0">
                          <a:effectLst/>
                        </a:rPr>
                        <a:t> </a:t>
                      </a:r>
                      <a:r>
                        <a:rPr lang="ru-RU" sz="1200" u="none" strike="noStrike" baseline="0" dirty="0" err="1" smtClean="0">
                          <a:effectLst/>
                        </a:rPr>
                        <a:t>нәітижесінде алынған кірістер</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kk-KZ" sz="1200" b="0" i="0" u="none" strike="noStrike" dirty="0" smtClean="0">
                          <a:solidFill>
                            <a:srgbClr val="000000"/>
                          </a:solidFill>
                          <a:effectLst/>
                          <a:latin typeface="Arial" panose="020B0604020202020204" pitchFamily="34" charset="0"/>
                        </a:rPr>
                        <a:t>Өзгерістерсіз</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Кірістерді</a:t>
                      </a:r>
                      <a:r>
                        <a:rPr lang="ru-RU" sz="1200" u="none" strike="noStrike" baseline="0" dirty="0" smtClean="0">
                          <a:effectLst/>
                        </a:rPr>
                        <a:t> </a:t>
                      </a:r>
                      <a:r>
                        <a:rPr lang="ru-RU" sz="1200" u="none" strike="noStrike" baseline="0" dirty="0" err="1" smtClean="0">
                          <a:effectLst/>
                        </a:rPr>
                        <a:t>төлеу айынан</a:t>
                      </a:r>
                      <a:r>
                        <a:rPr lang="ru-RU" sz="1200" u="none" strike="noStrike" baseline="0" dirty="0" smtClean="0">
                          <a:effectLst/>
                        </a:rPr>
                        <a:t> </a:t>
                      </a:r>
                      <a:r>
                        <a:rPr lang="ru-RU" sz="1200" u="none" strike="noStrike" baseline="0" dirty="0" err="1" smtClean="0">
                          <a:effectLst/>
                        </a:rPr>
                        <a:t>кейінгі</a:t>
                      </a:r>
                      <a:r>
                        <a:rPr lang="ru-RU" sz="1200" u="none" strike="noStrike" baseline="0" dirty="0" smtClean="0">
                          <a:effectLst/>
                        </a:rPr>
                        <a:t> </a:t>
                      </a:r>
                      <a:r>
                        <a:rPr lang="ru-RU" sz="1200" u="none" strike="noStrike" baseline="0" dirty="0" err="1" smtClean="0">
                          <a:effectLst/>
                        </a:rPr>
                        <a:t>айдың </a:t>
                      </a:r>
                      <a:r>
                        <a:rPr lang="ru-RU" sz="1200" u="none" strike="noStrike" baseline="0" dirty="0" smtClean="0">
                          <a:effectLst/>
                        </a:rPr>
                        <a:t>25 </a:t>
                      </a:r>
                      <a:r>
                        <a:rPr lang="ru-RU" sz="1200" u="none" strike="noStrike" baseline="0" dirty="0" err="1" smtClean="0">
                          <a:effectLst/>
                        </a:rPr>
                        <a:t>күнінен кешіктірмеі</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kk-KZ" sz="1200" b="0" i="0" u="none" strike="noStrike" dirty="0" smtClean="0">
                          <a:solidFill>
                            <a:srgbClr val="000000"/>
                          </a:solidFill>
                          <a:effectLst/>
                          <a:latin typeface="Arial" panose="020B0604020202020204" pitchFamily="34" charset="0"/>
                        </a:rPr>
                        <a:t>Өзгерістерсіз</a:t>
                      </a:r>
                      <a:endParaRPr lang="ru-RU" sz="1200" b="0" i="0" u="none" strike="noStrike" dirty="0" smtClean="0">
                        <a:solidFill>
                          <a:srgbClr val="000000"/>
                        </a:solidFill>
                        <a:effectLst/>
                        <a:latin typeface="Arial" panose="020B0604020202020204" pitchFamily="34" charset="0"/>
                      </a:endParaRPr>
                    </a:p>
                    <a:p>
                      <a:pPr marL="0" marR="0" indent="0" algn="ctr" defTabSz="914400" rtl="0" eaLnBrk="1" fontAlgn="ctr" latinLnBrk="0" hangingPunct="1">
                        <a:lnSpc>
                          <a:spcPct val="100000"/>
                        </a:lnSpc>
                        <a:spcBef>
                          <a:spcPts val="0"/>
                        </a:spcBef>
                        <a:spcAft>
                          <a:spcPts val="0"/>
                        </a:spcAft>
                        <a:buClrTx/>
                        <a:buSzTx/>
                        <a:buFontTx/>
                        <a:buNone/>
                        <a:tabLst/>
                        <a:defRPr/>
                      </a:pPr>
                      <a:endParaRPr lang="ru-RU" sz="1200" b="0" i="0" u="none" strike="noStrike" dirty="0" smtClean="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kk-KZ" sz="1200" kern="1200" dirty="0" smtClean="0">
                          <a:solidFill>
                            <a:schemeClr val="dk1"/>
                          </a:solidFill>
                          <a:latin typeface="+mn-lt"/>
                          <a:ea typeface="+mn-ea"/>
                          <a:cs typeface="+mn-cs"/>
                        </a:rPr>
                        <a:t>Салық заңнамасы белгілеген мерзімдерде дербес немесе салық агенттері арқылы </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kk-KZ" sz="1200" b="0" i="0" u="none" strike="noStrike" dirty="0" smtClean="0">
                          <a:solidFill>
                            <a:srgbClr val="000000"/>
                          </a:solidFill>
                          <a:effectLst/>
                          <a:latin typeface="Arial" panose="020B0604020202020204" pitchFamily="34" charset="0"/>
                        </a:rPr>
                        <a:t>Өзгерістерсіз</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96941">
                <a:tc>
                  <a:txBody>
                    <a:bodyPr/>
                    <a:lstStyle/>
                    <a:p>
                      <a:pPr algn="ctr" fontAlgn="ctr"/>
                      <a:r>
                        <a:rPr lang="ru-RU" sz="1200" u="none" strike="noStrike">
                          <a:effectLst/>
                        </a:rPr>
                        <a:t>8</a:t>
                      </a:r>
                      <a:endParaRPr lang="ru-RU" sz="1200" b="0" i="0" u="none" strike="noStrike">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Кіші</a:t>
                      </a:r>
                      <a:r>
                        <a:rPr lang="ru-RU" sz="1200" u="none" strike="noStrike" baseline="0" dirty="0" smtClean="0">
                          <a:effectLst/>
                        </a:rPr>
                        <a:t> бизнес </a:t>
                      </a:r>
                      <a:r>
                        <a:rPr lang="ru-RU" sz="1200" u="none" strike="noStrike" baseline="0" dirty="0" err="1" smtClean="0">
                          <a:effectLst/>
                        </a:rPr>
                        <a:t>субъектісі</a:t>
                      </a:r>
                      <a:r>
                        <a:rPr lang="ru-RU" sz="1200" u="none" strike="noStrike" baseline="0" dirty="0" smtClean="0">
                          <a:effectLst/>
                        </a:rPr>
                        <a:t> </a:t>
                      </a:r>
                      <a:r>
                        <a:rPr lang="ru-RU" sz="1200" u="none" strike="noStrike" baseline="0" dirty="0" err="1" smtClean="0">
                          <a:effectLst/>
                        </a:rPr>
                        <a:t>үшін арнайы</a:t>
                      </a:r>
                      <a:r>
                        <a:rPr lang="ru-RU" sz="1200" u="none" strike="noStrike" baseline="0" dirty="0" smtClean="0">
                          <a:effectLst/>
                        </a:rPr>
                        <a:t> </a:t>
                      </a:r>
                      <a:r>
                        <a:rPr lang="ru-RU" sz="1200" u="none" strike="noStrike" baseline="0" dirty="0" err="1" smtClean="0">
                          <a:effectLst/>
                        </a:rPr>
                        <a:t>салық режимін</a:t>
                      </a:r>
                      <a:r>
                        <a:rPr lang="ru-RU" sz="1200" u="none" strike="noStrike" baseline="0" dirty="0" smtClean="0">
                          <a:effectLst/>
                        </a:rPr>
                        <a:t> </a:t>
                      </a:r>
                      <a:r>
                        <a:rPr lang="ru-RU" sz="1200" u="none" strike="noStrike" baseline="0" dirty="0" err="1" smtClean="0">
                          <a:effectLst/>
                        </a:rPr>
                        <a:t>қолданатын </a:t>
                      </a:r>
                      <a:r>
                        <a:rPr lang="ru-RU" sz="1200" u="none" strike="noStrike" baseline="0" dirty="0" smtClean="0">
                          <a:effectLst/>
                        </a:rPr>
                        <a:t>дара </a:t>
                      </a:r>
                      <a:r>
                        <a:rPr lang="ru-RU" sz="1200" u="none" strike="noStrike" baseline="0" dirty="0" err="1" smtClean="0">
                          <a:effectLst/>
                        </a:rPr>
                        <a:t>кәсіпкерлер</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a:effectLst/>
                        </a:rPr>
                        <a:t>1 </a:t>
                      </a:r>
                      <a:r>
                        <a:rPr lang="ru-RU" sz="1200" u="none" strike="noStrike" dirty="0" smtClean="0">
                          <a:effectLst/>
                        </a:rPr>
                        <a:t>АЖ (2016 </a:t>
                      </a:r>
                      <a:r>
                        <a:rPr lang="ru-RU" sz="1200" u="none" strike="noStrike" dirty="0" err="1" smtClean="0">
                          <a:effectLst/>
                        </a:rPr>
                        <a:t>жылы</a:t>
                      </a:r>
                      <a:r>
                        <a:rPr lang="ru-RU" sz="1200" u="none" strike="noStrike" dirty="0" smtClean="0">
                          <a:effectLst/>
                        </a:rPr>
                        <a:t> </a:t>
                      </a:r>
                      <a:r>
                        <a:rPr lang="ru-RU" sz="1200" u="none" strike="noStrike" dirty="0">
                          <a:effectLst/>
                        </a:rPr>
                        <a:t>- 22 859 </a:t>
                      </a:r>
                      <a:r>
                        <a:rPr lang="ru-RU" sz="1200" u="none" strike="noStrike" dirty="0" err="1" smtClean="0">
                          <a:effectLst/>
                        </a:rPr>
                        <a:t>теңге</a:t>
                      </a:r>
                      <a:r>
                        <a:rPr lang="ru-RU" sz="1200" u="none" strike="noStrike" dirty="0">
                          <a:effectLst/>
                        </a:rPr>
                        <a:t>)</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kk-KZ" sz="1200" b="0" i="0" u="none" strike="noStrike" dirty="0" smtClean="0">
                          <a:solidFill>
                            <a:srgbClr val="000000"/>
                          </a:solidFill>
                          <a:effectLst/>
                          <a:latin typeface="Arial" panose="020B0604020202020204" pitchFamily="34" charset="0"/>
                        </a:rPr>
                        <a:t>Өзгерістерсіз</a:t>
                      </a:r>
                      <a:endParaRPr lang="ru-RU" sz="1200" b="0" i="0" u="none" strike="noStrike" dirty="0" smtClean="0">
                        <a:solidFill>
                          <a:srgbClr val="000000"/>
                        </a:solidFill>
                        <a:effectLst/>
                        <a:latin typeface="Arial" panose="020B0604020202020204" pitchFamily="34" charset="0"/>
                      </a:endParaRPr>
                    </a:p>
                    <a:p>
                      <a:pPr marL="0" marR="0" indent="0" algn="ctr" defTabSz="914400" rtl="0" eaLnBrk="1" fontAlgn="ctr" latinLnBrk="0" hangingPunct="1">
                        <a:lnSpc>
                          <a:spcPct val="100000"/>
                        </a:lnSpc>
                        <a:spcBef>
                          <a:spcPts val="0"/>
                        </a:spcBef>
                        <a:spcAft>
                          <a:spcPts val="0"/>
                        </a:spcAft>
                        <a:buClrTx/>
                        <a:buSzTx/>
                        <a:buFontTx/>
                        <a:buNone/>
                        <a:tabLst/>
                        <a:defRPr/>
                      </a:pPr>
                      <a:r>
                        <a:rPr lang="ru-RU" sz="1200" u="none" strike="noStrike" dirty="0">
                          <a:effectLst/>
                        </a:rPr>
                        <a:t> </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smtClean="0">
                          <a:effectLst/>
                        </a:rPr>
                        <a:t>ҚР </a:t>
                      </a:r>
                      <a:r>
                        <a:rPr lang="ru-RU" sz="1200" u="none" strike="noStrike" dirty="0" err="1" smtClean="0">
                          <a:effectLst/>
                        </a:rPr>
                        <a:t>салық заңнамасы</a:t>
                      </a:r>
                      <a:r>
                        <a:rPr lang="ru-RU" sz="1200" u="none" strike="noStrike" baseline="0" dirty="0" err="1" smtClean="0">
                          <a:effectLst/>
                        </a:rPr>
                        <a:t>нда көзделген мерзімде</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Есепті</a:t>
                      </a:r>
                      <a:r>
                        <a:rPr lang="ru-RU" sz="1200" u="none" strike="noStrike" dirty="0" smtClean="0">
                          <a:effectLst/>
                        </a:rPr>
                        <a:t> </a:t>
                      </a:r>
                      <a:r>
                        <a:rPr lang="ru-RU" sz="1200" u="none" strike="noStrike" dirty="0" err="1" smtClean="0">
                          <a:effectLst/>
                        </a:rPr>
                        <a:t>айдан</a:t>
                      </a:r>
                      <a:r>
                        <a:rPr lang="ru-RU" sz="1200" u="none" strike="noStrike" dirty="0" smtClean="0">
                          <a:effectLst/>
                        </a:rPr>
                        <a:t> </a:t>
                      </a:r>
                      <a:r>
                        <a:rPr lang="ru-RU" sz="1200" u="none" strike="noStrike" dirty="0" err="1" smtClean="0">
                          <a:effectLst/>
                        </a:rPr>
                        <a:t>кейінгі</a:t>
                      </a:r>
                      <a:r>
                        <a:rPr lang="ru-RU" sz="1200" u="none" strike="noStrike" dirty="0" smtClean="0">
                          <a:effectLst/>
                        </a:rPr>
                        <a:t> </a:t>
                      </a:r>
                      <a:r>
                        <a:rPr lang="ru-RU" sz="1200" u="none" strike="noStrike" dirty="0" err="1" smtClean="0">
                          <a:effectLst/>
                        </a:rPr>
                        <a:t>айдың </a:t>
                      </a:r>
                      <a:r>
                        <a:rPr lang="ru-RU" sz="1200" u="none" strike="noStrike" dirty="0" smtClean="0">
                          <a:effectLst/>
                        </a:rPr>
                        <a:t>25 </a:t>
                      </a:r>
                      <a:r>
                        <a:rPr lang="ru-RU" sz="1200" u="none" strike="noStrike" dirty="0" err="1" smtClean="0">
                          <a:effectLst/>
                        </a:rPr>
                        <a:t>күнінен кешіктірмей</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kk-KZ" sz="1200" kern="1200" dirty="0" smtClean="0">
                          <a:solidFill>
                            <a:schemeClr val="dk1"/>
                          </a:solidFill>
                          <a:latin typeface="+mn-lt"/>
                          <a:ea typeface="+mn-ea"/>
                          <a:cs typeface="+mn-cs"/>
                        </a:rPr>
                        <a:t>Салық заңнамасы белгілеген мерзімдерде дербес немесе салық агенттері арқылы </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kk-KZ" sz="1200" b="0" i="0" u="none" strike="noStrike" dirty="0" smtClean="0">
                          <a:solidFill>
                            <a:srgbClr val="000000"/>
                          </a:solidFill>
                          <a:effectLst/>
                          <a:latin typeface="Arial" panose="020B0604020202020204" pitchFamily="34" charset="0"/>
                        </a:rPr>
                        <a:t>Өзгерістерсіз</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3132">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kk-KZ" sz="1200" b="1" i="0" u="none" strike="noStrike" dirty="0" smtClean="0">
                          <a:solidFill>
                            <a:schemeClr val="dk1"/>
                          </a:solidFill>
                          <a:effectLst/>
                          <a:latin typeface="+mn-lt"/>
                        </a:rPr>
                        <a:t>Оның</a:t>
                      </a:r>
                      <a:r>
                        <a:rPr lang="kk-KZ" sz="1200" b="1" i="0" u="none" strike="noStrike" baseline="0" dirty="0" smtClean="0">
                          <a:solidFill>
                            <a:schemeClr val="dk1"/>
                          </a:solidFill>
                          <a:effectLst/>
                          <a:latin typeface="+mn-lt"/>
                        </a:rPr>
                        <a:t> ішініде</a:t>
                      </a:r>
                      <a:endParaRPr lang="ru-RU" sz="1200" b="1"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a:effectLst/>
                        </a:rPr>
                        <a:t> </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7246">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200" u="none" strike="noStrike" dirty="0">
                          <a:effectLst/>
                        </a:rPr>
                        <a:t> </a:t>
                      </a:r>
                      <a:r>
                        <a:rPr lang="ru-RU" sz="1200" u="none" strike="noStrike" dirty="0" err="1" smtClean="0">
                          <a:effectLst/>
                        </a:rPr>
                        <a:t>Ықшамдалған</a:t>
                      </a:r>
                      <a:r>
                        <a:rPr lang="ru-RU" sz="1200" u="none" strike="noStrike" baseline="0" dirty="0" err="1" smtClean="0">
                          <a:effectLst/>
                        </a:rPr>
                        <a:t> </a:t>
                      </a:r>
                      <a:r>
                        <a:rPr lang="ru-RU" sz="1200" u="none" strike="noStrike" baseline="0" dirty="0" smtClean="0">
                          <a:effectLst/>
                        </a:rPr>
                        <a:t>декларация </a:t>
                      </a:r>
                      <a:r>
                        <a:rPr lang="ru-RU" sz="1200" u="none" strike="noStrike" baseline="0" dirty="0" err="1" smtClean="0">
                          <a:effectLst/>
                        </a:rPr>
                        <a:t>негізінде</a:t>
                      </a:r>
                      <a:r>
                        <a:rPr lang="ru-RU" sz="1200" u="none" strike="noStrike" dirty="0">
                          <a:effectLst/>
                        </a:rPr>
                        <a:t> </a:t>
                      </a:r>
                      <a:r>
                        <a:rPr lang="ru-RU" sz="1200" u="none" strike="noStrike" baseline="0" dirty="0" err="1" smtClean="0">
                          <a:effectLst/>
                        </a:rPr>
                        <a:t>арнайы</a:t>
                      </a:r>
                      <a:r>
                        <a:rPr lang="ru-RU" sz="1200" u="none" strike="noStrike" baseline="0" dirty="0" smtClean="0">
                          <a:effectLst/>
                        </a:rPr>
                        <a:t> </a:t>
                      </a:r>
                      <a:r>
                        <a:rPr lang="ru-RU" sz="1200" u="none" strike="noStrike" baseline="0" dirty="0" err="1" smtClean="0">
                          <a:effectLst/>
                        </a:rPr>
                        <a:t>салық режимін</a:t>
                      </a:r>
                      <a:r>
                        <a:rPr lang="ru-RU" sz="1200" u="none" strike="noStrike" baseline="0" dirty="0" smtClean="0">
                          <a:effectLst/>
                        </a:rPr>
                        <a:t> </a:t>
                      </a:r>
                      <a:r>
                        <a:rPr lang="ru-RU" sz="1200" u="none" strike="noStrike" baseline="0" dirty="0" err="1" smtClean="0">
                          <a:effectLst/>
                        </a:rPr>
                        <a:t>қолданатын </a:t>
                      </a:r>
                      <a:r>
                        <a:rPr lang="ru-RU" sz="1200" u="none" strike="noStrike" baseline="0" dirty="0" smtClean="0">
                          <a:effectLst/>
                        </a:rPr>
                        <a:t>дара </a:t>
                      </a:r>
                      <a:r>
                        <a:rPr lang="ru-RU" sz="1200" u="none" strike="noStrike" baseline="0" dirty="0" err="1" smtClean="0">
                          <a:effectLst/>
                        </a:rPr>
                        <a:t>кәсіпкерлер</a:t>
                      </a:r>
                      <a:endParaRPr lang="ru-RU" sz="1200" b="0" i="0" u="none" strike="noStrike" dirty="0" smtClean="0">
                        <a:solidFill>
                          <a:srgbClr val="000000"/>
                        </a:solidFill>
                        <a:effectLst/>
                        <a:latin typeface="Arial" panose="020B0604020202020204" pitchFamily="34" charset="0"/>
                      </a:endParaRPr>
                    </a:p>
                    <a:p>
                      <a:pPr algn="ctr" fontAlgn="ct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smtClean="0">
                          <a:effectLst/>
                        </a:rPr>
                        <a:t>1 АЖ (2016 </a:t>
                      </a:r>
                      <a:r>
                        <a:rPr lang="ru-RU" sz="1200" u="none" strike="noStrike" dirty="0" err="1" smtClean="0">
                          <a:effectLst/>
                        </a:rPr>
                        <a:t>жылы</a:t>
                      </a:r>
                      <a:r>
                        <a:rPr lang="ru-RU" sz="1200" u="none" strike="noStrike" dirty="0" smtClean="0">
                          <a:effectLst/>
                        </a:rPr>
                        <a:t> - 22 859 </a:t>
                      </a:r>
                      <a:r>
                        <a:rPr lang="ru-RU" sz="1200" u="none" strike="noStrike" dirty="0" err="1" smtClean="0">
                          <a:effectLst/>
                        </a:rPr>
                        <a:t>теңге</a:t>
                      </a:r>
                      <a:r>
                        <a:rPr lang="ru-RU" sz="1200" u="none" strike="noStrike" dirty="0" smtClean="0">
                          <a:effectLst/>
                        </a:rPr>
                        <a:t>)</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smtClean="0">
                          <a:effectLst/>
                        </a:rPr>
                        <a:t>2 АЖ</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smtClean="0">
                          <a:effectLst/>
                        </a:rPr>
                        <a:t>ҚР </a:t>
                      </a:r>
                      <a:r>
                        <a:rPr lang="ru-RU" sz="1200" u="none" strike="noStrike" dirty="0" err="1" smtClean="0">
                          <a:effectLst/>
                        </a:rPr>
                        <a:t>салық заңнамасы</a:t>
                      </a:r>
                      <a:r>
                        <a:rPr lang="ru-RU" sz="1200" u="none" strike="noStrike" baseline="0" dirty="0" err="1" smtClean="0">
                          <a:effectLst/>
                        </a:rPr>
                        <a:t>нда көзделген мерзімде</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200" u="none" strike="noStrike" dirty="0" err="1" smtClean="0">
                          <a:effectLst/>
                        </a:rPr>
                        <a:t>Есепті</a:t>
                      </a:r>
                      <a:r>
                        <a:rPr lang="ru-RU" sz="1200" u="none" strike="noStrike" dirty="0" smtClean="0">
                          <a:effectLst/>
                        </a:rPr>
                        <a:t> </a:t>
                      </a:r>
                      <a:r>
                        <a:rPr lang="ru-RU" sz="1200" u="none" strike="noStrike" dirty="0" err="1" smtClean="0">
                          <a:effectLst/>
                        </a:rPr>
                        <a:t>айдан</a:t>
                      </a:r>
                      <a:r>
                        <a:rPr lang="ru-RU" sz="1200" u="none" strike="noStrike" dirty="0" smtClean="0">
                          <a:effectLst/>
                        </a:rPr>
                        <a:t> </a:t>
                      </a:r>
                      <a:r>
                        <a:rPr lang="ru-RU" sz="1200" u="none" strike="noStrike" dirty="0" err="1" smtClean="0">
                          <a:effectLst/>
                        </a:rPr>
                        <a:t>кейінгі</a:t>
                      </a:r>
                      <a:r>
                        <a:rPr lang="ru-RU" sz="1200" u="none" strike="noStrike" dirty="0" smtClean="0">
                          <a:effectLst/>
                        </a:rPr>
                        <a:t> </a:t>
                      </a:r>
                      <a:r>
                        <a:rPr lang="ru-RU" sz="1200" u="none" strike="noStrike" dirty="0" err="1" smtClean="0">
                          <a:effectLst/>
                        </a:rPr>
                        <a:t>айдың </a:t>
                      </a:r>
                      <a:r>
                        <a:rPr lang="ru-RU" sz="1200" u="none" strike="noStrike" dirty="0" smtClean="0">
                          <a:effectLst/>
                        </a:rPr>
                        <a:t>25 </a:t>
                      </a:r>
                      <a:r>
                        <a:rPr lang="ru-RU" sz="1200" u="none" strike="noStrike" dirty="0" err="1" smtClean="0">
                          <a:effectLst/>
                        </a:rPr>
                        <a:t>күнінен кешіктірмей</a:t>
                      </a:r>
                      <a:endParaRPr lang="ru-RU" sz="1200" b="0" i="0" u="none" strike="noStrike" dirty="0" smtClean="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Есепті</a:t>
                      </a:r>
                      <a:r>
                        <a:rPr lang="ru-RU" sz="1200" u="none" strike="noStrike" baseline="0" dirty="0" smtClean="0">
                          <a:effectLst/>
                        </a:rPr>
                        <a:t> </a:t>
                      </a:r>
                      <a:r>
                        <a:rPr lang="ru-RU" sz="1200" u="none" strike="noStrike" baseline="0" dirty="0" err="1" smtClean="0">
                          <a:effectLst/>
                        </a:rPr>
                        <a:t>салық кезеңінен кейінгі</a:t>
                      </a:r>
                      <a:r>
                        <a:rPr lang="ru-RU" sz="1200" u="none" strike="noStrike" baseline="0" dirty="0" smtClean="0">
                          <a:effectLst/>
                        </a:rPr>
                        <a:t> </a:t>
                      </a:r>
                      <a:r>
                        <a:rPr lang="ru-RU" sz="1200" u="none" strike="noStrike" baseline="0" dirty="0" err="1" smtClean="0">
                          <a:effectLst/>
                        </a:rPr>
                        <a:t>екінші</a:t>
                      </a:r>
                      <a:r>
                        <a:rPr lang="ru-RU" sz="1200" u="none" strike="noStrike" baseline="0" dirty="0" smtClean="0">
                          <a:effectLst/>
                        </a:rPr>
                        <a:t> </a:t>
                      </a:r>
                      <a:r>
                        <a:rPr lang="ru-RU" sz="1200" u="none" strike="noStrike" baseline="0" dirty="0" err="1" smtClean="0">
                          <a:effectLst/>
                        </a:rPr>
                        <a:t>айдың </a:t>
                      </a:r>
                      <a:r>
                        <a:rPr lang="ru-RU" sz="1200" u="none" strike="noStrike" baseline="0" dirty="0" smtClean="0">
                          <a:effectLst/>
                        </a:rPr>
                        <a:t>15 </a:t>
                      </a:r>
                      <a:r>
                        <a:rPr lang="ru-RU" sz="1200" u="none" strike="noStrike" baseline="0" dirty="0" err="1" smtClean="0">
                          <a:effectLst/>
                        </a:rPr>
                        <a:t>күнінен кешіктірмей</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kk-KZ" sz="1200" b="0" i="0" u="none" strike="noStrike" dirty="0" smtClean="0">
                          <a:solidFill>
                            <a:srgbClr val="000000"/>
                          </a:solidFill>
                          <a:effectLst/>
                          <a:latin typeface="Arial" panose="020B0604020202020204" pitchFamily="34" charset="0"/>
                        </a:rPr>
                        <a:t>Өзгерістерсіз</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91861">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smtClean="0">
                          <a:effectLst/>
                        </a:rPr>
                        <a:t>Патент</a:t>
                      </a:r>
                      <a:r>
                        <a:rPr lang="ru-RU" sz="1200" u="none" strike="noStrike" baseline="0" dirty="0" smtClean="0">
                          <a:effectLst/>
                        </a:rPr>
                        <a:t> </a:t>
                      </a:r>
                      <a:r>
                        <a:rPr lang="ru-RU" sz="1200" u="none" strike="noStrike" baseline="0" dirty="0" err="1" smtClean="0">
                          <a:effectLst/>
                        </a:rPr>
                        <a:t>негізінде</a:t>
                      </a:r>
                      <a:r>
                        <a:rPr lang="ru-RU" sz="1200" u="none" strike="noStrike" baseline="0" dirty="0" smtClean="0">
                          <a:effectLst/>
                        </a:rPr>
                        <a:t> </a:t>
                      </a:r>
                      <a:r>
                        <a:rPr lang="ru-RU" sz="1200" u="none" strike="noStrike" baseline="0" dirty="0" err="1" smtClean="0">
                          <a:effectLst/>
                        </a:rPr>
                        <a:t>арнайы</a:t>
                      </a:r>
                      <a:r>
                        <a:rPr lang="ru-RU" sz="1200" u="none" strike="noStrike" baseline="0" dirty="0" smtClean="0">
                          <a:effectLst/>
                        </a:rPr>
                        <a:t> </a:t>
                      </a:r>
                      <a:r>
                        <a:rPr lang="ru-RU" sz="1200" u="none" strike="noStrike" baseline="0" dirty="0" err="1" smtClean="0">
                          <a:effectLst/>
                        </a:rPr>
                        <a:t>салық режимін</a:t>
                      </a:r>
                      <a:r>
                        <a:rPr lang="ru-RU" sz="1200" u="none" strike="noStrike" baseline="0" dirty="0" smtClean="0">
                          <a:effectLst/>
                        </a:rPr>
                        <a:t> </a:t>
                      </a:r>
                      <a:r>
                        <a:rPr lang="ru-RU" sz="1200" u="none" strike="noStrike" baseline="0" dirty="0" err="1" smtClean="0">
                          <a:effectLst/>
                        </a:rPr>
                        <a:t>қолданатын </a:t>
                      </a:r>
                      <a:r>
                        <a:rPr lang="ru-RU" sz="1200" u="none" strike="noStrike" baseline="0" dirty="0" smtClean="0">
                          <a:effectLst/>
                        </a:rPr>
                        <a:t>дара </a:t>
                      </a:r>
                      <a:r>
                        <a:rPr lang="ru-RU" sz="1200" u="none" strike="noStrike" baseline="0" dirty="0" err="1" smtClean="0">
                          <a:effectLst/>
                        </a:rPr>
                        <a:t>кәсіпкерлер</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smtClean="0">
                          <a:effectLst/>
                        </a:rPr>
                        <a:t>1 АЖ (2016 </a:t>
                      </a:r>
                      <a:r>
                        <a:rPr lang="ru-RU" sz="1200" u="none" strike="noStrike" dirty="0" err="1" smtClean="0">
                          <a:effectLst/>
                        </a:rPr>
                        <a:t>жылы</a:t>
                      </a:r>
                      <a:r>
                        <a:rPr lang="ru-RU" sz="1200" u="none" strike="noStrike" dirty="0" smtClean="0">
                          <a:effectLst/>
                        </a:rPr>
                        <a:t> - 22 859 </a:t>
                      </a:r>
                      <a:r>
                        <a:rPr lang="ru-RU" sz="1200" u="none" strike="noStrike" dirty="0" err="1" smtClean="0">
                          <a:effectLst/>
                        </a:rPr>
                        <a:t>теңге</a:t>
                      </a:r>
                      <a:r>
                        <a:rPr lang="ru-RU" sz="1200" u="none" strike="noStrike" dirty="0" smtClean="0">
                          <a:effectLst/>
                        </a:rPr>
                        <a:t>)</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smtClean="0">
                          <a:effectLst/>
                        </a:rPr>
                        <a:t>2 АЖ</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200" u="none" strike="noStrike" dirty="0" smtClean="0">
                          <a:effectLst/>
                        </a:rPr>
                        <a:t>Патент</a:t>
                      </a:r>
                      <a:r>
                        <a:rPr lang="ru-RU" sz="1200" u="none" strike="noStrike" baseline="0" dirty="0" smtClean="0">
                          <a:effectLst/>
                        </a:rPr>
                        <a:t> </a:t>
                      </a:r>
                      <a:r>
                        <a:rPr lang="ru-RU" sz="1200" u="none" strike="noStrike" baseline="0" dirty="0" err="1" smtClean="0">
                          <a:effectLst/>
                        </a:rPr>
                        <a:t>құнын төлеу үшін </a:t>
                      </a:r>
                      <a:r>
                        <a:rPr lang="ru-RU" sz="1200" u="none" strike="noStrike" dirty="0" smtClean="0">
                          <a:effectLst/>
                        </a:rPr>
                        <a:t>ҚР </a:t>
                      </a:r>
                      <a:r>
                        <a:rPr lang="ru-RU" sz="1200" u="none" strike="noStrike" dirty="0" err="1" smtClean="0">
                          <a:effectLst/>
                        </a:rPr>
                        <a:t>салық заңнамасы</a:t>
                      </a:r>
                      <a:r>
                        <a:rPr lang="ru-RU" sz="1200" u="none" strike="noStrike" baseline="0" dirty="0" err="1" smtClean="0">
                          <a:effectLst/>
                        </a:rPr>
                        <a:t>нда көзделген мерзімде</a:t>
                      </a:r>
                      <a:endParaRPr lang="ru-RU" sz="1200" b="0" i="0" u="none" strike="noStrike" dirty="0" smtClean="0">
                        <a:solidFill>
                          <a:srgbClr val="000000"/>
                        </a:solidFill>
                        <a:effectLst/>
                        <a:latin typeface="Arial" panose="020B0604020202020204" pitchFamily="34" charset="0"/>
                      </a:endParaRPr>
                    </a:p>
                    <a:p>
                      <a:pPr algn="ctr" fontAlgn="ct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Есепті</a:t>
                      </a:r>
                      <a:r>
                        <a:rPr lang="ru-RU" sz="1200" u="none" strike="noStrike" dirty="0" smtClean="0">
                          <a:effectLst/>
                        </a:rPr>
                        <a:t> </a:t>
                      </a:r>
                      <a:r>
                        <a:rPr lang="ru-RU" sz="1200" u="none" strike="noStrike" dirty="0" err="1" smtClean="0">
                          <a:effectLst/>
                        </a:rPr>
                        <a:t>айдан</a:t>
                      </a:r>
                      <a:r>
                        <a:rPr lang="ru-RU" sz="1200" u="none" strike="noStrike" dirty="0" smtClean="0">
                          <a:effectLst/>
                        </a:rPr>
                        <a:t> </a:t>
                      </a:r>
                      <a:r>
                        <a:rPr lang="ru-RU" sz="1200" u="none" strike="noStrike" dirty="0" err="1" smtClean="0">
                          <a:effectLst/>
                        </a:rPr>
                        <a:t>кейінгі</a:t>
                      </a:r>
                      <a:r>
                        <a:rPr lang="ru-RU" sz="1200" u="none" strike="noStrike" dirty="0" smtClean="0">
                          <a:effectLst/>
                        </a:rPr>
                        <a:t> </a:t>
                      </a:r>
                      <a:r>
                        <a:rPr lang="ru-RU" sz="1200" u="none" strike="noStrike" dirty="0" err="1" smtClean="0">
                          <a:effectLst/>
                        </a:rPr>
                        <a:t>айдың </a:t>
                      </a:r>
                      <a:r>
                        <a:rPr lang="ru-RU" sz="1200" u="none" strike="noStrike" dirty="0" smtClean="0">
                          <a:effectLst/>
                        </a:rPr>
                        <a:t>25 </a:t>
                      </a:r>
                      <a:r>
                        <a:rPr lang="ru-RU" sz="1200" u="none" strike="noStrike" dirty="0" err="1" smtClean="0">
                          <a:effectLst/>
                        </a:rPr>
                        <a:t>күнінен кешіктірмей</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Есептеу</a:t>
                      </a:r>
                      <a:r>
                        <a:rPr lang="ru-RU" sz="1200" u="none" strike="noStrike" dirty="0" smtClean="0">
                          <a:effectLst/>
                        </a:rPr>
                        <a:t> патент </a:t>
                      </a:r>
                      <a:r>
                        <a:rPr lang="ru-RU" sz="1200" u="none" strike="noStrike" dirty="0" err="1" smtClean="0">
                          <a:effectLst/>
                        </a:rPr>
                        <a:t>құнын есептеу</a:t>
                      </a:r>
                      <a:r>
                        <a:rPr lang="ru-RU" sz="1200" u="none" strike="noStrike" dirty="0" smtClean="0">
                          <a:effectLst/>
                        </a:rPr>
                        <a:t> </a:t>
                      </a:r>
                      <a:r>
                        <a:rPr lang="ru-RU" sz="1200" u="none" strike="noStrike" dirty="0" err="1" smtClean="0">
                          <a:effectLst/>
                        </a:rPr>
                        <a:t>үшін есептілік</a:t>
                      </a:r>
                      <a:r>
                        <a:rPr lang="ru-RU" sz="1200" u="none" strike="noStrike" baseline="0" dirty="0" smtClean="0">
                          <a:effectLst/>
                        </a:rPr>
                        <a:t> </a:t>
                      </a:r>
                      <a:r>
                        <a:rPr lang="ru-RU" sz="1200" u="none" strike="noStrike" baseline="0" dirty="0" err="1" smtClean="0">
                          <a:effectLst/>
                        </a:rPr>
                        <a:t>болып</a:t>
                      </a:r>
                      <a:r>
                        <a:rPr lang="ru-RU" sz="1200" u="none" strike="noStrike" baseline="0" dirty="0" smtClean="0">
                          <a:effectLst/>
                        </a:rPr>
                        <a:t> </a:t>
                      </a:r>
                      <a:r>
                        <a:rPr lang="ru-RU" sz="1200" u="none" strike="noStrike" baseline="0" dirty="0" err="1" smtClean="0">
                          <a:effectLst/>
                        </a:rPr>
                        <a:t>табылады</a:t>
                      </a:r>
                      <a:r>
                        <a:rPr lang="ru-RU" sz="1200" u="none" strike="noStrike" baseline="0" dirty="0" smtClean="0">
                          <a:effectLst/>
                        </a:rPr>
                        <a:t>.</a:t>
                      </a:r>
                      <a:r>
                        <a:rPr lang="ru-RU" sz="1200" u="none" strike="noStrike" dirty="0">
                          <a:effectLst/>
                        </a:rPr>
                        <a:t/>
                      </a:r>
                      <a:br>
                        <a:rPr lang="ru-RU" sz="1200" u="none" strike="noStrike" dirty="0">
                          <a:effectLst/>
                        </a:rPr>
                      </a:br>
                      <a:r>
                        <a:rPr lang="ru-RU" sz="1200" u="none" strike="noStrike" dirty="0" err="1" smtClean="0">
                          <a:effectLst/>
                        </a:rPr>
                        <a:t>Күнтізбелік</a:t>
                      </a:r>
                      <a:r>
                        <a:rPr lang="ru-RU" sz="1200" u="none" strike="noStrike" baseline="0" dirty="0" err="1" smtClean="0">
                          <a:effectLst/>
                        </a:rPr>
                        <a:t> жыл</a:t>
                      </a:r>
                      <a:r>
                        <a:rPr lang="ru-RU" sz="1200" u="none" strike="noStrike" baseline="0" dirty="0" smtClean="0">
                          <a:effectLst/>
                        </a:rPr>
                        <a:t> </a:t>
                      </a:r>
                      <a:r>
                        <a:rPr lang="ru-RU" sz="1200" u="none" strike="noStrike" baseline="0" dirty="0" err="1" smtClean="0">
                          <a:effectLst/>
                        </a:rPr>
                        <a:t>салық кезеңі болып</a:t>
                      </a:r>
                      <a:r>
                        <a:rPr lang="ru-RU" sz="1200" u="none" strike="noStrike" baseline="0" dirty="0" smtClean="0">
                          <a:effectLst/>
                        </a:rPr>
                        <a:t> </a:t>
                      </a:r>
                      <a:r>
                        <a:rPr lang="ru-RU" sz="1200" u="none" strike="noStrike" baseline="0" dirty="0" err="1" smtClean="0">
                          <a:effectLst/>
                        </a:rPr>
                        <a:t>табылады</a:t>
                      </a:r>
                      <a:r>
                        <a:rPr lang="ru-RU" sz="1200" u="none" strike="noStrike" baseline="0" dirty="0" smtClean="0">
                          <a:effectLst/>
                        </a:rPr>
                        <a:t>. Патент </a:t>
                      </a:r>
                      <a:r>
                        <a:rPr lang="ru-RU" sz="1200" u="none" strike="noStrike" baseline="0" dirty="0" err="1" smtClean="0">
                          <a:effectLst/>
                        </a:rPr>
                        <a:t>құнын төлеу ді</a:t>
                      </a:r>
                      <a:r>
                        <a:rPr lang="ru-RU" sz="1200" u="none" strike="noStrike" baseline="0" dirty="0" smtClean="0">
                          <a:effectLst/>
                        </a:rPr>
                        <a:t> </a:t>
                      </a:r>
                      <a:r>
                        <a:rPr lang="ru-RU" sz="1200" u="none" strike="noStrike" baseline="0" dirty="0" err="1" smtClean="0">
                          <a:effectLst/>
                        </a:rPr>
                        <a:t>салық төлеуші есептеуді</a:t>
                      </a:r>
                      <a:r>
                        <a:rPr lang="ru-RU" sz="1200" u="none" strike="noStrike" baseline="0" dirty="0" smtClean="0">
                          <a:effectLst/>
                        </a:rPr>
                        <a:t> </a:t>
                      </a:r>
                      <a:r>
                        <a:rPr lang="ru-RU" sz="1200" u="none" strike="noStrike" baseline="0" dirty="0" err="1" smtClean="0">
                          <a:effectLst/>
                        </a:rPr>
                        <a:t>бергенге</a:t>
                      </a:r>
                      <a:r>
                        <a:rPr lang="ru-RU" sz="1200" u="none" strike="noStrike" baseline="0" dirty="0" smtClean="0">
                          <a:effectLst/>
                        </a:rPr>
                        <a:t> </a:t>
                      </a:r>
                      <a:r>
                        <a:rPr lang="ru-RU" sz="1200" u="none" strike="noStrike" baseline="0" dirty="0" err="1" smtClean="0">
                          <a:effectLst/>
                        </a:rPr>
                        <a:t>дейін</a:t>
                      </a:r>
                      <a:r>
                        <a:rPr lang="ru-RU" sz="1200" u="none" strike="noStrike" baseline="0" dirty="0" smtClean="0">
                          <a:effectLst/>
                        </a:rPr>
                        <a:t> </a:t>
                      </a:r>
                      <a:r>
                        <a:rPr lang="ru-RU" sz="1200" u="none" strike="noStrike" baseline="0" dirty="0" err="1" smtClean="0">
                          <a:effectLst/>
                        </a:rPr>
                        <a:t>жүргізеді</a:t>
                      </a:r>
                      <a:r>
                        <a:rPr lang="ru-RU" sz="1200" u="none" strike="noStrike" baseline="0" dirty="0" smtClean="0">
                          <a:effectLst/>
                        </a:rPr>
                        <a:t>.</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kk-KZ" sz="1200" b="0" i="0" u="none" strike="noStrike" dirty="0" smtClean="0">
                          <a:solidFill>
                            <a:srgbClr val="000000"/>
                          </a:solidFill>
                          <a:effectLst/>
                          <a:latin typeface="Arial" panose="020B0604020202020204" pitchFamily="34" charset="0"/>
                        </a:rPr>
                        <a:t>Өзгерістерсіз</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7246">
                <a:tc>
                  <a:txBody>
                    <a:bodyPr/>
                    <a:lstStyle/>
                    <a:p>
                      <a:pPr algn="ctr" fontAlgn="ctr"/>
                      <a:r>
                        <a:rPr lang="ru-RU" sz="1200" u="none" strike="noStrike">
                          <a:effectLst/>
                        </a:rPr>
                        <a:t>9</a:t>
                      </a:r>
                      <a:endParaRPr lang="ru-RU" sz="1200" b="0" i="0" u="none" strike="noStrike">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kk-KZ" sz="1100" b="0" i="0" u="none" strike="noStrike" dirty="0" smtClean="0">
                          <a:solidFill>
                            <a:srgbClr val="000000"/>
                          </a:solidFill>
                          <a:effectLst/>
                          <a:latin typeface="Arial" panose="020B0604020202020204" pitchFamily="34" charset="0"/>
                        </a:rPr>
                        <a:t>Дара</a:t>
                      </a:r>
                      <a:r>
                        <a:rPr lang="kk-KZ" sz="1100" b="0" i="0" u="none" strike="noStrike" baseline="0" dirty="0" smtClean="0">
                          <a:solidFill>
                            <a:srgbClr val="000000"/>
                          </a:solidFill>
                          <a:effectLst/>
                          <a:latin typeface="Arial" panose="020B0604020202020204" pitchFamily="34" charset="0"/>
                        </a:rPr>
                        <a:t> кәсіпкерлер және заңды тұлғалар өз пайдасына</a:t>
                      </a:r>
                      <a:endParaRPr lang="ru-RU" sz="11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smtClean="0">
                          <a:effectLst/>
                        </a:rPr>
                        <a:t>1 АЖ (2016 </a:t>
                      </a:r>
                      <a:r>
                        <a:rPr lang="ru-RU" sz="1200" u="none" strike="noStrike" dirty="0" err="1" smtClean="0">
                          <a:effectLst/>
                        </a:rPr>
                        <a:t>жылы</a:t>
                      </a:r>
                      <a:r>
                        <a:rPr lang="ru-RU" sz="1200" u="none" strike="noStrike" dirty="0" smtClean="0">
                          <a:effectLst/>
                        </a:rPr>
                        <a:t> - 22 859 </a:t>
                      </a:r>
                      <a:r>
                        <a:rPr lang="ru-RU" sz="1200" u="none" strike="noStrike" dirty="0" err="1" smtClean="0">
                          <a:effectLst/>
                        </a:rPr>
                        <a:t>теңге</a:t>
                      </a:r>
                      <a:r>
                        <a:rPr lang="ru-RU" sz="1200" u="none" strike="noStrike" dirty="0" smtClean="0">
                          <a:effectLst/>
                        </a:rPr>
                        <a:t>)</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smtClean="0">
                          <a:effectLst/>
                        </a:rPr>
                        <a:t>2 АЖ</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Есепті</a:t>
                      </a:r>
                      <a:r>
                        <a:rPr lang="ru-RU" sz="1200" u="none" strike="noStrike" dirty="0" smtClean="0">
                          <a:effectLst/>
                        </a:rPr>
                        <a:t> </a:t>
                      </a:r>
                      <a:r>
                        <a:rPr lang="ru-RU" sz="1200" u="none" strike="noStrike" dirty="0" err="1" smtClean="0">
                          <a:effectLst/>
                        </a:rPr>
                        <a:t>айдан</a:t>
                      </a:r>
                      <a:r>
                        <a:rPr lang="ru-RU" sz="1200" u="none" strike="noStrike" dirty="0" smtClean="0">
                          <a:effectLst/>
                        </a:rPr>
                        <a:t> </a:t>
                      </a:r>
                      <a:r>
                        <a:rPr lang="ru-RU" sz="1200" u="none" strike="noStrike" dirty="0" err="1" smtClean="0">
                          <a:effectLst/>
                        </a:rPr>
                        <a:t>кейінгі</a:t>
                      </a:r>
                      <a:r>
                        <a:rPr lang="ru-RU" sz="1200" u="none" strike="noStrike" dirty="0" smtClean="0">
                          <a:effectLst/>
                        </a:rPr>
                        <a:t> </a:t>
                      </a:r>
                      <a:r>
                        <a:rPr lang="ru-RU" sz="1200" u="none" strike="noStrike" dirty="0" err="1" smtClean="0">
                          <a:effectLst/>
                        </a:rPr>
                        <a:t>айдың </a:t>
                      </a:r>
                      <a:r>
                        <a:rPr lang="ru-RU" sz="1200" u="none" strike="noStrike" dirty="0" smtClean="0">
                          <a:effectLst/>
                        </a:rPr>
                        <a:t>25 </a:t>
                      </a:r>
                      <a:r>
                        <a:rPr lang="ru-RU" sz="1200" u="none" strike="noStrike" dirty="0" err="1" smtClean="0">
                          <a:effectLst/>
                        </a:rPr>
                        <a:t>күнінен кешіктірмей</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Есепті</a:t>
                      </a:r>
                      <a:r>
                        <a:rPr lang="ru-RU" sz="1200" u="none" strike="noStrike" dirty="0" smtClean="0">
                          <a:effectLst/>
                        </a:rPr>
                        <a:t> </a:t>
                      </a:r>
                      <a:r>
                        <a:rPr lang="ru-RU" sz="1200" u="none" strike="noStrike" dirty="0" err="1" smtClean="0">
                          <a:effectLst/>
                        </a:rPr>
                        <a:t>айдан</a:t>
                      </a:r>
                      <a:r>
                        <a:rPr lang="ru-RU" sz="1200" u="none" strike="noStrike" dirty="0" smtClean="0">
                          <a:effectLst/>
                        </a:rPr>
                        <a:t> </a:t>
                      </a:r>
                      <a:r>
                        <a:rPr lang="ru-RU" sz="1200" u="none" strike="noStrike" dirty="0" err="1" smtClean="0">
                          <a:effectLst/>
                        </a:rPr>
                        <a:t>кейінгі</a:t>
                      </a:r>
                      <a:r>
                        <a:rPr lang="ru-RU" sz="1200" u="none" strike="noStrike" dirty="0" smtClean="0">
                          <a:effectLst/>
                        </a:rPr>
                        <a:t> </a:t>
                      </a:r>
                      <a:r>
                        <a:rPr lang="ru-RU" sz="1200" u="none" strike="noStrike" dirty="0" err="1" smtClean="0">
                          <a:effectLst/>
                        </a:rPr>
                        <a:t>айдың </a:t>
                      </a:r>
                      <a:r>
                        <a:rPr lang="ru-RU" sz="1200" u="none" strike="noStrike" dirty="0" smtClean="0">
                          <a:effectLst/>
                        </a:rPr>
                        <a:t>25 </a:t>
                      </a:r>
                      <a:r>
                        <a:rPr lang="ru-RU" sz="1200" u="none" strike="noStrike" dirty="0" err="1" smtClean="0">
                          <a:effectLst/>
                        </a:rPr>
                        <a:t>күнінен кешіктірмей</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Номер слайда 1"/>
          <p:cNvSpPr txBox="1">
            <a:spLocks/>
          </p:cNvSpPr>
          <p:nvPr/>
        </p:nvSpPr>
        <p:spPr>
          <a:xfrm>
            <a:off x="9388231" y="6492875"/>
            <a:ext cx="2844800" cy="365125"/>
          </a:xfrm>
          <a:prstGeom prst="rect">
            <a:avLst/>
          </a:prstGeom>
        </p:spPr>
        <p:txBody>
          <a:bodyPr vert="horz" lIns="91440" tIns="45720" rIns="91440" bIns="45720" rtlCol="0" anchor="ctr"/>
          <a:lstStyle>
            <a:defPPr>
              <a:defRPr lang="ru-RU"/>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9C69EDC-07A2-4DAC-B538-CBCE2FF079A3}" type="slidenum">
              <a:rPr lang="ru-RU" sz="1600" smtClean="0">
                <a:solidFill>
                  <a:schemeClr val="tx1"/>
                </a:solidFill>
              </a:rPr>
              <a:pPr/>
              <a:t>17</a:t>
            </a:fld>
            <a:endParaRPr lang="ru-RU" sz="1600" dirty="0">
              <a:solidFill>
                <a:schemeClr val="tx1"/>
              </a:solidFill>
            </a:endParaRPr>
          </a:p>
        </p:txBody>
      </p:sp>
      <p:sp>
        <p:nvSpPr>
          <p:cNvPr id="8" name="TextBox 7"/>
          <p:cNvSpPr txBox="1"/>
          <p:nvPr/>
        </p:nvSpPr>
        <p:spPr>
          <a:xfrm>
            <a:off x="184322" y="0"/>
            <a:ext cx="11773216" cy="400110"/>
          </a:xfrm>
          <a:prstGeom prst="rect">
            <a:avLst/>
          </a:prstGeom>
          <a:noFill/>
        </p:spPr>
        <p:txBody>
          <a:bodyPr wrap="square" rtlCol="0">
            <a:spAutoFit/>
          </a:bodyPr>
          <a:lstStyle>
            <a:defPPr>
              <a:defRPr lang="ru-RU"/>
            </a:defPPr>
            <a:lvl1pPr marR="5080">
              <a:spcBef>
                <a:spcPct val="0"/>
              </a:spcBef>
              <a:defRPr sz="3200" b="1" spc="-50">
                <a:solidFill>
                  <a:srgbClr val="C00000"/>
                </a:solidFill>
              </a:defRPr>
            </a:lvl1pPr>
          </a:lstStyle>
          <a:p>
            <a:r>
              <a:rPr lang="ru-RU" sz="2000" dirty="0" smtClean="0"/>
              <a:t>ОБЪЕКТІЛЕР ЖӘНЕ АУДАРЫМДАР МЕН ЖАРНАЛАРДЫ ЕСЕПТЕУ ЖӘНЕ ТӨЛЕУ ТӘРТІБІ БОЙЫНША ӨЗГЕРІСТЕР :</a:t>
            </a:r>
            <a:endParaRPr lang="ru-RU" sz="2000" dirty="0"/>
          </a:p>
        </p:txBody>
      </p:sp>
    </p:spTree>
    <p:extLst>
      <p:ext uri="{BB962C8B-B14F-4D97-AF65-F5344CB8AC3E}">
        <p14:creationId xmlns:p14="http://schemas.microsoft.com/office/powerpoint/2010/main" val="32516540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9194800" y="6373967"/>
            <a:ext cx="2844800" cy="365125"/>
          </a:xfrm>
        </p:spPr>
        <p:txBody>
          <a:bodyPr/>
          <a:lstStyle/>
          <a:p>
            <a:fld id="{8D25C86A-2F31-4465-AAAB-F4D0E023132B}" type="slidenum">
              <a:rPr lang="ru-RU" sz="1600">
                <a:solidFill>
                  <a:schemeClr val="tx1"/>
                </a:solidFill>
              </a:rPr>
              <a:pPr/>
              <a:t>18</a:t>
            </a:fld>
            <a:endParaRPr lang="ru-RU" sz="1600" dirty="0">
              <a:solidFill>
                <a:schemeClr val="tx1"/>
              </a:solidFill>
            </a:endParaRPr>
          </a:p>
        </p:txBody>
      </p:sp>
      <p:graphicFrame>
        <p:nvGraphicFramePr>
          <p:cNvPr id="5" name="Таблица 4"/>
          <p:cNvGraphicFramePr>
            <a:graphicFrameLocks noGrp="1"/>
          </p:cNvGraphicFramePr>
          <p:nvPr>
            <p:extLst>
              <p:ext uri="{D42A27DB-BD31-4B8C-83A1-F6EECF244321}">
                <p14:modId xmlns:p14="http://schemas.microsoft.com/office/powerpoint/2010/main" val="2684276269"/>
              </p:ext>
            </p:extLst>
          </p:nvPr>
        </p:nvGraphicFramePr>
        <p:xfrm>
          <a:off x="219491" y="685800"/>
          <a:ext cx="11755632" cy="5105181"/>
        </p:xfrm>
        <a:graphic>
          <a:graphicData uri="http://schemas.openxmlformats.org/drawingml/2006/table">
            <a:tbl>
              <a:tblPr bandRow="1">
                <a:tableStyleId>{69CF1AB2-1976-4502-BF36-3FF5EA218861}</a:tableStyleId>
              </a:tblPr>
              <a:tblGrid>
                <a:gridCol w="387178"/>
                <a:gridCol w="2013439"/>
                <a:gridCol w="2233246"/>
                <a:gridCol w="1264960"/>
                <a:gridCol w="1724553"/>
                <a:gridCol w="1063915"/>
                <a:gridCol w="1738265"/>
                <a:gridCol w="1330076"/>
              </a:tblGrid>
              <a:tr h="527538">
                <a:tc rowSpan="2">
                  <a:txBody>
                    <a:bodyPr/>
                    <a:lstStyle/>
                    <a:p>
                      <a:pPr algn="ctr" fontAlgn="ctr"/>
                      <a:r>
                        <a:rPr lang="ru-RU" sz="1200" b="1" u="none" strike="noStrike" dirty="0" err="1" smtClean="0">
                          <a:solidFill>
                            <a:schemeClr val="bg1"/>
                          </a:solidFill>
                          <a:effectLst/>
                        </a:rPr>
                        <a:t>р</a:t>
                      </a:r>
                      <a:r>
                        <a:rPr lang="ru-RU" sz="1200" b="1" u="none" strike="noStrike" dirty="0" smtClean="0">
                          <a:solidFill>
                            <a:schemeClr val="bg1"/>
                          </a:solidFill>
                          <a:effectLst/>
                        </a:rPr>
                        <a:t>/с </a:t>
                      </a:r>
                    </a:p>
                    <a:p>
                      <a:pPr algn="ctr" fontAlgn="ctr"/>
                      <a:r>
                        <a:rPr lang="ru-RU" sz="1200" b="1" u="none" strike="noStrike" dirty="0" smtClean="0">
                          <a:solidFill>
                            <a:schemeClr val="bg1"/>
                          </a:solidFill>
                          <a:effectLst/>
                        </a:rPr>
                        <a:t>№ </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rowSpan="2">
                  <a:txBody>
                    <a:bodyPr/>
                    <a:lstStyle/>
                    <a:p>
                      <a:pPr algn="ctr" fontAlgn="ctr"/>
                      <a:r>
                        <a:rPr lang="ru-RU" sz="1200" b="1" u="none" strike="noStrike" dirty="0" err="1" smtClean="0">
                          <a:solidFill>
                            <a:schemeClr val="bg1"/>
                          </a:solidFill>
                          <a:effectLst/>
                        </a:rPr>
                        <a:t>Есептеу</a:t>
                      </a:r>
                      <a:r>
                        <a:rPr lang="ru-RU" sz="1200" b="1" u="none" strike="noStrike" baseline="0" dirty="0" smtClean="0">
                          <a:solidFill>
                            <a:schemeClr val="bg1"/>
                          </a:solidFill>
                          <a:effectLst/>
                        </a:rPr>
                        <a:t> </a:t>
                      </a:r>
                      <a:r>
                        <a:rPr lang="ru-RU" sz="1200" b="1" u="none" strike="noStrike" baseline="0" dirty="0" err="1" smtClean="0">
                          <a:solidFill>
                            <a:schemeClr val="bg1"/>
                          </a:solidFill>
                          <a:effectLst/>
                        </a:rPr>
                        <a:t>с</a:t>
                      </a:r>
                      <a:r>
                        <a:rPr lang="ru-RU" sz="1200" b="1" u="none" strike="noStrike" dirty="0" err="1" smtClean="0">
                          <a:solidFill>
                            <a:schemeClr val="bg1"/>
                          </a:solidFill>
                          <a:effectLst/>
                        </a:rPr>
                        <a:t>убъектілері</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gridSpan="2">
                  <a:txBody>
                    <a:bodyPr/>
                    <a:lstStyle/>
                    <a:p>
                      <a:pPr algn="ctr" fontAlgn="ctr"/>
                      <a:r>
                        <a:rPr lang="ru-RU" sz="1200" b="1" u="none" strike="noStrike" dirty="0" err="1" smtClean="0">
                          <a:solidFill>
                            <a:schemeClr val="bg1"/>
                          </a:solidFill>
                          <a:effectLst/>
                        </a:rPr>
                        <a:t>Есептеу</a:t>
                      </a:r>
                      <a:r>
                        <a:rPr lang="ru-RU" sz="1200" b="1" u="none" strike="noStrike" dirty="0" smtClean="0">
                          <a:solidFill>
                            <a:schemeClr val="bg1"/>
                          </a:solidFill>
                          <a:effectLst/>
                        </a:rPr>
                        <a:t> </a:t>
                      </a:r>
                      <a:r>
                        <a:rPr lang="ru-RU" sz="1200" b="1" u="none" strike="noStrike" dirty="0" err="1" smtClean="0">
                          <a:solidFill>
                            <a:schemeClr val="bg1"/>
                          </a:solidFill>
                          <a:effectLst/>
                        </a:rPr>
                        <a:t>объектілері</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lang="ru-RU"/>
                    </a:p>
                  </a:txBody>
                  <a:tcPr/>
                </a:tc>
                <a:tc gridSpan="2">
                  <a:txBody>
                    <a:bodyPr/>
                    <a:lstStyle/>
                    <a:p>
                      <a:pPr algn="ctr" fontAlgn="ctr"/>
                      <a:r>
                        <a:rPr lang="ru-RU" sz="1200" b="1" u="none" strike="noStrike" dirty="0" err="1" smtClean="0">
                          <a:solidFill>
                            <a:schemeClr val="bg1"/>
                          </a:solidFill>
                          <a:effectLst/>
                        </a:rPr>
                        <a:t>Аудару</a:t>
                      </a:r>
                      <a:r>
                        <a:rPr lang="ru-RU" sz="1200" b="1" u="none" strike="noStrike" dirty="0" smtClean="0">
                          <a:solidFill>
                            <a:schemeClr val="bg1"/>
                          </a:solidFill>
                          <a:effectLst/>
                        </a:rPr>
                        <a:t> </a:t>
                      </a:r>
                      <a:r>
                        <a:rPr lang="ru-RU" sz="1200" b="1" u="none" strike="noStrike" dirty="0" err="1" smtClean="0">
                          <a:solidFill>
                            <a:schemeClr val="bg1"/>
                          </a:solidFill>
                          <a:effectLst/>
                        </a:rPr>
                        <a:t>мерзімдері</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lang="ru-RU"/>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fontAlgn="ctr"/>
                      <a:r>
                        <a:rPr lang="ru-RU" sz="1200" b="1" u="none" strike="noStrike" dirty="0" smtClean="0">
                          <a:solidFill>
                            <a:schemeClr val="bg1"/>
                          </a:solidFill>
                          <a:effectLst/>
                        </a:rPr>
                        <a:t>СК </a:t>
                      </a:r>
                      <a:r>
                        <a:rPr lang="ru-RU" sz="1200" b="1" u="none" strike="noStrike" dirty="0" err="1" smtClean="0">
                          <a:solidFill>
                            <a:schemeClr val="bg1"/>
                          </a:solidFill>
                          <a:effectLst/>
                        </a:rPr>
                        <a:t>есептілігі</a:t>
                      </a:r>
                      <a:r>
                        <a:rPr lang="ru-RU" sz="1200" b="1" u="none" strike="noStrike" dirty="0" smtClean="0">
                          <a:solidFill>
                            <a:schemeClr val="bg1"/>
                          </a:solidFill>
                          <a:effectLst/>
                        </a:rPr>
                        <a:t>                                                                                                               (</a:t>
                      </a:r>
                      <a:r>
                        <a:rPr lang="ru-RU" sz="1200" b="1" u="none" strike="noStrike" dirty="0" err="1" smtClean="0">
                          <a:solidFill>
                            <a:schemeClr val="bg1"/>
                          </a:solidFill>
                          <a:effectLst/>
                        </a:rPr>
                        <a:t>кім</a:t>
                      </a:r>
                      <a:r>
                        <a:rPr lang="ru-RU" sz="1200" b="1" u="none" strike="noStrike" dirty="0" smtClean="0">
                          <a:solidFill>
                            <a:schemeClr val="bg1"/>
                          </a:solidFill>
                          <a:effectLst/>
                        </a:rPr>
                        <a:t> </a:t>
                      </a:r>
                      <a:r>
                        <a:rPr lang="ru-RU" sz="1200" b="1" u="none" strike="noStrike" dirty="0" err="1" smtClean="0">
                          <a:solidFill>
                            <a:schemeClr val="bg1"/>
                          </a:solidFill>
                          <a:effectLst/>
                        </a:rPr>
                        <a:t>ұсынады</a:t>
                      </a:r>
                      <a:r>
                        <a:rPr lang="ru-RU" sz="1200" b="1" u="none" strike="noStrike" baseline="0" dirty="0" err="1" smtClean="0">
                          <a:solidFill>
                            <a:schemeClr val="bg1"/>
                          </a:solidFill>
                          <a:effectLst/>
                        </a:rPr>
                        <a:t> және қанай мерзімдерде</a:t>
                      </a:r>
                      <a:r>
                        <a:rPr lang="ru-RU" sz="1200" b="1" u="none" strike="noStrike" dirty="0" smtClean="0">
                          <a:solidFill>
                            <a:schemeClr val="bg1"/>
                          </a:solidFill>
                          <a:effectLst/>
                        </a:rPr>
                        <a:t>)</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lang="ru-RU"/>
                    </a:p>
                  </a:txBody>
                  <a:tcPr/>
                </a:tc>
              </a:tr>
              <a:tr h="413239">
                <a:tc vMerge="1">
                  <a:txBody>
                    <a:bodyPr/>
                    <a:lstStyle/>
                    <a:p>
                      <a:endParaRPr lang="ru-RU"/>
                    </a:p>
                  </a:txBody>
                  <a:tcPr/>
                </a:tc>
                <a:tc vMerge="1">
                  <a:txBody>
                    <a:bodyPr/>
                    <a:lstStyle/>
                    <a:p>
                      <a:endParaRPr lang="ru-RU"/>
                    </a:p>
                  </a:txBody>
                  <a:tcPr/>
                </a:tc>
                <a:tc>
                  <a:txBody>
                    <a:bodyPr/>
                    <a:lstStyle/>
                    <a:p>
                      <a:pPr algn="ctr" fontAlgn="ctr"/>
                      <a:r>
                        <a:rPr lang="kk-KZ" sz="1050" b="1" i="0" u="none" strike="noStrike" dirty="0" smtClean="0">
                          <a:solidFill>
                            <a:schemeClr val="bg1"/>
                          </a:solidFill>
                          <a:effectLst/>
                          <a:latin typeface="Arial" panose="020B0604020202020204" pitchFamily="34" charset="0"/>
                        </a:rPr>
                        <a:t>қолданыстағы</a:t>
                      </a:r>
                      <a:endParaRPr lang="ru-RU" sz="105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ru-RU" sz="1200" b="1" u="none" strike="noStrike" dirty="0" smtClean="0">
                          <a:solidFill>
                            <a:schemeClr val="bg1"/>
                          </a:solidFill>
                          <a:effectLst/>
                        </a:rPr>
                        <a:t>ҚР </a:t>
                      </a:r>
                      <a:r>
                        <a:rPr lang="ru-RU" sz="1200" b="1" u="none" strike="noStrike" dirty="0" err="1" smtClean="0">
                          <a:solidFill>
                            <a:schemeClr val="bg1"/>
                          </a:solidFill>
                          <a:effectLst/>
                        </a:rPr>
                        <a:t>Заң жобасы</a:t>
                      </a:r>
                      <a:r>
                        <a:rPr lang="ru-RU" sz="1200" b="1" u="none" strike="noStrike" dirty="0" smtClean="0">
                          <a:solidFill>
                            <a:schemeClr val="bg1"/>
                          </a:solidFill>
                          <a:effectLst/>
                        </a:rPr>
                        <a:t> </a:t>
                      </a:r>
                      <a:r>
                        <a:rPr lang="ru-RU" sz="1200" b="1" u="none" strike="noStrike" dirty="0" err="1" smtClean="0">
                          <a:solidFill>
                            <a:schemeClr val="bg1"/>
                          </a:solidFill>
                          <a:effectLst/>
                        </a:rPr>
                        <a:t>бойынша</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kk-KZ" sz="1200" b="1" i="0" u="none" strike="noStrike" dirty="0" smtClean="0">
                          <a:solidFill>
                            <a:schemeClr val="bg1"/>
                          </a:solidFill>
                          <a:effectLst/>
                          <a:latin typeface="Arial" panose="020B0604020202020204" pitchFamily="34" charset="0"/>
                        </a:rPr>
                        <a:t>қолданыстағы</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ru-RU" sz="1200" b="1" u="none" strike="noStrike" dirty="0" smtClean="0">
                          <a:solidFill>
                            <a:schemeClr val="bg1"/>
                          </a:solidFill>
                          <a:effectLst/>
                        </a:rPr>
                        <a:t>ҚР </a:t>
                      </a:r>
                      <a:r>
                        <a:rPr lang="ru-RU" sz="1200" b="1" u="none" strike="noStrike" dirty="0" err="1" smtClean="0">
                          <a:solidFill>
                            <a:schemeClr val="bg1"/>
                          </a:solidFill>
                          <a:effectLst/>
                        </a:rPr>
                        <a:t>Заң жобасы</a:t>
                      </a:r>
                      <a:r>
                        <a:rPr lang="ru-RU" sz="1200" b="1" u="none" strike="noStrike" dirty="0" smtClean="0">
                          <a:solidFill>
                            <a:schemeClr val="bg1"/>
                          </a:solidFill>
                          <a:effectLst/>
                        </a:rPr>
                        <a:t> </a:t>
                      </a:r>
                      <a:r>
                        <a:rPr lang="ru-RU" sz="1200" b="1" u="none" strike="noStrike" dirty="0" err="1" smtClean="0">
                          <a:solidFill>
                            <a:schemeClr val="bg1"/>
                          </a:solidFill>
                          <a:effectLst/>
                        </a:rPr>
                        <a:t>бойынша</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kk-KZ" sz="1200" b="1" i="0" u="none" strike="noStrike" dirty="0" smtClean="0">
                          <a:solidFill>
                            <a:schemeClr val="bg1"/>
                          </a:solidFill>
                          <a:effectLst/>
                          <a:latin typeface="Arial" panose="020B0604020202020204" pitchFamily="34" charset="0"/>
                        </a:rPr>
                        <a:t>қолданыстағы</a:t>
                      </a:r>
                      <a:endParaRPr lang="ru-RU" sz="1200" b="1" i="0" u="none" strike="noStrike" dirty="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200" b="1" u="none" strike="noStrike" dirty="0" smtClean="0">
                          <a:solidFill>
                            <a:schemeClr val="bg1"/>
                          </a:solidFill>
                          <a:effectLst/>
                        </a:rPr>
                        <a:t>ҚР </a:t>
                      </a:r>
                      <a:r>
                        <a:rPr lang="ru-RU" sz="1200" b="1" u="none" strike="noStrike" dirty="0" err="1" smtClean="0">
                          <a:solidFill>
                            <a:schemeClr val="bg1"/>
                          </a:solidFill>
                          <a:effectLst/>
                        </a:rPr>
                        <a:t>Заң жобасы</a:t>
                      </a:r>
                      <a:r>
                        <a:rPr lang="ru-RU" sz="1200" b="1" u="none" strike="noStrike" dirty="0" smtClean="0">
                          <a:solidFill>
                            <a:schemeClr val="bg1"/>
                          </a:solidFill>
                          <a:effectLst/>
                        </a:rPr>
                        <a:t> </a:t>
                      </a:r>
                      <a:r>
                        <a:rPr lang="ru-RU" sz="1200" b="1" u="none" strike="noStrike" dirty="0" err="1" smtClean="0">
                          <a:solidFill>
                            <a:schemeClr val="bg1"/>
                          </a:solidFill>
                          <a:effectLst/>
                        </a:rPr>
                        <a:t>бойынша</a:t>
                      </a:r>
                      <a:endParaRPr lang="ru-RU" sz="1200" b="1" i="0" u="none" strike="noStrike" dirty="0" smtClean="0">
                        <a:solidFill>
                          <a:schemeClr val="bg1"/>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r>
              <a:tr h="351326">
                <a:tc gridSpan="8">
                  <a:txBody>
                    <a:bodyPr/>
                    <a:lstStyle/>
                    <a:p>
                      <a:pPr algn="ctr" fontAlgn="ctr"/>
                      <a:r>
                        <a:rPr lang="ru-RU" sz="1200" u="none" strike="noStrike" dirty="0" err="1" smtClean="0">
                          <a:effectLst/>
                        </a:rPr>
                        <a:t>Шаруа</a:t>
                      </a:r>
                      <a:r>
                        <a:rPr lang="ru-RU" sz="1200" u="none" strike="noStrike" baseline="0" dirty="0" smtClean="0">
                          <a:effectLst/>
                        </a:rPr>
                        <a:t> </a:t>
                      </a:r>
                      <a:r>
                        <a:rPr lang="ru-RU" sz="1200" u="none" strike="noStrike" baseline="0" dirty="0" err="1" smtClean="0">
                          <a:effectLst/>
                        </a:rPr>
                        <a:t>немесе</a:t>
                      </a:r>
                      <a:r>
                        <a:rPr lang="ru-RU" sz="1200" u="none" strike="noStrike" baseline="0" dirty="0" smtClean="0">
                          <a:effectLst/>
                        </a:rPr>
                        <a:t> фермер </a:t>
                      </a:r>
                      <a:r>
                        <a:rPr lang="ru-RU" sz="1200" u="none" strike="noStrike" baseline="0" dirty="0" err="1" smtClean="0">
                          <a:effectLst/>
                        </a:rPr>
                        <a:t>қожалықтары</a:t>
                      </a:r>
                      <a:endParaRPr lang="ru-RU" sz="1200" b="1"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2321535">
                <a:tc>
                  <a:txBody>
                    <a:bodyPr/>
                    <a:lstStyle/>
                    <a:p>
                      <a:pPr algn="ctr" fontAlgn="ctr"/>
                      <a:r>
                        <a:rPr lang="ru-RU" sz="1200" u="none" strike="noStrike">
                          <a:effectLst/>
                        </a:rPr>
                        <a:t>10</a:t>
                      </a:r>
                      <a:endParaRPr lang="ru-RU" sz="1200" b="0" i="0" u="none" strike="noStrike">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Арнайы</a:t>
                      </a:r>
                      <a:r>
                        <a:rPr lang="ru-RU" sz="1200" u="none" strike="noStrike" dirty="0" smtClean="0">
                          <a:effectLst/>
                        </a:rPr>
                        <a:t> </a:t>
                      </a:r>
                      <a:r>
                        <a:rPr lang="ru-RU" sz="1200" u="none" strike="noStrike" dirty="0" err="1" smtClean="0">
                          <a:effectLst/>
                        </a:rPr>
                        <a:t>салық режимін</a:t>
                      </a:r>
                      <a:r>
                        <a:rPr lang="ru-RU" sz="1200" u="none" strike="noStrike" dirty="0" smtClean="0">
                          <a:effectLst/>
                        </a:rPr>
                        <a:t> </a:t>
                      </a:r>
                      <a:r>
                        <a:rPr lang="ru-RU" sz="1200" u="none" strike="noStrike" dirty="0" err="1" smtClean="0">
                          <a:effectLst/>
                        </a:rPr>
                        <a:t>қолданатын шаруа</a:t>
                      </a:r>
                      <a:r>
                        <a:rPr lang="ru-RU" sz="1200" u="none" strike="noStrike" dirty="0" smtClean="0">
                          <a:effectLst/>
                        </a:rPr>
                        <a:t> </a:t>
                      </a:r>
                      <a:r>
                        <a:rPr lang="ru-RU" sz="1200" u="none" strike="noStrike" dirty="0" err="1" smtClean="0">
                          <a:effectLst/>
                        </a:rPr>
                        <a:t>немесе</a:t>
                      </a:r>
                      <a:r>
                        <a:rPr lang="ru-RU" sz="1200" u="none" strike="noStrike" dirty="0" smtClean="0">
                          <a:effectLst/>
                        </a:rPr>
                        <a:t> фермер </a:t>
                      </a:r>
                      <a:r>
                        <a:rPr lang="ru-RU" sz="1200" u="none" strike="noStrike" dirty="0" err="1" smtClean="0">
                          <a:effectLst/>
                        </a:rPr>
                        <a:t>қожалықтары жұмыскерлері үшін</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200" u="none" strike="noStrike" dirty="0" err="1" smtClean="0">
                          <a:effectLst/>
                        </a:rPr>
                        <a:t>Уәкілетті </a:t>
                      </a:r>
                      <a:r>
                        <a:rPr lang="ru-RU" sz="1200" u="none" strike="noStrike" dirty="0" smtClean="0">
                          <a:effectLst/>
                        </a:rPr>
                        <a:t>орган </a:t>
                      </a:r>
                      <a:r>
                        <a:rPr lang="ru-RU" sz="1200" u="none" strike="noStrike" dirty="0" err="1" smtClean="0">
                          <a:effectLst/>
                        </a:rPr>
                        <a:t>айқындайтын</a:t>
                      </a:r>
                      <a:r>
                        <a:rPr lang="ru-RU" sz="1200" u="none" strike="noStrike" dirty="0" smtClean="0">
                          <a:effectLst/>
                        </a:rPr>
                        <a:t>, </a:t>
                      </a:r>
                      <a:r>
                        <a:rPr lang="ru-RU" sz="1200" u="none" strike="noStrike" dirty="0" err="1" smtClean="0">
                          <a:effectLst/>
                        </a:rPr>
                        <a:t>олардан</a:t>
                      </a:r>
                      <a:r>
                        <a:rPr lang="ru-RU" sz="1200" u="none" strike="noStrike" baseline="0" dirty="0" smtClean="0">
                          <a:effectLst/>
                        </a:rPr>
                        <a:t> </a:t>
                      </a:r>
                      <a:r>
                        <a:rPr lang="ru-RU" sz="1200" u="none" strike="noStrike" baseline="0" dirty="0" err="1" smtClean="0">
                          <a:effectLst/>
                        </a:rPr>
                        <a:t>аударымдар</a:t>
                      </a:r>
                      <a:r>
                        <a:rPr lang="ru-RU" sz="1200" u="none" strike="noStrike" baseline="0" dirty="0" smtClean="0">
                          <a:effectLst/>
                        </a:rPr>
                        <a:t> мен </a:t>
                      </a:r>
                      <a:r>
                        <a:rPr lang="ru-RU" sz="1200" u="none" strike="noStrike" baseline="0" dirty="0" err="1" smtClean="0">
                          <a:effectLst/>
                        </a:rPr>
                        <a:t>жарналар</a:t>
                      </a:r>
                      <a:r>
                        <a:rPr lang="ru-RU" sz="1200" u="none" strike="noStrike" baseline="0" dirty="0" smtClean="0">
                          <a:effectLst/>
                        </a:rPr>
                        <a:t> </a:t>
                      </a:r>
                      <a:r>
                        <a:rPr lang="ru-RU" sz="1200" u="none" strike="noStrike" baseline="0" dirty="0" err="1" smtClean="0">
                          <a:effectLst/>
                        </a:rPr>
                        <a:t>төленбейтін кірістерді</a:t>
                      </a:r>
                      <a:r>
                        <a:rPr lang="ru-RU" sz="1200" u="none" strike="noStrike" baseline="0" dirty="0" smtClean="0">
                          <a:effectLst/>
                        </a:rPr>
                        <a:t> </a:t>
                      </a:r>
                      <a:r>
                        <a:rPr lang="ru-RU" sz="1200" u="none" strike="noStrike" baseline="0" dirty="0" err="1" smtClean="0">
                          <a:effectLst/>
                        </a:rPr>
                        <a:t>қоспағанда</a:t>
                      </a:r>
                      <a:r>
                        <a:rPr lang="ru-RU" sz="1200" u="none" strike="noStrike" baseline="0" dirty="0" smtClean="0">
                          <a:effectLst/>
                        </a:rPr>
                        <a:t>, </a:t>
                      </a:r>
                      <a:r>
                        <a:rPr lang="ru-RU" sz="1200" u="none" strike="noStrike" baseline="0" dirty="0" err="1" smtClean="0">
                          <a:effectLst/>
                        </a:rPr>
                        <a:t>жұмыскреге кіріс</a:t>
                      </a:r>
                      <a:r>
                        <a:rPr lang="ru-RU" sz="1200" u="none" strike="noStrike" baseline="0" dirty="0" smtClean="0">
                          <a:effectLst/>
                        </a:rPr>
                        <a:t> </a:t>
                      </a:r>
                      <a:r>
                        <a:rPr lang="ru-RU" sz="1200" u="none" strike="noStrike" baseline="0" dirty="0" err="1" smtClean="0">
                          <a:effectLst/>
                        </a:rPr>
                        <a:t>ретінде</a:t>
                      </a:r>
                      <a:r>
                        <a:rPr lang="ru-RU" sz="1200" u="none" strike="noStrike" baseline="0" dirty="0" smtClean="0">
                          <a:effectLst/>
                        </a:rPr>
                        <a:t> </a:t>
                      </a:r>
                      <a:r>
                        <a:rPr lang="ru-RU" sz="1200" u="none" strike="noStrike" baseline="0" dirty="0" err="1" smtClean="0">
                          <a:effectLst/>
                        </a:rPr>
                        <a:t>төленетін жұмыс берушінің шығыстары</a:t>
                      </a:r>
                      <a:endParaRPr lang="ru-RU" sz="1200" b="0" i="0" u="none" strike="noStrike" dirty="0" smtClean="0">
                        <a:solidFill>
                          <a:srgbClr val="000000"/>
                        </a:solidFill>
                        <a:effectLst/>
                        <a:latin typeface="Arial" panose="020B0604020202020204" pitchFamily="34" charset="0"/>
                      </a:endParaRPr>
                    </a:p>
                    <a:p>
                      <a:pPr algn="ctr" fontAlgn="ct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kk-KZ" sz="1200" b="0" i="0" u="none" strike="noStrike" dirty="0" smtClean="0">
                          <a:solidFill>
                            <a:srgbClr val="000000"/>
                          </a:solidFill>
                          <a:effectLst/>
                          <a:latin typeface="Arial" panose="020B0604020202020204" pitchFamily="34" charset="0"/>
                        </a:rPr>
                        <a:t>Өзгерістерсіз</a:t>
                      </a:r>
                      <a:endParaRPr lang="ru-RU" sz="1200" b="0" i="0" u="none" strike="noStrike" dirty="0" smtClean="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smtClean="0">
                          <a:effectLst/>
                        </a:rPr>
                        <a:t>РК ҚР </a:t>
                      </a:r>
                      <a:r>
                        <a:rPr lang="ru-RU" sz="1200" u="none" strike="noStrike" dirty="0" err="1" smtClean="0">
                          <a:effectLst/>
                        </a:rPr>
                        <a:t>салық заңнамасында көзделген тәртіппен және мерзімдерде</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200" u="none" strike="noStrike" dirty="0">
                          <a:effectLst/>
                        </a:rPr>
                        <a:t> </a:t>
                      </a:r>
                      <a:r>
                        <a:rPr lang="ru-RU" sz="1200" u="none" strike="noStrike" dirty="0" err="1" smtClean="0">
                          <a:effectLst/>
                        </a:rPr>
                        <a:t>өзгерістерсіз</a:t>
                      </a:r>
                      <a:endParaRPr lang="ru-RU" sz="1200" b="0" i="0" u="none" strike="noStrike" dirty="0" smtClean="0">
                        <a:solidFill>
                          <a:srgbClr val="000000"/>
                        </a:solidFill>
                        <a:effectLst/>
                        <a:latin typeface="Arial" panose="020B0604020202020204" pitchFamily="34" charset="0"/>
                      </a:endParaRPr>
                    </a:p>
                    <a:p>
                      <a:pPr marL="0" marR="0" indent="0" algn="ctr" defTabSz="914400" rtl="0" eaLnBrk="1" fontAlgn="ctr" latinLnBrk="0" hangingPunct="1">
                        <a:lnSpc>
                          <a:spcPct val="100000"/>
                        </a:lnSpc>
                        <a:spcBef>
                          <a:spcPts val="0"/>
                        </a:spcBef>
                        <a:spcAft>
                          <a:spcPts val="0"/>
                        </a:spcAft>
                        <a:buClrTx/>
                        <a:buSzTx/>
                        <a:buFontTx/>
                        <a:buNone/>
                        <a:tabLst/>
                        <a:defRPr/>
                      </a:pPr>
                      <a:endParaRPr lang="ru-RU" sz="1200" b="0" i="0" u="none" strike="noStrike" dirty="0" smtClean="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kk-KZ" sz="1200" kern="1200" dirty="0" smtClean="0">
                          <a:solidFill>
                            <a:schemeClr val="dk1"/>
                          </a:solidFill>
                          <a:latin typeface="+mn-lt"/>
                          <a:ea typeface="+mn-ea"/>
                          <a:cs typeface="+mn-cs"/>
                        </a:rPr>
                        <a:t>Салық кезеңінің 1 қаңтарынан бастап 1 қазанынан дейін есептелген сомалар – ағымдағы салық кезеңінің 10 қарашасынан кешіктірмей. Салық кезеңінің 1 қазанынан бастап 31 желтоқсанына дейін есептелген сомалар – есепті салық кезеңінен кейінгі  салық кезеңінің 10 сәуірінен кешіктірмей.</a:t>
                      </a:r>
                      <a:endParaRPr lang="ru-RU" sz="1200" kern="1200" dirty="0" smtClean="0">
                        <a:solidFill>
                          <a:schemeClr val="dk1"/>
                        </a:solidFill>
                        <a:latin typeface="+mn-lt"/>
                        <a:ea typeface="+mn-ea"/>
                        <a:cs typeface="+mn-cs"/>
                      </a:endParaRPr>
                    </a:p>
                    <a:p>
                      <a:pPr marL="0" marR="0" indent="0" algn="ctr" defTabSz="914400" rtl="0" eaLnBrk="1" fontAlgn="ctr" latinLnBrk="0" hangingPunct="1">
                        <a:lnSpc>
                          <a:spcPct val="100000"/>
                        </a:lnSpc>
                        <a:spcBef>
                          <a:spcPts val="0"/>
                        </a:spcBef>
                        <a:spcAft>
                          <a:spcPts val="0"/>
                        </a:spcAft>
                        <a:buClrTx/>
                        <a:buSzTx/>
                        <a:buFontTx/>
                        <a:buNone/>
                        <a:tabLst/>
                        <a:defRPr/>
                      </a:pPr>
                      <a:endParaRPr lang="ru-RU" sz="1200" b="0" i="0" u="none" strike="noStrike" dirty="0" smtClean="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kk-KZ" sz="1200" b="0" i="0" u="none" strike="noStrike" dirty="0" smtClean="0">
                          <a:solidFill>
                            <a:srgbClr val="000000"/>
                          </a:solidFill>
                          <a:effectLst/>
                          <a:latin typeface="Arial" panose="020B0604020202020204" pitchFamily="34" charset="0"/>
                        </a:rPr>
                        <a:t>Өзгерістерсіз</a:t>
                      </a:r>
                      <a:endParaRPr lang="ru-RU" sz="1200" b="0" i="0" u="none" strike="noStrike" dirty="0" smtClean="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48508">
                <a:tc>
                  <a:txBody>
                    <a:bodyPr/>
                    <a:lstStyle/>
                    <a:p>
                      <a:pPr algn="ctr" fontAlgn="ctr"/>
                      <a:r>
                        <a:rPr lang="ru-RU" sz="1200" u="none" strike="noStrike">
                          <a:effectLst/>
                        </a:rPr>
                        <a:t>11</a:t>
                      </a:r>
                      <a:endParaRPr lang="ru-RU" sz="1200" b="0" i="0" u="none" strike="noStrike">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err="1" smtClean="0">
                          <a:effectLst/>
                        </a:rPr>
                        <a:t>Шаруа</a:t>
                      </a:r>
                      <a:r>
                        <a:rPr lang="ru-RU" sz="1200" u="none" strike="noStrike" baseline="0" dirty="0" smtClean="0">
                          <a:effectLst/>
                        </a:rPr>
                        <a:t> </a:t>
                      </a:r>
                      <a:r>
                        <a:rPr lang="ru-RU" sz="1200" u="none" strike="noStrike" baseline="0" dirty="0" err="1" smtClean="0">
                          <a:effectLst/>
                        </a:rPr>
                        <a:t>немесе</a:t>
                      </a:r>
                      <a:r>
                        <a:rPr lang="ru-RU" sz="1200" u="none" strike="noStrike" baseline="0" dirty="0" smtClean="0">
                          <a:effectLst/>
                        </a:rPr>
                        <a:t> фермер </a:t>
                      </a:r>
                      <a:r>
                        <a:rPr lang="ru-RU" sz="1200" u="none" strike="noStrike" baseline="0" dirty="0" err="1" smtClean="0">
                          <a:effectLst/>
                        </a:rPr>
                        <a:t>қожалықтары үшін а</a:t>
                      </a:r>
                      <a:r>
                        <a:rPr lang="ru-RU" sz="1200" u="none" strike="noStrike" dirty="0" err="1" smtClean="0">
                          <a:effectLst/>
                        </a:rPr>
                        <a:t>рнайы</a:t>
                      </a:r>
                      <a:r>
                        <a:rPr lang="ru-RU" sz="1200" u="none" strike="noStrike" dirty="0" smtClean="0">
                          <a:effectLst/>
                        </a:rPr>
                        <a:t> </a:t>
                      </a:r>
                      <a:r>
                        <a:rPr lang="ru-RU" sz="1200" u="none" strike="noStrike" dirty="0" err="1" smtClean="0">
                          <a:effectLst/>
                        </a:rPr>
                        <a:t>салық режимін</a:t>
                      </a:r>
                      <a:r>
                        <a:rPr lang="ru-RU" sz="1200" u="none" strike="noStrike" dirty="0" smtClean="0">
                          <a:effectLst/>
                        </a:rPr>
                        <a:t> </a:t>
                      </a:r>
                      <a:r>
                        <a:rPr lang="ru-RU" sz="1200" u="none" strike="noStrike" dirty="0" err="1" smtClean="0">
                          <a:effectLst/>
                        </a:rPr>
                        <a:t>қолданатын шаруа</a:t>
                      </a:r>
                      <a:r>
                        <a:rPr lang="ru-RU" sz="1200" u="none" strike="noStrike" dirty="0" smtClean="0">
                          <a:effectLst/>
                        </a:rPr>
                        <a:t> </a:t>
                      </a:r>
                      <a:r>
                        <a:rPr lang="ru-RU" sz="1200" u="none" strike="noStrike" dirty="0" err="1" smtClean="0">
                          <a:effectLst/>
                        </a:rPr>
                        <a:t>немесе</a:t>
                      </a:r>
                      <a:r>
                        <a:rPr lang="ru-RU" sz="1200" u="none" strike="noStrike" dirty="0" smtClean="0">
                          <a:effectLst/>
                        </a:rPr>
                        <a:t> фермер </a:t>
                      </a:r>
                      <a:r>
                        <a:rPr lang="ru-RU" sz="1200" u="none" strike="noStrike" dirty="0" err="1" smtClean="0">
                          <a:effectLst/>
                        </a:rPr>
                        <a:t>қожалықтарының</a:t>
                      </a:r>
                      <a:r>
                        <a:rPr lang="ru-RU" sz="1200" u="none" strike="noStrike" baseline="0" dirty="0" err="1" smtClean="0">
                          <a:effectLst/>
                        </a:rPr>
                        <a:t> басшылары</a:t>
                      </a:r>
                      <a:r>
                        <a:rPr lang="ru-RU" sz="1200" u="none" strike="noStrike" baseline="0" dirty="0" smtClean="0">
                          <a:effectLst/>
                        </a:rPr>
                        <a:t> </a:t>
                      </a:r>
                      <a:r>
                        <a:rPr lang="ru-RU" sz="1200" u="none" strike="noStrike" baseline="0" dirty="0" err="1" smtClean="0">
                          <a:effectLst/>
                        </a:rPr>
                        <a:t>өз пайдасына</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200" u="none" strike="noStrike" dirty="0">
                          <a:effectLst/>
                        </a:rPr>
                        <a:t>1 </a:t>
                      </a:r>
                      <a:r>
                        <a:rPr lang="ru-RU" sz="1200" u="none" strike="noStrike" dirty="0" smtClean="0">
                          <a:effectLst/>
                        </a:rPr>
                        <a:t>АЖ</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200" u="none" strike="noStrike" dirty="0" smtClean="0">
                          <a:effectLst/>
                        </a:rPr>
                        <a:t>2 АЖ</a:t>
                      </a:r>
                      <a:endParaRPr lang="ru-RU" sz="1200" b="0" i="0" u="none" strike="noStrike" dirty="0" smtClean="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200" u="none" strike="noStrike" dirty="0" err="1" smtClean="0">
                          <a:effectLst/>
                        </a:rPr>
                        <a:t>Есепті</a:t>
                      </a:r>
                      <a:r>
                        <a:rPr lang="ru-RU" sz="1200" u="none" strike="noStrike" dirty="0" smtClean="0">
                          <a:effectLst/>
                        </a:rPr>
                        <a:t> </a:t>
                      </a:r>
                      <a:r>
                        <a:rPr lang="ru-RU" sz="1200" u="none" strike="noStrike" dirty="0" err="1" smtClean="0">
                          <a:effectLst/>
                        </a:rPr>
                        <a:t>айдан</a:t>
                      </a:r>
                      <a:r>
                        <a:rPr lang="ru-RU" sz="1200" u="none" strike="noStrike" dirty="0" smtClean="0">
                          <a:effectLst/>
                        </a:rPr>
                        <a:t> </a:t>
                      </a:r>
                      <a:r>
                        <a:rPr lang="ru-RU" sz="1200" u="none" strike="noStrike" dirty="0" err="1" smtClean="0">
                          <a:effectLst/>
                        </a:rPr>
                        <a:t>кейінгі</a:t>
                      </a:r>
                      <a:r>
                        <a:rPr lang="ru-RU" sz="1200" u="none" strike="noStrike" dirty="0" smtClean="0">
                          <a:effectLst/>
                        </a:rPr>
                        <a:t> </a:t>
                      </a:r>
                      <a:r>
                        <a:rPr lang="ru-RU" sz="1200" u="none" strike="noStrike" dirty="0" err="1" smtClean="0">
                          <a:effectLst/>
                        </a:rPr>
                        <a:t>айдың </a:t>
                      </a:r>
                      <a:r>
                        <a:rPr lang="ru-RU" sz="1200" u="none" strike="noStrike" dirty="0" smtClean="0">
                          <a:effectLst/>
                        </a:rPr>
                        <a:t>25 </a:t>
                      </a:r>
                      <a:r>
                        <a:rPr lang="ru-RU" sz="1200" u="none" strike="noStrike" dirty="0" err="1" smtClean="0">
                          <a:effectLst/>
                        </a:rPr>
                        <a:t>күнінен кешіктірмей</a:t>
                      </a:r>
                      <a:endParaRPr lang="ru-RU" sz="1200" b="0" i="0" u="none" strike="noStrike" dirty="0" smtClean="0">
                        <a:solidFill>
                          <a:srgbClr val="000000"/>
                        </a:solidFill>
                        <a:effectLst/>
                        <a:latin typeface="Arial" panose="020B0604020202020204" pitchFamily="34" charset="0"/>
                      </a:endParaRPr>
                    </a:p>
                    <a:p>
                      <a:pPr algn="ctr" fontAlgn="ct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200" u="none" strike="noStrike" dirty="0" err="1" smtClean="0">
                          <a:effectLst/>
                        </a:rPr>
                        <a:t>өзгерістерсіз</a:t>
                      </a:r>
                      <a:endParaRPr lang="ru-RU" sz="1200" b="0" i="0" u="none" strike="noStrike" dirty="0" smtClean="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200" u="none" strike="noStrike" dirty="0" err="1" smtClean="0">
                          <a:effectLst/>
                        </a:rPr>
                        <a:t>өзгерістерсіз</a:t>
                      </a:r>
                      <a:endParaRPr lang="ru-RU" sz="1200" b="0" i="0" u="none" strike="noStrike" dirty="0" smtClean="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kk-KZ" sz="1200" b="0" i="0" u="none" strike="noStrike" dirty="0" smtClean="0">
                          <a:solidFill>
                            <a:srgbClr val="000000"/>
                          </a:solidFill>
                          <a:effectLst/>
                          <a:latin typeface="Arial" panose="020B0604020202020204" pitchFamily="34" charset="0"/>
                        </a:rPr>
                        <a:t>Өзгерістерсіз</a:t>
                      </a:r>
                      <a:endParaRPr lang="ru-RU" sz="1200" b="0" i="0" u="none" strike="noStrike" dirty="0" smtClean="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2609">
                <a:tc gridSpan="8">
                  <a:txBody>
                    <a:bodyPr/>
                    <a:lstStyle/>
                    <a:p>
                      <a:pPr algn="l" fontAlgn="ctr"/>
                      <a:r>
                        <a:rPr lang="ru-RU" sz="1200" b="0" i="0" u="none" strike="noStrike" dirty="0" smtClean="0">
                          <a:solidFill>
                            <a:srgbClr val="000000"/>
                          </a:solidFill>
                          <a:effectLst/>
                          <a:latin typeface="Arial" panose="020B0604020202020204" pitchFamily="34" charset="0"/>
                        </a:rPr>
                        <a:t>* 2018 </a:t>
                      </a:r>
                      <a:r>
                        <a:rPr lang="ru-RU" sz="1200" b="0" i="0" u="none" strike="noStrike" dirty="0" err="1" smtClean="0">
                          <a:solidFill>
                            <a:srgbClr val="000000"/>
                          </a:solidFill>
                          <a:effectLst/>
                          <a:latin typeface="Arial" panose="020B0604020202020204" pitchFamily="34" charset="0"/>
                        </a:rPr>
                        <a:t>жылғы</a:t>
                      </a:r>
                      <a:r>
                        <a:rPr lang="ru-RU" sz="1200" b="0" i="0" u="none" strike="noStrike" baseline="0" dirty="0" err="1" smtClean="0">
                          <a:solidFill>
                            <a:srgbClr val="000000"/>
                          </a:solidFill>
                          <a:effectLst/>
                          <a:latin typeface="Arial" panose="020B0604020202020204" pitchFamily="34" charset="0"/>
                        </a:rPr>
                        <a:t> </a:t>
                      </a:r>
                      <a:r>
                        <a:rPr lang="ru-RU" sz="1200" b="0" i="0" u="none" strike="noStrike" baseline="0" dirty="0" smtClean="0">
                          <a:solidFill>
                            <a:srgbClr val="000000"/>
                          </a:solidFill>
                          <a:effectLst/>
                          <a:latin typeface="Arial" panose="020B0604020202020204" pitchFamily="34" charset="0"/>
                        </a:rPr>
                        <a:t>1 </a:t>
                      </a:r>
                      <a:r>
                        <a:rPr lang="ru-RU" sz="1200" b="0" i="0" u="none" strike="noStrike" baseline="0" dirty="0" err="1" smtClean="0">
                          <a:solidFill>
                            <a:srgbClr val="000000"/>
                          </a:solidFill>
                          <a:effectLst/>
                          <a:latin typeface="Arial" panose="020B0604020202020204" pitchFamily="34" charset="0"/>
                        </a:rPr>
                        <a:t>қаңтардан бастап</a:t>
                      </a:r>
                      <a:endParaRPr lang="ru-RU" sz="1200" b="0" i="0" u="none" strike="noStrike" dirty="0">
                        <a:solidFill>
                          <a:srgbClr val="000000"/>
                        </a:solidFill>
                        <a:effectLst/>
                        <a:latin typeface="Arial" panose="020B0604020202020204" pitchFamily="34" charset="0"/>
                      </a:endParaRPr>
                    </a:p>
                  </a:txBody>
                  <a:tcPr marL="2125" marR="2125" marT="21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bl>
          </a:graphicData>
        </a:graphic>
      </p:graphicFrame>
      <p:sp>
        <p:nvSpPr>
          <p:cNvPr id="7" name="TextBox 6"/>
          <p:cNvSpPr txBox="1"/>
          <p:nvPr/>
        </p:nvSpPr>
        <p:spPr>
          <a:xfrm>
            <a:off x="184322" y="0"/>
            <a:ext cx="11773216" cy="461665"/>
          </a:xfrm>
          <a:prstGeom prst="rect">
            <a:avLst/>
          </a:prstGeom>
          <a:noFill/>
        </p:spPr>
        <p:txBody>
          <a:bodyPr wrap="square" rtlCol="0">
            <a:spAutoFit/>
          </a:bodyPr>
          <a:lstStyle>
            <a:defPPr>
              <a:defRPr lang="ru-RU"/>
            </a:defPPr>
            <a:lvl1pPr marR="5080">
              <a:spcBef>
                <a:spcPct val="0"/>
              </a:spcBef>
              <a:defRPr sz="3200" b="1" spc="-50">
                <a:solidFill>
                  <a:srgbClr val="C00000"/>
                </a:solidFill>
              </a:defRPr>
            </a:lvl1pPr>
          </a:lstStyle>
          <a:p>
            <a:r>
              <a:rPr lang="ru-RU" sz="2000" dirty="0" smtClean="0"/>
              <a:t>ОБЪЕКТІЛЕР ЖӘНЕ АУДАРЫМДАР МЕН ЖАРНАЛАРДЫ ЕСЕПТЕУ ЖӘНЕ ТӨЛЕУ ТӘРТІБІ БОЙЫНША ӨЗГЕРІСТЕР</a:t>
            </a:r>
            <a:r>
              <a:rPr lang="ru-RU" sz="2400" dirty="0" smtClean="0"/>
              <a:t>:</a:t>
            </a:r>
            <a:endParaRPr lang="ru-RU" sz="2400" dirty="0"/>
          </a:p>
        </p:txBody>
      </p:sp>
    </p:spTree>
    <p:extLst>
      <p:ext uri="{BB962C8B-B14F-4D97-AF65-F5344CB8AC3E}">
        <p14:creationId xmlns:p14="http://schemas.microsoft.com/office/powerpoint/2010/main" val="6447498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52"/>
          <p:cNvSpPr>
            <a:spLocks noChangeArrowheads="1"/>
          </p:cNvSpPr>
          <p:nvPr/>
        </p:nvSpPr>
        <p:spPr bwMode="gray">
          <a:xfrm>
            <a:off x="1543795" y="3491874"/>
            <a:ext cx="9605633" cy="721838"/>
          </a:xfrm>
          <a:prstGeom prst="rect">
            <a:avLst/>
          </a:prstGeom>
          <a:solidFill>
            <a:schemeClr val="tx2">
              <a:lumMod val="60000"/>
              <a:lumOff val="40000"/>
            </a:schemeClr>
          </a:solidFill>
          <a:ln w="12700">
            <a:solidFill>
              <a:srgbClr val="C0C0C0"/>
            </a:solidFill>
            <a:miter lim="800000"/>
            <a:headEnd/>
            <a:tailEnd/>
          </a:ln>
          <a:effectLst>
            <a:outerShdw blurRad="127000" dist="63500" dir="2700000" algn="tl" rotWithShape="0">
              <a:prstClr val="black">
                <a:alpha val="40000"/>
              </a:prstClr>
            </a:outerShdw>
          </a:effectLst>
        </p:spPr>
        <p:txBody>
          <a:bodyPr lIns="144368" tIns="0" rIns="0" bIns="0" anchor="ctr"/>
          <a:lstStyle/>
          <a:p>
            <a:r>
              <a:rPr lang="ru-RU" sz="2400" b="1" dirty="0" err="1" smtClean="0">
                <a:solidFill>
                  <a:schemeClr val="bg1"/>
                </a:solidFill>
                <a:latin typeface="Century Gothic" panose="020B0502020202020204" pitchFamily="34" charset="0"/>
              </a:rPr>
              <a:t>Шығыстар және </a:t>
            </a:r>
            <a:r>
              <a:rPr lang="ru-RU" sz="2400" b="1" dirty="0" smtClean="0">
                <a:solidFill>
                  <a:schemeClr val="bg1"/>
                </a:solidFill>
                <a:latin typeface="Century Gothic" panose="020B0502020202020204" pitchFamily="34" charset="0"/>
              </a:rPr>
              <a:t>ТМККК мен МӘМС </a:t>
            </a:r>
            <a:r>
              <a:rPr lang="ru-RU" sz="2400" b="1" dirty="0" err="1" smtClean="0">
                <a:solidFill>
                  <a:schemeClr val="bg1"/>
                </a:solidFill>
                <a:latin typeface="Century Gothic" panose="020B0502020202020204" pitchFamily="34" charset="0"/>
              </a:rPr>
              <a:t>тізбесі</a:t>
            </a:r>
            <a:endParaRPr lang="ru-RU" sz="2400" b="1" dirty="0">
              <a:solidFill>
                <a:schemeClr val="bg1"/>
              </a:solidFill>
              <a:latin typeface="Century Gothic" panose="020B0502020202020204" pitchFamily="34" charset="0"/>
            </a:endParaRPr>
          </a:p>
        </p:txBody>
      </p:sp>
      <p:sp>
        <p:nvSpPr>
          <p:cNvPr id="16" name="Rectangle 51"/>
          <p:cNvSpPr>
            <a:spLocks noChangeArrowheads="1"/>
          </p:cNvSpPr>
          <p:nvPr/>
        </p:nvSpPr>
        <p:spPr bwMode="gray">
          <a:xfrm>
            <a:off x="711911" y="3499017"/>
            <a:ext cx="685746" cy="721840"/>
          </a:xfrm>
          <a:prstGeom prst="rect">
            <a:avLst/>
          </a:prstGeom>
          <a:solidFill>
            <a:schemeClr val="tx2">
              <a:lumMod val="60000"/>
              <a:lumOff val="40000"/>
            </a:schemeClr>
          </a:solidFill>
          <a:ln w="12700">
            <a:solidFill>
              <a:srgbClr val="C0C0C0"/>
            </a:solidFill>
            <a:miter lim="800000"/>
            <a:headEnd/>
            <a:tailEnd/>
          </a:ln>
          <a:effectLst>
            <a:outerShdw blurRad="127000" dist="63500" dir="2700000" algn="tl" rotWithShape="0">
              <a:prstClr val="black">
                <a:alpha val="40000"/>
              </a:prstClr>
            </a:outerShdw>
          </a:effectLst>
        </p:spPr>
        <p:txBody>
          <a:bodyPr lIns="144368" tIns="0" rIns="0" bIns="0" anchor="ctr"/>
          <a:lstStyle/>
          <a:p>
            <a:pPr algn="ctr"/>
            <a:r>
              <a:rPr lang="ru-RU" sz="2400" b="1" noProof="1">
                <a:solidFill>
                  <a:schemeClr val="bg1"/>
                </a:solidFill>
                <a:latin typeface="Century Gothic" panose="020B0502020202020204" pitchFamily="34" charset="0"/>
              </a:rPr>
              <a:t>3</a:t>
            </a:r>
            <a:endParaRPr lang="de-DE" sz="2400" b="1" noProof="1">
              <a:solidFill>
                <a:schemeClr val="bg1"/>
              </a:solidFill>
              <a:latin typeface="Century Gothic" panose="020B0502020202020204" pitchFamily="34" charset="0"/>
            </a:endParaRPr>
          </a:p>
        </p:txBody>
      </p:sp>
      <p:sp>
        <p:nvSpPr>
          <p:cNvPr id="19" name="Номер слайда 1"/>
          <p:cNvSpPr>
            <a:spLocks noGrp="1"/>
          </p:cNvSpPr>
          <p:nvPr>
            <p:ph type="sldNum" sz="quarter" idx="12"/>
          </p:nvPr>
        </p:nvSpPr>
        <p:spPr>
          <a:xfrm>
            <a:off x="10662526" y="6459887"/>
            <a:ext cx="1312025" cy="365125"/>
          </a:xfrm>
        </p:spPr>
        <p:txBody>
          <a:bodyPr/>
          <a:lstStyle/>
          <a:p>
            <a:fld id="{BA0DA246-64C5-4EF2-A6B0-17986941106E}" type="slidenum">
              <a:rPr lang="ru-RU" sz="1600" smtClean="0">
                <a:solidFill>
                  <a:schemeClr val="tx1"/>
                </a:solidFill>
                <a:latin typeface="Arial Narrow" panose="020B0606020202030204" pitchFamily="34" charset="0"/>
              </a:rPr>
              <a:pPr/>
              <a:t>19</a:t>
            </a:fld>
            <a:endParaRPr lang="ru-RU" sz="1600" dirty="0">
              <a:solidFill>
                <a:schemeClr val="tx1"/>
              </a:solidFill>
              <a:latin typeface="Arial Narrow" panose="020B0606020202030204" pitchFamily="34" charset="0"/>
            </a:endParaRPr>
          </a:p>
        </p:txBody>
      </p:sp>
    </p:spTree>
    <p:extLst>
      <p:ext uri="{BB962C8B-B14F-4D97-AF65-F5344CB8AC3E}">
        <p14:creationId xmlns:p14="http://schemas.microsoft.com/office/powerpoint/2010/main" val="24629334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6717" y="95892"/>
            <a:ext cx="10515600" cy="351776"/>
          </a:xfrm>
        </p:spPr>
        <p:txBody>
          <a:bodyPr>
            <a:noAutofit/>
          </a:bodyPr>
          <a:lstStyle/>
          <a:p>
            <a:pPr marR="5080">
              <a:lnSpc>
                <a:spcPct val="100000"/>
              </a:lnSpc>
            </a:pPr>
            <a:r>
              <a:rPr lang="kk-KZ" sz="2800" b="1" spc="-50" dirty="0" smtClean="0">
                <a:solidFill>
                  <a:srgbClr val="C00000"/>
                </a:solidFill>
                <a:latin typeface="Arial Narrow" panose="020B0606020202030204" pitchFamily="34" charset="0"/>
                <a:ea typeface="+mn-ea"/>
                <a:cs typeface="+mn-cs"/>
              </a:rPr>
              <a:t>ҚР-да МӘМС ЕНГІЗУ АЛҒЫШАРТТАРЫ</a:t>
            </a:r>
            <a:r>
              <a:rPr lang="ru-RU" sz="2800" b="1" spc="-50" dirty="0" smtClean="0">
                <a:solidFill>
                  <a:srgbClr val="C00000"/>
                </a:solidFill>
                <a:latin typeface="Arial Narrow" panose="020B0606020202030204" pitchFamily="34" charset="0"/>
                <a:ea typeface="+mn-ea"/>
                <a:cs typeface="+mn-cs"/>
              </a:rPr>
              <a:t> </a:t>
            </a:r>
            <a:endParaRPr lang="ru-RU" sz="2800" b="1" spc="-50" dirty="0">
              <a:solidFill>
                <a:srgbClr val="C00000"/>
              </a:solidFill>
              <a:latin typeface="Arial Narrow" panose="020B0606020202030204" pitchFamily="34" charset="0"/>
              <a:ea typeface="+mn-ea"/>
              <a:cs typeface="+mn-cs"/>
            </a:endParaRPr>
          </a:p>
        </p:txBody>
      </p:sp>
      <p:sp>
        <p:nvSpPr>
          <p:cNvPr id="5" name="Номер слайда 4"/>
          <p:cNvSpPr>
            <a:spLocks noGrp="1"/>
          </p:cNvSpPr>
          <p:nvPr>
            <p:ph type="sldNum" sz="quarter" idx="12"/>
          </p:nvPr>
        </p:nvSpPr>
        <p:spPr>
          <a:xfrm>
            <a:off x="11201399" y="6445146"/>
            <a:ext cx="890847" cy="365125"/>
          </a:xfrm>
        </p:spPr>
        <p:txBody>
          <a:bodyPr/>
          <a:lstStyle/>
          <a:p>
            <a:fld id="{65840C0B-A2B9-476C-8CE5-55CFCAFA0476}" type="slidenum">
              <a:rPr lang="ru-RU" sz="1600" smtClean="0">
                <a:solidFill>
                  <a:schemeClr val="tx1"/>
                </a:solidFill>
                <a:latin typeface="Arial Narrow" panose="020B0606020202030204" pitchFamily="34" charset="0"/>
              </a:rPr>
              <a:pPr/>
              <a:t>2</a:t>
            </a:fld>
            <a:endParaRPr lang="ru-RU" sz="1600" dirty="0">
              <a:solidFill>
                <a:schemeClr val="tx1"/>
              </a:solidFill>
              <a:latin typeface="Arial Narrow" panose="020B0606020202030204" pitchFamily="34" charset="0"/>
            </a:endParaRPr>
          </a:p>
        </p:txBody>
      </p:sp>
      <p:cxnSp>
        <p:nvCxnSpPr>
          <p:cNvPr id="6" name="Прямая соединительная линия 5"/>
          <p:cNvCxnSpPr/>
          <p:nvPr/>
        </p:nvCxnSpPr>
        <p:spPr>
          <a:xfrm flipV="1">
            <a:off x="2071213" y="797935"/>
            <a:ext cx="10126095"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Скругленный прямоугольник 6"/>
          <p:cNvSpPr/>
          <p:nvPr/>
        </p:nvSpPr>
        <p:spPr>
          <a:xfrm>
            <a:off x="4908654" y="3018079"/>
            <a:ext cx="3032159" cy="671513"/>
          </a:xfrm>
          <a:prstGeom prst="roundRect">
            <a:avLst>
              <a:gd name="adj" fmla="val 0"/>
            </a:avLst>
          </a:prstGeom>
          <a:solidFill>
            <a:srgbClr val="002060">
              <a:alpha val="14000"/>
            </a:srgb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2288" b="1" dirty="0">
                <a:solidFill>
                  <a:prstClr val="black"/>
                </a:solidFill>
                <a:latin typeface="Arial Narrow" panose="020B0606020202030204" pitchFamily="34" charset="0"/>
              </a:rPr>
              <a:t>2014 </a:t>
            </a:r>
            <a:r>
              <a:rPr lang="ru-RU" sz="2288" b="1" dirty="0" smtClean="0">
                <a:solidFill>
                  <a:prstClr val="black"/>
                </a:solidFill>
                <a:latin typeface="Arial Narrow" panose="020B0606020202030204" pitchFamily="34" charset="0"/>
              </a:rPr>
              <a:t>ж.</a:t>
            </a:r>
            <a:endParaRPr lang="ru-RU" sz="2288" b="1" dirty="0">
              <a:solidFill>
                <a:prstClr val="black"/>
              </a:solidFill>
              <a:latin typeface="Arial Narrow" panose="020B0606020202030204" pitchFamily="34" charset="0"/>
            </a:endParaRPr>
          </a:p>
        </p:txBody>
      </p:sp>
      <p:sp>
        <p:nvSpPr>
          <p:cNvPr id="8" name="Скругленный прямоугольник 7"/>
          <p:cNvSpPr/>
          <p:nvPr/>
        </p:nvSpPr>
        <p:spPr>
          <a:xfrm>
            <a:off x="8653550" y="3011729"/>
            <a:ext cx="3024084" cy="688975"/>
          </a:xfrm>
          <a:prstGeom prst="roundRect">
            <a:avLst>
              <a:gd name="adj" fmla="val 0"/>
            </a:avLst>
          </a:prstGeom>
          <a:solidFill>
            <a:srgbClr val="002060">
              <a:alpha val="14000"/>
            </a:srgb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2288" b="1" dirty="0">
                <a:solidFill>
                  <a:prstClr val="black"/>
                </a:solidFill>
                <a:latin typeface="Arial Narrow" panose="020B0606020202030204" pitchFamily="34" charset="0"/>
              </a:rPr>
              <a:t>2015 </a:t>
            </a:r>
            <a:r>
              <a:rPr lang="ru-RU" sz="2288" b="1" dirty="0" smtClean="0">
                <a:solidFill>
                  <a:prstClr val="black"/>
                </a:solidFill>
                <a:latin typeface="Arial Narrow" panose="020B0606020202030204" pitchFamily="34" charset="0"/>
              </a:rPr>
              <a:t>ж.</a:t>
            </a:r>
            <a:endParaRPr lang="ru-RU" sz="2288" b="1" dirty="0">
              <a:solidFill>
                <a:prstClr val="black"/>
              </a:solidFill>
              <a:latin typeface="Arial Narrow" panose="020B0606020202030204" pitchFamily="34" charset="0"/>
            </a:endParaRPr>
          </a:p>
        </p:txBody>
      </p:sp>
      <p:sp>
        <p:nvSpPr>
          <p:cNvPr id="9" name="Прямоугольник 8"/>
          <p:cNvSpPr/>
          <p:nvPr/>
        </p:nvSpPr>
        <p:spPr>
          <a:xfrm>
            <a:off x="7957070" y="4451592"/>
            <a:ext cx="3712949" cy="1944352"/>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indent="218481" algn="just">
              <a:defRPr/>
            </a:pPr>
            <a:r>
              <a:rPr lang="ru-RU" sz="1100" b="1" i="1" dirty="0" smtClean="0">
                <a:solidFill>
                  <a:schemeClr val="tx1"/>
                </a:solidFill>
                <a:latin typeface="Arial Narrow" pitchFamily="34" charset="0"/>
              </a:rPr>
              <a:t>80-қадам. МІНДЕТТІ ӘЛЕУМЕТТІК МЕДИЦИНАЛЫҚ САҚТАНДЫРУДЫ ЕНГІЗУ</a:t>
            </a:r>
            <a:r>
              <a:rPr lang="ru-RU" sz="1100" i="1" dirty="0" smtClean="0">
                <a:solidFill>
                  <a:schemeClr val="tx1"/>
                </a:solidFill>
                <a:latin typeface="Arial Narrow" pitchFamily="34" charset="0"/>
              </a:rPr>
              <a:t>. </a:t>
            </a:r>
            <a:r>
              <a:rPr lang="ru-RU" sz="1100" i="1" dirty="0" err="1" smtClean="0">
                <a:solidFill>
                  <a:schemeClr val="tx1"/>
                </a:solidFill>
                <a:latin typeface="Arial Narrow" pitchFamily="34" charset="0"/>
              </a:rPr>
              <a:t>Мемлекет</a:t>
            </a:r>
            <a:r>
              <a:rPr lang="ru-RU" sz="1100" i="1" dirty="0" smtClean="0">
                <a:solidFill>
                  <a:schemeClr val="tx1"/>
                </a:solidFill>
                <a:latin typeface="Arial Narrow" pitchFamily="34" charset="0"/>
              </a:rPr>
              <a:t>, </a:t>
            </a:r>
            <a:r>
              <a:rPr lang="ru-RU" sz="1100" i="1" dirty="0" err="1" smtClean="0">
                <a:solidFill>
                  <a:schemeClr val="tx1"/>
                </a:solidFill>
                <a:latin typeface="Arial Narrow" pitchFamily="34" charset="0"/>
              </a:rPr>
              <a:t>жұмыс беруші</a:t>
            </a:r>
            <a:r>
              <a:rPr lang="ru-RU" sz="1100" i="1" dirty="0" smtClean="0">
                <a:solidFill>
                  <a:schemeClr val="tx1"/>
                </a:solidFill>
                <a:latin typeface="Arial Narrow" pitchFamily="34" charset="0"/>
              </a:rPr>
              <a:t> </a:t>
            </a:r>
            <a:r>
              <a:rPr lang="ru-RU" sz="1100" i="1" dirty="0" err="1" smtClean="0">
                <a:solidFill>
                  <a:schemeClr val="tx1"/>
                </a:solidFill>
                <a:latin typeface="Arial Narrow" pitchFamily="34" charset="0"/>
              </a:rPr>
              <a:t>және азаматтың ынтымақтасқан жауапкершілігі</a:t>
            </a:r>
            <a:r>
              <a:rPr lang="ru-RU" sz="1100" i="1" dirty="0" smtClean="0">
                <a:solidFill>
                  <a:schemeClr val="tx1"/>
                </a:solidFill>
                <a:latin typeface="Arial Narrow" pitchFamily="34" charset="0"/>
              </a:rPr>
              <a:t> </a:t>
            </a:r>
            <a:r>
              <a:rPr lang="ru-RU" sz="1100" i="1" dirty="0" err="1" smtClean="0">
                <a:solidFill>
                  <a:schemeClr val="tx1"/>
                </a:solidFill>
                <a:latin typeface="Arial Narrow" pitchFamily="34" charset="0"/>
              </a:rPr>
              <a:t>қағидаты негізінде</a:t>
            </a:r>
            <a:r>
              <a:rPr lang="ru-RU" sz="1100" i="1" dirty="0" smtClean="0">
                <a:solidFill>
                  <a:schemeClr val="tx1"/>
                </a:solidFill>
                <a:latin typeface="Arial Narrow" pitchFamily="34" charset="0"/>
              </a:rPr>
              <a:t> </a:t>
            </a:r>
            <a:r>
              <a:rPr lang="ru-RU" sz="1100" i="1" dirty="0" err="1" smtClean="0">
                <a:solidFill>
                  <a:schemeClr val="tx1"/>
                </a:solidFill>
                <a:latin typeface="Arial Narrow" pitchFamily="34" charset="0"/>
              </a:rPr>
              <a:t>денсаулық сақтау жүйесінің қаржылық орнықтылығын күшейту.</a:t>
            </a:r>
            <a:r>
              <a:rPr lang="ru-RU" sz="1100" i="1" dirty="0" smtClean="0">
                <a:solidFill>
                  <a:schemeClr val="tx1"/>
                </a:solidFill>
                <a:latin typeface="Arial Narrow" pitchFamily="34" charset="0"/>
              </a:rPr>
              <a:t> </a:t>
            </a:r>
            <a:r>
              <a:rPr lang="ru-RU" sz="1100" i="1" dirty="0" err="1" smtClean="0">
                <a:solidFill>
                  <a:schemeClr val="tx1"/>
                </a:solidFill>
                <a:latin typeface="Arial Narrow" pitchFamily="34" charset="0"/>
              </a:rPr>
              <a:t>Бастапқы медициналық-санитарлық көмекті </a:t>
            </a:r>
            <a:r>
              <a:rPr lang="ru-RU" sz="1100" i="1" dirty="0" smtClean="0">
                <a:solidFill>
                  <a:schemeClr val="tx1"/>
                </a:solidFill>
                <a:latin typeface="Arial Narrow" pitchFamily="34" charset="0"/>
              </a:rPr>
              <a:t>(БМСК) </a:t>
            </a:r>
            <a:r>
              <a:rPr lang="ru-RU" sz="1100" i="1" dirty="0" err="1" smtClean="0">
                <a:solidFill>
                  <a:schemeClr val="tx1"/>
                </a:solidFill>
                <a:latin typeface="Arial Narrow" pitchFamily="34" charset="0"/>
              </a:rPr>
              <a:t>басымдықпен қаржыландыру</a:t>
            </a:r>
            <a:r>
              <a:rPr lang="ru-RU" sz="1100" i="1" dirty="0" smtClean="0">
                <a:solidFill>
                  <a:schemeClr val="tx1"/>
                </a:solidFill>
                <a:latin typeface="Arial Narrow" pitchFamily="34" charset="0"/>
              </a:rPr>
              <a:t>. </a:t>
            </a:r>
            <a:r>
              <a:rPr lang="ru-RU" sz="1100" i="1" dirty="0" err="1" smtClean="0">
                <a:solidFill>
                  <a:schemeClr val="tx1"/>
                </a:solidFill>
                <a:latin typeface="Arial Narrow" pitchFamily="34" charset="0"/>
              </a:rPr>
              <a:t>Бастапқы көмек аурудың алдын</a:t>
            </a:r>
            <a:r>
              <a:rPr lang="ru-RU" sz="1100" i="1" dirty="0" smtClean="0">
                <a:solidFill>
                  <a:schemeClr val="tx1"/>
                </a:solidFill>
                <a:latin typeface="Arial Narrow" pitchFamily="34" charset="0"/>
              </a:rPr>
              <a:t> </a:t>
            </a:r>
            <a:r>
              <a:rPr lang="ru-RU" sz="1100" i="1" dirty="0" err="1" smtClean="0">
                <a:solidFill>
                  <a:schemeClr val="tx1"/>
                </a:solidFill>
                <a:latin typeface="Arial Narrow" pitchFamily="34" charset="0"/>
              </a:rPr>
              <a:t>алу</a:t>
            </a:r>
            <a:r>
              <a:rPr lang="ru-RU" sz="1100" i="1" dirty="0" smtClean="0">
                <a:solidFill>
                  <a:schemeClr val="tx1"/>
                </a:solidFill>
                <a:latin typeface="Arial Narrow" pitchFamily="34" charset="0"/>
              </a:rPr>
              <a:t> </a:t>
            </a:r>
            <a:r>
              <a:rPr lang="ru-RU" sz="1100" i="1" dirty="0" err="1" smtClean="0">
                <a:solidFill>
                  <a:schemeClr val="tx1"/>
                </a:solidFill>
                <a:latin typeface="Arial Narrow" pitchFamily="34" charset="0"/>
              </a:rPr>
              <a:t>және ерте</a:t>
            </a:r>
            <a:r>
              <a:rPr lang="ru-RU" sz="1100" i="1" dirty="0" smtClean="0">
                <a:solidFill>
                  <a:schemeClr val="tx1"/>
                </a:solidFill>
                <a:latin typeface="Arial Narrow" pitchFamily="34" charset="0"/>
              </a:rPr>
              <a:t> </a:t>
            </a:r>
            <a:r>
              <a:rPr lang="ru-RU" sz="1100" i="1" dirty="0" err="1" smtClean="0">
                <a:solidFill>
                  <a:schemeClr val="tx1"/>
                </a:solidFill>
                <a:latin typeface="Arial Narrow" pitchFamily="34" charset="0"/>
              </a:rPr>
              <a:t>бастан</a:t>
            </a:r>
            <a:r>
              <a:rPr lang="ru-RU" sz="1100" i="1" dirty="0" smtClean="0">
                <a:solidFill>
                  <a:schemeClr val="tx1"/>
                </a:solidFill>
                <a:latin typeface="Arial Narrow" pitchFamily="34" charset="0"/>
              </a:rPr>
              <a:t> </a:t>
            </a:r>
            <a:r>
              <a:rPr lang="ru-RU" sz="1100" i="1" dirty="0" err="1" smtClean="0">
                <a:solidFill>
                  <a:schemeClr val="tx1"/>
                </a:solidFill>
                <a:latin typeface="Arial Narrow" pitchFamily="34" charset="0"/>
              </a:rPr>
              <a:t>күресу үшін ұлттық денсаулық сақтаудың орталық буынына</a:t>
            </a:r>
            <a:r>
              <a:rPr lang="ru-RU" sz="1100" i="1" dirty="0" smtClean="0">
                <a:solidFill>
                  <a:schemeClr val="tx1"/>
                </a:solidFill>
                <a:latin typeface="Arial Narrow" pitchFamily="34" charset="0"/>
              </a:rPr>
              <a:t> </a:t>
            </a:r>
            <a:r>
              <a:rPr lang="ru-RU" sz="1100" i="1" dirty="0" err="1" smtClean="0">
                <a:solidFill>
                  <a:schemeClr val="tx1"/>
                </a:solidFill>
                <a:latin typeface="Arial Narrow" pitchFamily="34" charset="0"/>
              </a:rPr>
              <a:t>айналады</a:t>
            </a:r>
            <a:r>
              <a:rPr lang="ru-RU" sz="1100" i="1" dirty="0" smtClean="0">
                <a:solidFill>
                  <a:schemeClr val="tx1"/>
                </a:solidFill>
                <a:latin typeface="Arial Narrow" pitchFamily="34" charset="0"/>
              </a:rPr>
              <a:t>..</a:t>
            </a:r>
            <a:endParaRPr lang="ru-RU" sz="1100" i="1" dirty="0">
              <a:solidFill>
                <a:schemeClr val="tx1"/>
              </a:solidFill>
              <a:latin typeface="Arial Narrow" pitchFamily="34" charset="0"/>
            </a:endParaRPr>
          </a:p>
        </p:txBody>
      </p:sp>
      <p:sp>
        <p:nvSpPr>
          <p:cNvPr id="10" name="Скругленный прямоугольник 9"/>
          <p:cNvSpPr/>
          <p:nvPr/>
        </p:nvSpPr>
        <p:spPr>
          <a:xfrm>
            <a:off x="534980" y="3019679"/>
            <a:ext cx="698487" cy="693738"/>
          </a:xfrm>
          <a:prstGeom prst="roundRect">
            <a:avLst>
              <a:gd name="adj" fmla="val 0"/>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470">
              <a:solidFill>
                <a:prstClr val="white"/>
              </a:solidFill>
            </a:endParaRPr>
          </a:p>
        </p:txBody>
      </p:sp>
      <p:sp>
        <p:nvSpPr>
          <p:cNvPr id="11" name="Скругленный прямоугольник 10"/>
          <p:cNvSpPr/>
          <p:nvPr/>
        </p:nvSpPr>
        <p:spPr>
          <a:xfrm>
            <a:off x="4198188" y="3019666"/>
            <a:ext cx="708580" cy="685800"/>
          </a:xfrm>
          <a:prstGeom prst="roundRect">
            <a:avLst>
              <a:gd name="adj" fmla="val 0"/>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470">
              <a:solidFill>
                <a:prstClr val="white"/>
              </a:solidFill>
            </a:endParaRPr>
          </a:p>
        </p:txBody>
      </p:sp>
      <p:sp>
        <p:nvSpPr>
          <p:cNvPr id="12" name="TextBox 11"/>
          <p:cNvSpPr txBox="1"/>
          <p:nvPr/>
        </p:nvSpPr>
        <p:spPr>
          <a:xfrm>
            <a:off x="743205" y="2892667"/>
            <a:ext cx="363537" cy="847725"/>
          </a:xfrm>
          <a:prstGeom prst="rect">
            <a:avLst/>
          </a:prstGeom>
          <a:noFill/>
        </p:spPr>
        <p:txBody>
          <a:bodyPr>
            <a:spAutoFit/>
          </a:bodyPr>
          <a:lstStyle/>
          <a:p>
            <a:pPr algn="r">
              <a:defRPr/>
            </a:pPr>
            <a:r>
              <a:rPr lang="ru-RU" sz="4903" b="1" dirty="0">
                <a:solidFill>
                  <a:prstClr val="white"/>
                </a:solidFill>
                <a:latin typeface="Century Gothic" panose="020B0502020202020204" pitchFamily="34" charset="0"/>
              </a:rPr>
              <a:t>1</a:t>
            </a:r>
          </a:p>
        </p:txBody>
      </p:sp>
      <p:sp>
        <p:nvSpPr>
          <p:cNvPr id="13" name="Скругленный прямоугольник 12"/>
          <p:cNvSpPr/>
          <p:nvPr/>
        </p:nvSpPr>
        <p:spPr>
          <a:xfrm>
            <a:off x="4228589" y="3705466"/>
            <a:ext cx="3712223" cy="763588"/>
          </a:xfrm>
          <a:prstGeom prst="roundRect">
            <a:avLst>
              <a:gd name="adj" fmla="val 0"/>
            </a:avLst>
          </a:prstGeom>
          <a:solidFill>
            <a:schemeClr val="bg1">
              <a:alpha val="14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1400" b="1" dirty="0" smtClean="0">
                <a:solidFill>
                  <a:prstClr val="black"/>
                </a:solidFill>
                <a:latin typeface="Arial Narrow" panose="020B0606020202030204" pitchFamily="34" charset="0"/>
              </a:rPr>
              <a:t> «ҚАЗАҚСТАН-2050</a:t>
            </a:r>
            <a:r>
              <a:rPr lang="ru-RU" sz="1400" b="1" dirty="0">
                <a:solidFill>
                  <a:prstClr val="black"/>
                </a:solidFill>
                <a:latin typeface="Arial Narrow" panose="020B0606020202030204" pitchFamily="34" charset="0"/>
              </a:rPr>
              <a:t>» </a:t>
            </a:r>
            <a:r>
              <a:rPr lang="ru-RU" sz="1400" b="1" dirty="0" smtClean="0">
                <a:solidFill>
                  <a:prstClr val="black"/>
                </a:solidFill>
                <a:latin typeface="Arial Narrow" panose="020B0606020202030204" pitchFamily="34" charset="0"/>
              </a:rPr>
              <a:t>СТРАТЕГИЯСЫ</a:t>
            </a:r>
            <a:endParaRPr lang="ru-RU" sz="1400" b="1" dirty="0">
              <a:solidFill>
                <a:prstClr val="black"/>
              </a:solidFill>
              <a:latin typeface="Arial Narrow" panose="020B0606020202030204" pitchFamily="34" charset="0"/>
            </a:endParaRPr>
          </a:p>
          <a:p>
            <a:pPr algn="ctr">
              <a:defRPr/>
            </a:pPr>
            <a:r>
              <a:rPr lang="ru-RU" sz="1400" b="1" dirty="0" err="1" smtClean="0">
                <a:solidFill>
                  <a:prstClr val="black"/>
                </a:solidFill>
                <a:latin typeface="Arial Narrow" panose="020B0606020202030204" pitchFamily="34" charset="0"/>
              </a:rPr>
              <a:t>Қалыптасқан мемлекеттің жаңа саяси</a:t>
            </a:r>
            <a:r>
              <a:rPr lang="ru-RU" sz="1400" b="1" dirty="0" smtClean="0">
                <a:solidFill>
                  <a:prstClr val="black"/>
                </a:solidFill>
                <a:latin typeface="Arial Narrow" panose="020B0606020202030204" pitchFamily="34" charset="0"/>
              </a:rPr>
              <a:t> </a:t>
            </a:r>
            <a:r>
              <a:rPr lang="ru-RU" sz="1400" b="1" dirty="0" err="1" smtClean="0">
                <a:solidFill>
                  <a:prstClr val="black"/>
                </a:solidFill>
                <a:latin typeface="Arial Narrow" panose="020B0606020202030204" pitchFamily="34" charset="0"/>
              </a:rPr>
              <a:t>бағыты</a:t>
            </a:r>
            <a:endParaRPr lang="ru-RU" sz="1400" b="1" dirty="0">
              <a:solidFill>
                <a:prstClr val="black"/>
              </a:solidFill>
              <a:latin typeface="Arial Narrow" panose="020B0606020202030204" pitchFamily="34" charset="0"/>
            </a:endParaRPr>
          </a:p>
        </p:txBody>
      </p:sp>
      <p:sp>
        <p:nvSpPr>
          <p:cNvPr id="14" name="Скругленный прямоугольник 13"/>
          <p:cNvSpPr/>
          <p:nvPr/>
        </p:nvSpPr>
        <p:spPr>
          <a:xfrm>
            <a:off x="7953016" y="3011729"/>
            <a:ext cx="698487" cy="696913"/>
          </a:xfrm>
          <a:prstGeom prst="roundRect">
            <a:avLst>
              <a:gd name="adj" fmla="val 0"/>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470">
              <a:solidFill>
                <a:prstClr val="white"/>
              </a:solidFill>
            </a:endParaRPr>
          </a:p>
        </p:txBody>
      </p:sp>
      <p:sp>
        <p:nvSpPr>
          <p:cNvPr id="15" name="TextBox 14"/>
          <p:cNvSpPr txBox="1"/>
          <p:nvPr/>
        </p:nvSpPr>
        <p:spPr>
          <a:xfrm>
            <a:off x="8003821" y="2903778"/>
            <a:ext cx="361950" cy="846138"/>
          </a:xfrm>
          <a:prstGeom prst="rect">
            <a:avLst/>
          </a:prstGeom>
          <a:noFill/>
        </p:spPr>
        <p:txBody>
          <a:bodyPr>
            <a:spAutoFit/>
          </a:bodyPr>
          <a:lstStyle/>
          <a:p>
            <a:pPr algn="r">
              <a:defRPr/>
            </a:pPr>
            <a:r>
              <a:rPr lang="ru-RU" sz="4903" b="1" dirty="0">
                <a:solidFill>
                  <a:prstClr val="white"/>
                </a:solidFill>
                <a:latin typeface="Century Gothic" panose="020B0502020202020204" pitchFamily="34" charset="0"/>
              </a:rPr>
              <a:t>3</a:t>
            </a:r>
          </a:p>
        </p:txBody>
      </p:sp>
      <p:sp>
        <p:nvSpPr>
          <p:cNvPr id="16" name="TextBox 15"/>
          <p:cNvSpPr txBox="1"/>
          <p:nvPr/>
        </p:nvSpPr>
        <p:spPr>
          <a:xfrm>
            <a:off x="4279721" y="2892667"/>
            <a:ext cx="361950" cy="846138"/>
          </a:xfrm>
          <a:prstGeom prst="rect">
            <a:avLst/>
          </a:prstGeom>
          <a:noFill/>
        </p:spPr>
        <p:txBody>
          <a:bodyPr>
            <a:spAutoFit/>
          </a:bodyPr>
          <a:lstStyle/>
          <a:p>
            <a:pPr algn="r">
              <a:defRPr/>
            </a:pPr>
            <a:r>
              <a:rPr lang="ru-RU" sz="4903" b="1" dirty="0">
                <a:solidFill>
                  <a:prstClr val="white"/>
                </a:solidFill>
                <a:latin typeface="Century Gothic" panose="020B0502020202020204" pitchFamily="34" charset="0"/>
              </a:rPr>
              <a:t>2</a:t>
            </a:r>
          </a:p>
        </p:txBody>
      </p:sp>
      <p:sp>
        <p:nvSpPr>
          <p:cNvPr id="17" name="Прямоугольник 16"/>
          <p:cNvSpPr/>
          <p:nvPr/>
        </p:nvSpPr>
        <p:spPr>
          <a:xfrm>
            <a:off x="4222534" y="4462704"/>
            <a:ext cx="3718278" cy="1933240"/>
          </a:xfrm>
          <a:prstGeom prst="rect">
            <a:avLst/>
          </a:prstGeom>
          <a:ln>
            <a:solidFill>
              <a:schemeClr val="tx1"/>
            </a:solidFill>
          </a:ln>
        </p:spPr>
        <p:txBody>
          <a:bodyPr/>
          <a:lstStyle/>
          <a:p>
            <a:pPr indent="290579" algn="just">
              <a:defRPr/>
            </a:pPr>
            <a:r>
              <a:rPr lang="ru-RU" sz="1100" i="1" dirty="0" err="1" smtClean="0">
                <a:solidFill>
                  <a:prstClr val="black"/>
                </a:solidFill>
                <a:latin typeface="Arial Narrow" panose="020B0606020202030204" pitchFamily="34" charset="0"/>
              </a:rPr>
              <a:t>«…Біздің басты</a:t>
            </a:r>
            <a:r>
              <a:rPr lang="ru-RU" sz="1100" i="1" dirty="0" smtClean="0">
                <a:solidFill>
                  <a:prstClr val="black"/>
                </a:solidFill>
                <a:latin typeface="Arial Narrow" panose="020B0606020202030204" pitchFamily="34" charset="0"/>
              </a:rPr>
              <a:t> </a:t>
            </a:r>
            <a:r>
              <a:rPr lang="ru-RU" sz="1100" i="1" dirty="0" err="1" smtClean="0">
                <a:solidFill>
                  <a:prstClr val="black"/>
                </a:solidFill>
                <a:latin typeface="Arial Narrow" panose="020B0606020202030204" pitchFamily="34" charset="0"/>
              </a:rPr>
              <a:t>мақсатымыз </a:t>
            </a:r>
            <a:r>
              <a:rPr lang="ru-RU" sz="1100" i="1" dirty="0">
                <a:solidFill>
                  <a:prstClr val="black"/>
                </a:solidFill>
                <a:latin typeface="Arial Narrow" panose="020B0606020202030204" pitchFamily="34" charset="0"/>
              </a:rPr>
              <a:t>- </a:t>
            </a:r>
            <a:r>
              <a:rPr lang="ru-RU" sz="1100" i="1" dirty="0" smtClean="0">
                <a:solidFill>
                  <a:prstClr val="black"/>
                </a:solidFill>
                <a:latin typeface="Arial Narrow" panose="020B0606020202030204" pitchFamily="34" charset="0"/>
              </a:rPr>
              <a:t>2050 </a:t>
            </a:r>
            <a:r>
              <a:rPr lang="ru-RU" sz="1100" i="1" dirty="0" err="1" smtClean="0">
                <a:solidFill>
                  <a:prstClr val="black"/>
                </a:solidFill>
                <a:latin typeface="Arial Narrow" panose="020B0606020202030204" pitchFamily="34" charset="0"/>
              </a:rPr>
              <a:t>жылға қарай әлемнің барынша</a:t>
            </a:r>
            <a:r>
              <a:rPr lang="ru-RU" sz="1100" i="1" dirty="0" smtClean="0">
                <a:solidFill>
                  <a:prstClr val="black"/>
                </a:solidFill>
                <a:latin typeface="Arial Narrow" panose="020B0606020202030204" pitchFamily="34" charset="0"/>
              </a:rPr>
              <a:t> </a:t>
            </a:r>
            <a:r>
              <a:rPr lang="ru-RU" sz="1100" i="1" dirty="0" err="1" smtClean="0">
                <a:solidFill>
                  <a:prstClr val="black"/>
                </a:solidFill>
                <a:latin typeface="Arial Narrow" panose="020B0606020202030204" pitchFamily="34" charset="0"/>
              </a:rPr>
              <a:t>дамыған </a:t>
            </a:r>
            <a:r>
              <a:rPr lang="ru-RU" sz="1100" i="1" dirty="0" smtClean="0">
                <a:solidFill>
                  <a:prstClr val="black"/>
                </a:solidFill>
                <a:latin typeface="Arial Narrow" panose="020B0606020202030204" pitchFamily="34" charset="0"/>
              </a:rPr>
              <a:t>30 </a:t>
            </a:r>
            <a:r>
              <a:rPr lang="ru-RU" sz="1100" i="1" dirty="0" err="1" smtClean="0">
                <a:solidFill>
                  <a:prstClr val="black"/>
                </a:solidFill>
                <a:latin typeface="Arial Narrow" panose="020B0606020202030204" pitchFamily="34" charset="0"/>
              </a:rPr>
              <a:t>елінің қатарына кіру</a:t>
            </a:r>
            <a:r>
              <a:rPr lang="ru-RU" sz="1100" b="1" i="1" dirty="0" smtClean="0">
                <a:solidFill>
                  <a:prstClr val="black"/>
                </a:solidFill>
                <a:latin typeface="Arial Narrow" panose="020B0606020202030204" pitchFamily="34" charset="0"/>
              </a:rPr>
              <a:t>.».</a:t>
            </a:r>
            <a:endParaRPr lang="ru-RU" sz="1100" b="1" i="1" dirty="0">
              <a:solidFill>
                <a:prstClr val="black"/>
              </a:solidFill>
              <a:latin typeface="Arial Narrow" panose="020B0606020202030204" pitchFamily="34" charset="0"/>
            </a:endParaRPr>
          </a:p>
          <a:p>
            <a:pPr indent="290579" algn="just">
              <a:defRPr/>
            </a:pPr>
            <a:r>
              <a:rPr lang="ru-RU" sz="1100" i="1" dirty="0" smtClean="0">
                <a:solidFill>
                  <a:prstClr val="black"/>
                </a:solidFill>
                <a:latin typeface="Arial Narrow" pitchFamily="34" charset="0"/>
              </a:rPr>
              <a:t>…</a:t>
            </a:r>
            <a:r>
              <a:rPr lang="ru-RU" sz="1100" i="1" dirty="0" smtClean="0">
                <a:latin typeface="Arial Narrow" pitchFamily="34" charset="0"/>
              </a:rPr>
              <a:t> </a:t>
            </a:r>
            <a:r>
              <a:rPr lang="ru-RU" sz="1100" i="1" dirty="0" err="1" smtClean="0">
                <a:latin typeface="Arial Narrow" pitchFamily="34" charset="0"/>
              </a:rPr>
              <a:t>Денсаулық сақтаудың ұлттық жүйесін ұзақмерзімді жаңғырту аясында</a:t>
            </a:r>
            <a:r>
              <a:rPr lang="ru-RU" sz="1100" i="1" dirty="0" smtClean="0">
                <a:latin typeface="Arial Narrow" pitchFamily="34" charset="0"/>
              </a:rPr>
              <a:t> </a:t>
            </a:r>
            <a:r>
              <a:rPr lang="ru-RU" sz="1100" i="1" dirty="0" err="1" smtClean="0">
                <a:latin typeface="Arial Narrow" pitchFamily="34" charset="0"/>
              </a:rPr>
              <a:t>біз</a:t>
            </a:r>
            <a:r>
              <a:rPr lang="ru-RU" sz="1100" i="1" dirty="0" smtClean="0">
                <a:latin typeface="Arial Narrow" pitchFamily="34" charset="0"/>
              </a:rPr>
              <a:t> </a:t>
            </a:r>
            <a:r>
              <a:rPr lang="ru-RU" sz="1100" i="1" dirty="0" err="1" smtClean="0">
                <a:latin typeface="Arial Narrow" pitchFamily="34" charset="0"/>
              </a:rPr>
              <a:t>елдің барлық аумағында медициналық қызметтер </a:t>
            </a:r>
            <a:r>
              <a:rPr lang="ru-RU" sz="1100" b="1" i="1" dirty="0" err="1" smtClean="0">
                <a:latin typeface="Arial Narrow" pitchFamily="34" charset="0"/>
              </a:rPr>
              <a:t>сапасының бірыңғай стандарттарын</a:t>
            </a:r>
            <a:r>
              <a:rPr lang="ru-RU" sz="1100" b="1" i="1" dirty="0" smtClean="0">
                <a:latin typeface="Arial Narrow" pitchFamily="34" charset="0"/>
              </a:rPr>
              <a:t> </a:t>
            </a:r>
            <a:r>
              <a:rPr lang="ru-RU" sz="1100" i="1" dirty="0" err="1" smtClean="0">
                <a:latin typeface="Arial Narrow" pitchFamily="34" charset="0"/>
              </a:rPr>
              <a:t>енгізуге</a:t>
            </a:r>
            <a:r>
              <a:rPr lang="ru-RU" sz="1100" i="1" dirty="0" smtClean="0">
                <a:latin typeface="Arial Narrow" pitchFamily="34" charset="0"/>
              </a:rPr>
              <a:t>, </a:t>
            </a:r>
            <a:r>
              <a:rPr lang="ru-RU" sz="1100" i="1" dirty="0" err="1" smtClean="0">
                <a:latin typeface="Arial Narrow" pitchFamily="34" charset="0"/>
              </a:rPr>
              <a:t>сондай-ақ </a:t>
            </a:r>
            <a:r>
              <a:rPr lang="ru-RU" sz="1100" i="1" dirty="0" smtClean="0">
                <a:latin typeface="Arial Narrow" pitchFamily="34" charset="0"/>
              </a:rPr>
              <a:t>медицина </a:t>
            </a:r>
            <a:r>
              <a:rPr lang="ru-RU" sz="1100" i="1" dirty="0" err="1" smtClean="0">
                <a:latin typeface="Arial Narrow" pitchFamily="34" charset="0"/>
              </a:rPr>
              <a:t>мекемелерінің </a:t>
            </a:r>
            <a:r>
              <a:rPr lang="ru-RU" sz="1100" b="1" i="1" dirty="0" err="1" smtClean="0">
                <a:latin typeface="Arial Narrow" pitchFamily="34" charset="0"/>
              </a:rPr>
              <a:t>материалдық-техникалық жабдықталуын бірыңғайландыруға</a:t>
            </a:r>
            <a:r>
              <a:rPr lang="ru-RU" sz="1100" i="1" dirty="0" err="1" smtClean="0">
                <a:latin typeface="Arial Narrow" pitchFamily="34" charset="0"/>
              </a:rPr>
              <a:t> тиіспіз</a:t>
            </a:r>
            <a:r>
              <a:rPr lang="ru-RU" sz="1100" i="1" dirty="0" smtClean="0">
                <a:latin typeface="Arial Narrow" pitchFamily="34" charset="0"/>
              </a:rPr>
              <a:t>. </a:t>
            </a:r>
            <a:r>
              <a:rPr lang="ru-RU" sz="1100" i="1" dirty="0" smtClean="0">
                <a:solidFill>
                  <a:prstClr val="black"/>
                </a:solidFill>
                <a:latin typeface="Arial Narrow" pitchFamily="34" charset="0"/>
              </a:rPr>
              <a:t>…»</a:t>
            </a:r>
            <a:endParaRPr lang="ru-RU" sz="1100" i="1" dirty="0">
              <a:solidFill>
                <a:prstClr val="black"/>
              </a:solidFill>
              <a:latin typeface="Arial Narrow" pitchFamily="34" charset="0"/>
            </a:endParaRPr>
          </a:p>
        </p:txBody>
      </p:sp>
      <p:sp>
        <p:nvSpPr>
          <p:cNvPr id="18" name="Скругленный прямоугольник 17"/>
          <p:cNvSpPr/>
          <p:nvPr/>
        </p:nvSpPr>
        <p:spPr>
          <a:xfrm>
            <a:off x="1224205" y="3018078"/>
            <a:ext cx="2997840" cy="681038"/>
          </a:xfrm>
          <a:prstGeom prst="roundRect">
            <a:avLst>
              <a:gd name="adj" fmla="val 0"/>
            </a:avLst>
          </a:prstGeom>
          <a:solidFill>
            <a:srgbClr val="002060">
              <a:alpha val="14000"/>
            </a:srgb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1961" b="1" dirty="0" err="1" smtClean="0">
                <a:solidFill>
                  <a:prstClr val="black"/>
                </a:solidFill>
                <a:latin typeface="Arial Narrow" panose="020B0606020202030204" pitchFamily="34" charset="0"/>
              </a:rPr>
              <a:t>Жаһандық сындар</a:t>
            </a:r>
            <a:endParaRPr lang="ru-RU" sz="1961" b="1" dirty="0">
              <a:solidFill>
                <a:prstClr val="black"/>
              </a:solidFill>
              <a:latin typeface="Arial Narrow" panose="020B0606020202030204" pitchFamily="34" charset="0"/>
            </a:endParaRPr>
          </a:p>
        </p:txBody>
      </p:sp>
      <p:sp>
        <p:nvSpPr>
          <p:cNvPr id="19" name="Прямоугольник 18"/>
          <p:cNvSpPr/>
          <p:nvPr/>
        </p:nvSpPr>
        <p:spPr>
          <a:xfrm>
            <a:off x="1787896" y="3738805"/>
            <a:ext cx="2410291" cy="2657138"/>
          </a:xfrm>
          <a:prstGeom prst="rect">
            <a:avLst/>
          </a:prstGeom>
          <a:ln>
            <a:solidFill>
              <a:schemeClr val="tx1"/>
            </a:solidFill>
          </a:ln>
        </p:spPr>
        <p:txBody>
          <a:bodyPr wrap="square">
            <a:spAutoFit/>
          </a:bodyPr>
          <a:lstStyle/>
          <a:p>
            <a:pPr>
              <a:defRPr/>
            </a:pPr>
            <a:r>
              <a:rPr lang="ru-RU" altLang="ru-RU" sz="1200" dirty="0">
                <a:solidFill>
                  <a:srgbClr val="4F81BD">
                    <a:lumMod val="50000"/>
                  </a:srgbClr>
                </a:solidFill>
                <a:latin typeface="Arial Narrow" panose="020B0606020202030204" pitchFamily="34" charset="0"/>
              </a:rPr>
              <a:t>1. </a:t>
            </a:r>
            <a:r>
              <a:rPr lang="ru-RU" altLang="ru-RU" sz="1200" dirty="0" err="1" smtClean="0">
                <a:solidFill>
                  <a:srgbClr val="4F81BD">
                    <a:lumMod val="50000"/>
                  </a:srgbClr>
                </a:solidFill>
                <a:latin typeface="Arial Narrow" panose="020B0606020202030204" pitchFamily="34" charset="0"/>
              </a:rPr>
              <a:t>Туу</a:t>
            </a:r>
            <a:r>
              <a:rPr lang="ru-RU" altLang="ru-RU" sz="1200" dirty="0" smtClean="0">
                <a:solidFill>
                  <a:srgbClr val="4F81BD">
                    <a:lumMod val="50000"/>
                  </a:srgbClr>
                </a:solidFill>
                <a:latin typeface="Arial Narrow" panose="020B0606020202030204" pitchFamily="34" charset="0"/>
              </a:rPr>
              <a:t> мен </a:t>
            </a:r>
            <a:r>
              <a:rPr lang="ru-RU" altLang="ru-RU" sz="1200" dirty="0" err="1" smtClean="0">
                <a:solidFill>
                  <a:srgbClr val="4F81BD">
                    <a:lumMod val="50000"/>
                  </a:srgbClr>
                </a:solidFill>
                <a:latin typeface="Arial Narrow" panose="020B0606020202030204" pitchFamily="34" charset="0"/>
              </a:rPr>
              <a:t>күтілетін өмір сүру ұзақтығының өсуі </a:t>
            </a:r>
            <a:r>
              <a:rPr lang="ru-RU" altLang="ru-RU" sz="1200" dirty="0" smtClean="0">
                <a:solidFill>
                  <a:srgbClr val="4F81BD">
                    <a:lumMod val="50000"/>
                  </a:srgbClr>
                </a:solidFill>
                <a:latin typeface="Arial Narrow" panose="020B0606020202030204" pitchFamily="34" charset="0"/>
              </a:rPr>
              <a:t>(</a:t>
            </a:r>
            <a:r>
              <a:rPr lang="ru-RU" altLang="ru-RU" sz="1200" dirty="0" err="1" smtClean="0">
                <a:solidFill>
                  <a:srgbClr val="4F81BD">
                    <a:lumMod val="50000"/>
                  </a:srgbClr>
                </a:solidFill>
                <a:latin typeface="Arial Narrow" panose="020B0606020202030204" pitchFamily="34" charset="0"/>
              </a:rPr>
              <a:t>халықтың қартаюы</a:t>
            </a:r>
            <a:r>
              <a:rPr lang="ru-RU" altLang="ru-RU" sz="1200" dirty="0" smtClean="0">
                <a:solidFill>
                  <a:srgbClr val="4F81BD">
                    <a:lumMod val="50000"/>
                  </a:srgbClr>
                </a:solidFill>
                <a:latin typeface="Arial Narrow" panose="020B0606020202030204" pitchFamily="34" charset="0"/>
              </a:rPr>
              <a:t>) </a:t>
            </a:r>
            <a:endParaRPr lang="ru-RU" altLang="ru-RU" sz="1200" dirty="0">
              <a:solidFill>
                <a:srgbClr val="4F81BD">
                  <a:lumMod val="50000"/>
                </a:srgbClr>
              </a:solidFill>
              <a:latin typeface="Arial Narrow" panose="020B0606020202030204" pitchFamily="34" charset="0"/>
            </a:endParaRPr>
          </a:p>
          <a:p>
            <a:pPr>
              <a:defRPr/>
            </a:pPr>
            <a:endParaRPr lang="ru-RU" altLang="ru-RU" sz="1200" dirty="0">
              <a:solidFill>
                <a:srgbClr val="4F81BD">
                  <a:lumMod val="50000"/>
                </a:srgbClr>
              </a:solidFill>
              <a:latin typeface="Arial Narrow" panose="020B0606020202030204" pitchFamily="34" charset="0"/>
            </a:endParaRPr>
          </a:p>
          <a:p>
            <a:pPr>
              <a:defRPr/>
            </a:pPr>
            <a:endParaRPr lang="ru-RU" altLang="ru-RU" sz="1200" dirty="0" smtClean="0">
              <a:solidFill>
                <a:srgbClr val="4F81BD">
                  <a:lumMod val="50000"/>
                </a:srgbClr>
              </a:solidFill>
              <a:latin typeface="Arial Narrow" panose="020B0606020202030204" pitchFamily="34" charset="0"/>
            </a:endParaRPr>
          </a:p>
          <a:p>
            <a:pPr>
              <a:defRPr/>
            </a:pPr>
            <a:r>
              <a:rPr lang="ru-RU" altLang="ru-RU" sz="1200" dirty="0" smtClean="0">
                <a:solidFill>
                  <a:srgbClr val="4F81BD">
                    <a:lumMod val="50000"/>
                  </a:srgbClr>
                </a:solidFill>
                <a:latin typeface="Arial Narrow" panose="020B0606020202030204" pitchFamily="34" charset="0"/>
              </a:rPr>
              <a:t>2</a:t>
            </a:r>
            <a:r>
              <a:rPr lang="ru-RU" altLang="ru-RU" sz="1200" dirty="0">
                <a:solidFill>
                  <a:srgbClr val="4F81BD">
                    <a:lumMod val="50000"/>
                  </a:srgbClr>
                </a:solidFill>
                <a:latin typeface="Arial Narrow" panose="020B0606020202030204" pitchFamily="34" charset="0"/>
              </a:rPr>
              <a:t>. </a:t>
            </a:r>
            <a:r>
              <a:rPr lang="ru-RU" altLang="ru-RU" sz="1200" dirty="0" err="1" smtClean="0">
                <a:solidFill>
                  <a:srgbClr val="4F81BD">
                    <a:lumMod val="50000"/>
                  </a:srgbClr>
                </a:solidFill>
                <a:latin typeface="Arial Narrow" panose="020B0606020202030204" pitchFamily="34" charset="0"/>
              </a:rPr>
              <a:t>Өмір салтымен</a:t>
            </a:r>
            <a:r>
              <a:rPr lang="ru-RU" altLang="ru-RU" sz="1200" dirty="0" smtClean="0">
                <a:solidFill>
                  <a:srgbClr val="4F81BD">
                    <a:lumMod val="50000"/>
                  </a:srgbClr>
                </a:solidFill>
                <a:latin typeface="Arial Narrow" panose="020B0606020202030204" pitchFamily="34" charset="0"/>
              </a:rPr>
              <a:t> </a:t>
            </a:r>
            <a:r>
              <a:rPr lang="ru-RU" altLang="ru-RU" sz="1200" dirty="0" err="1" smtClean="0">
                <a:solidFill>
                  <a:srgbClr val="4F81BD">
                    <a:lumMod val="50000"/>
                  </a:srgbClr>
                </a:solidFill>
                <a:latin typeface="Arial Narrow" panose="020B0606020202030204" pitchFamily="34" charset="0"/>
              </a:rPr>
              <a:t>байланысты</a:t>
            </a:r>
            <a:r>
              <a:rPr lang="ru-RU" altLang="ru-RU" sz="1200" dirty="0" smtClean="0">
                <a:solidFill>
                  <a:srgbClr val="4F81BD">
                    <a:lumMod val="50000"/>
                  </a:srgbClr>
                </a:solidFill>
                <a:latin typeface="Arial Narrow" panose="020B0606020202030204" pitchFamily="34" charset="0"/>
              </a:rPr>
              <a:t> </a:t>
            </a:r>
            <a:r>
              <a:rPr lang="ru-RU" altLang="ru-RU" sz="1200" dirty="0" err="1" smtClean="0">
                <a:solidFill>
                  <a:srgbClr val="4F81BD">
                    <a:lumMod val="50000"/>
                  </a:srgbClr>
                </a:solidFill>
                <a:latin typeface="Arial Narrow" panose="020B0606020202030204" pitchFamily="34" charset="0"/>
              </a:rPr>
              <a:t>жұқпалы емес</a:t>
            </a:r>
            <a:r>
              <a:rPr lang="ru-RU" altLang="ru-RU" sz="1200" dirty="0" smtClean="0">
                <a:solidFill>
                  <a:srgbClr val="4F81BD">
                    <a:lumMod val="50000"/>
                  </a:srgbClr>
                </a:solidFill>
                <a:latin typeface="Arial Narrow" panose="020B0606020202030204" pitchFamily="34" charset="0"/>
              </a:rPr>
              <a:t> </a:t>
            </a:r>
            <a:r>
              <a:rPr lang="ru-RU" altLang="ru-RU" sz="1200" dirty="0" err="1" smtClean="0">
                <a:solidFill>
                  <a:srgbClr val="4F81BD">
                    <a:lumMod val="50000"/>
                  </a:srgbClr>
                </a:solidFill>
                <a:latin typeface="Arial Narrow" panose="020B0606020202030204" pitchFamily="34" charset="0"/>
              </a:rPr>
              <a:t>аурулардың өсуі</a:t>
            </a:r>
            <a:endParaRPr lang="ru-RU" altLang="ru-RU" sz="1200" dirty="0">
              <a:solidFill>
                <a:srgbClr val="4F81BD">
                  <a:lumMod val="50000"/>
                </a:srgbClr>
              </a:solidFill>
              <a:latin typeface="Arial Narrow" panose="020B0606020202030204" pitchFamily="34" charset="0"/>
            </a:endParaRPr>
          </a:p>
          <a:p>
            <a:pPr>
              <a:spcBef>
                <a:spcPts val="164"/>
              </a:spcBef>
              <a:spcAft>
                <a:spcPts val="164"/>
              </a:spcAft>
              <a:defRPr/>
            </a:pPr>
            <a:endParaRPr lang="ru-RU" altLang="ru-RU" sz="1200" dirty="0" smtClean="0">
              <a:solidFill>
                <a:srgbClr val="4F81BD">
                  <a:lumMod val="50000"/>
                </a:srgbClr>
              </a:solidFill>
              <a:latin typeface="Arial Narrow" panose="020B0606020202030204" pitchFamily="34" charset="0"/>
            </a:endParaRPr>
          </a:p>
          <a:p>
            <a:pPr>
              <a:spcBef>
                <a:spcPts val="164"/>
              </a:spcBef>
              <a:spcAft>
                <a:spcPts val="164"/>
              </a:spcAft>
              <a:defRPr/>
            </a:pPr>
            <a:endParaRPr lang="ru-RU" altLang="ru-RU" sz="1200" dirty="0">
              <a:solidFill>
                <a:srgbClr val="4F81BD">
                  <a:lumMod val="50000"/>
                </a:srgbClr>
              </a:solidFill>
              <a:latin typeface="Arial Narrow" panose="020B0606020202030204" pitchFamily="34" charset="0"/>
            </a:endParaRPr>
          </a:p>
          <a:p>
            <a:pPr>
              <a:spcBef>
                <a:spcPts val="164"/>
              </a:spcBef>
              <a:spcAft>
                <a:spcPts val="164"/>
              </a:spcAft>
              <a:defRPr/>
            </a:pPr>
            <a:r>
              <a:rPr lang="ru-RU" altLang="ru-RU" sz="1200" dirty="0" smtClean="0">
                <a:solidFill>
                  <a:srgbClr val="4F81BD">
                    <a:lumMod val="50000"/>
                  </a:srgbClr>
                </a:solidFill>
                <a:latin typeface="Arial Narrow" panose="020B0606020202030204" pitchFamily="34" charset="0"/>
              </a:rPr>
              <a:t>3</a:t>
            </a:r>
            <a:r>
              <a:rPr lang="ru-RU" altLang="ru-RU" sz="1200" dirty="0">
                <a:solidFill>
                  <a:srgbClr val="4F81BD">
                    <a:lumMod val="50000"/>
                  </a:srgbClr>
                </a:solidFill>
                <a:latin typeface="Arial Narrow" panose="020B0606020202030204" pitchFamily="34" charset="0"/>
              </a:rPr>
              <a:t>. </a:t>
            </a:r>
            <a:r>
              <a:rPr lang="ru-RU" altLang="ru-RU" sz="1200" dirty="0" err="1" smtClean="0">
                <a:solidFill>
                  <a:srgbClr val="4F81BD">
                    <a:lumMod val="50000"/>
                  </a:srgbClr>
                </a:solidFill>
                <a:latin typeface="Arial Narrow" panose="020B0606020202030204" pitchFamily="34" charset="0"/>
              </a:rPr>
              <a:t>Жаңа медициналық технологияларды</a:t>
            </a:r>
            <a:r>
              <a:rPr lang="ru-RU" altLang="ru-RU" sz="1200" dirty="0" smtClean="0">
                <a:solidFill>
                  <a:srgbClr val="4F81BD">
                    <a:lumMod val="50000"/>
                  </a:srgbClr>
                </a:solidFill>
                <a:latin typeface="Arial Narrow" panose="020B0606020202030204" pitchFamily="34" charset="0"/>
              </a:rPr>
              <a:t> </a:t>
            </a:r>
            <a:r>
              <a:rPr lang="ru-RU" altLang="ru-RU" sz="1200" dirty="0" err="1" smtClean="0">
                <a:solidFill>
                  <a:srgbClr val="4F81BD">
                    <a:lumMod val="50000"/>
                  </a:srgbClr>
                </a:solidFill>
                <a:latin typeface="Arial Narrow" panose="020B0606020202030204" pitchFamily="34" charset="0"/>
              </a:rPr>
              <a:t>енгізу</a:t>
            </a:r>
            <a:r>
              <a:rPr lang="ru-RU" altLang="ru-RU" sz="1200" dirty="0" smtClean="0">
                <a:solidFill>
                  <a:srgbClr val="4F81BD">
                    <a:lumMod val="50000"/>
                  </a:srgbClr>
                </a:solidFill>
                <a:latin typeface="Arial Narrow" panose="020B0606020202030204" pitchFamily="34" charset="0"/>
              </a:rPr>
              <a:t> </a:t>
            </a:r>
            <a:r>
              <a:rPr lang="ru-RU" altLang="ru-RU" sz="1200" dirty="0" err="1" smtClean="0">
                <a:solidFill>
                  <a:srgbClr val="4F81BD">
                    <a:lumMod val="50000"/>
                  </a:srgbClr>
                </a:solidFill>
                <a:latin typeface="Arial Narrow" panose="020B0606020202030204" pitchFamily="34" charset="0"/>
              </a:rPr>
              <a:t>есебінен</a:t>
            </a:r>
            <a:r>
              <a:rPr lang="ru-RU" altLang="ru-RU" sz="1200" dirty="0" smtClean="0">
                <a:solidFill>
                  <a:srgbClr val="4F81BD">
                    <a:lumMod val="50000"/>
                  </a:srgbClr>
                </a:solidFill>
                <a:latin typeface="Arial Narrow" panose="020B0606020202030204" pitchFamily="34" charset="0"/>
              </a:rPr>
              <a:t> </a:t>
            </a:r>
            <a:r>
              <a:rPr lang="ru-RU" altLang="ru-RU" sz="1200" dirty="0" err="1" smtClean="0">
                <a:solidFill>
                  <a:srgbClr val="4F81BD">
                    <a:lumMod val="50000"/>
                  </a:srgbClr>
                </a:solidFill>
                <a:latin typeface="Arial Narrow" panose="020B0606020202030204" pitchFamily="34" charset="0"/>
              </a:rPr>
              <a:t>шығындардың өсуі</a:t>
            </a:r>
            <a:endParaRPr lang="ru-RU" altLang="ru-RU" sz="1200" dirty="0">
              <a:solidFill>
                <a:srgbClr val="4F81BD">
                  <a:lumMod val="50000"/>
                </a:srgbClr>
              </a:solidFill>
              <a:latin typeface="Arial Narrow" panose="020B0606020202030204" pitchFamily="34" charset="0"/>
            </a:endParaRPr>
          </a:p>
          <a:p>
            <a:pPr>
              <a:spcBef>
                <a:spcPts val="164"/>
              </a:spcBef>
              <a:spcAft>
                <a:spcPts val="164"/>
              </a:spcAft>
              <a:defRPr/>
            </a:pPr>
            <a:endParaRPr lang="ru-RU" altLang="ru-RU" sz="1100" dirty="0">
              <a:solidFill>
                <a:srgbClr val="4F81BD">
                  <a:lumMod val="50000"/>
                </a:srgbClr>
              </a:solidFill>
              <a:latin typeface="Arial Narrow" panose="020B0606020202030204" pitchFamily="34" charset="0"/>
            </a:endParaRPr>
          </a:p>
        </p:txBody>
      </p:sp>
      <p:pic>
        <p:nvPicPr>
          <p:cNvPr id="20" name="Рисунок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9935" y="3776630"/>
            <a:ext cx="1147163" cy="75868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1" name="Прямоугольник 20"/>
          <p:cNvSpPr/>
          <p:nvPr/>
        </p:nvSpPr>
        <p:spPr>
          <a:xfrm>
            <a:off x="953081" y="1085276"/>
            <a:ext cx="10257183" cy="114492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fontAlgn="base">
              <a:spcBef>
                <a:spcPct val="0"/>
              </a:spcBef>
              <a:spcAft>
                <a:spcPct val="0"/>
              </a:spcAft>
              <a:defRPr/>
            </a:pPr>
            <a:r>
              <a:rPr lang="ru-RU" altLang="ru-RU" b="1" dirty="0" err="1" smtClean="0">
                <a:solidFill>
                  <a:prstClr val="black"/>
                </a:solidFill>
                <a:latin typeface="Arial Narrow" panose="020B0606020202030204" pitchFamily="34" charset="0"/>
              </a:rPr>
              <a:t>Қазақстан Республикасының Конституциясы</a:t>
            </a:r>
            <a:r>
              <a:rPr lang="ru-RU" altLang="ru-RU" b="1" dirty="0" smtClean="0">
                <a:solidFill>
                  <a:prstClr val="black"/>
                </a:solidFill>
                <a:latin typeface="Arial Narrow" panose="020B0606020202030204" pitchFamily="34" charset="0"/>
              </a:rPr>
              <a:t>, 29-бап</a:t>
            </a:r>
            <a:endParaRPr lang="ru-RU" altLang="ru-RU" b="1" dirty="0">
              <a:solidFill>
                <a:prstClr val="black"/>
              </a:solidFill>
              <a:latin typeface="Arial Narrow" panose="020B0606020202030204" pitchFamily="34" charset="0"/>
            </a:endParaRPr>
          </a:p>
          <a:p>
            <a:pPr algn="ctr" fontAlgn="base">
              <a:spcBef>
                <a:spcPct val="0"/>
              </a:spcBef>
              <a:spcAft>
                <a:spcPct val="0"/>
              </a:spcAft>
              <a:defRPr/>
            </a:pPr>
            <a:endParaRPr lang="ru-RU" altLang="ru-RU" sz="1600" b="1" dirty="0">
              <a:solidFill>
                <a:srgbClr val="C00000"/>
              </a:solidFill>
              <a:latin typeface="Arial Narrow" panose="020B0606020202030204" pitchFamily="34" charset="0"/>
            </a:endParaRPr>
          </a:p>
          <a:p>
            <a:pPr algn="just" fontAlgn="base">
              <a:lnSpc>
                <a:spcPct val="90000"/>
              </a:lnSpc>
              <a:spcBef>
                <a:spcPct val="0"/>
              </a:spcBef>
              <a:spcAft>
                <a:spcPct val="35000"/>
              </a:spcAft>
              <a:defRPr/>
            </a:pPr>
            <a:r>
              <a:rPr lang="ru-RU" altLang="ru-RU" sz="1600" dirty="0">
                <a:solidFill>
                  <a:srgbClr val="000000"/>
                </a:solidFill>
                <a:latin typeface="Arial Narrow" panose="020B0606020202030204" pitchFamily="34" charset="0"/>
              </a:rPr>
              <a:t>1. </a:t>
            </a:r>
            <a:r>
              <a:rPr lang="ru-RU" altLang="ru-RU" sz="1600" dirty="0" err="1" smtClean="0">
                <a:solidFill>
                  <a:srgbClr val="000000"/>
                </a:solidFill>
                <a:latin typeface="Arial Narrow" panose="020B0606020202030204" pitchFamily="34" charset="0"/>
              </a:rPr>
              <a:t>Қазақстан Республикасы</a:t>
            </a:r>
            <a:r>
              <a:rPr lang="ru-RU" altLang="ru-RU" sz="1600" dirty="0" smtClean="0">
                <a:solidFill>
                  <a:srgbClr val="000000"/>
                </a:solidFill>
                <a:latin typeface="Arial Narrow" panose="020B0606020202030204" pitchFamily="34" charset="0"/>
              </a:rPr>
              <a:t> </a:t>
            </a:r>
            <a:r>
              <a:rPr lang="ru-RU" altLang="ru-RU" sz="1600" dirty="0" err="1" smtClean="0">
                <a:solidFill>
                  <a:srgbClr val="000000"/>
                </a:solidFill>
                <a:latin typeface="Arial Narrow" panose="020B0606020202030204" pitchFamily="34" charset="0"/>
              </a:rPr>
              <a:t>азаматтарының денсаулығын сақтауға құқығы </a:t>
            </a:r>
            <a:r>
              <a:rPr lang="ru-RU" altLang="ru-RU" sz="1600" dirty="0" smtClean="0">
                <a:solidFill>
                  <a:srgbClr val="000000"/>
                </a:solidFill>
                <a:latin typeface="Arial Narrow" panose="020B0606020202030204" pitchFamily="34" charset="0"/>
              </a:rPr>
              <a:t>бар.</a:t>
            </a:r>
            <a:endParaRPr lang="ru-RU" altLang="ru-RU" sz="1600" dirty="0">
              <a:solidFill>
                <a:srgbClr val="000000"/>
              </a:solidFill>
              <a:latin typeface="Arial Narrow" panose="020B0606020202030204" pitchFamily="34" charset="0"/>
            </a:endParaRPr>
          </a:p>
          <a:p>
            <a:pPr algn="just" fontAlgn="base">
              <a:lnSpc>
                <a:spcPct val="90000"/>
              </a:lnSpc>
              <a:spcBef>
                <a:spcPct val="0"/>
              </a:spcBef>
              <a:spcAft>
                <a:spcPct val="35000"/>
              </a:spcAft>
              <a:defRPr/>
            </a:pPr>
            <a:r>
              <a:rPr lang="ru-RU" altLang="ru-RU" sz="1600" dirty="0">
                <a:solidFill>
                  <a:srgbClr val="000000"/>
                </a:solidFill>
                <a:latin typeface="Arial Narrow" panose="020B0606020202030204" pitchFamily="34" charset="0"/>
              </a:rPr>
              <a:t>2. </a:t>
            </a:r>
            <a:r>
              <a:rPr lang="ru-RU" altLang="ru-RU" sz="1600" dirty="0" smtClean="0">
                <a:solidFill>
                  <a:srgbClr val="000000"/>
                </a:solidFill>
                <a:latin typeface="Arial Narrow" panose="020B0606020202030204" pitchFamily="34" charset="0"/>
              </a:rPr>
              <a:t>Республика </a:t>
            </a:r>
            <a:r>
              <a:rPr lang="ru-RU" altLang="ru-RU" sz="1600" dirty="0" err="1" smtClean="0">
                <a:solidFill>
                  <a:srgbClr val="000000"/>
                </a:solidFill>
                <a:latin typeface="Arial Narrow" panose="020B0606020202030204" pitchFamily="34" charset="0"/>
              </a:rPr>
              <a:t>азаматтарының заң белгілеген</a:t>
            </a:r>
            <a:r>
              <a:rPr lang="ru-RU" altLang="ru-RU" sz="1600" dirty="0" smtClean="0">
                <a:solidFill>
                  <a:srgbClr val="000000"/>
                </a:solidFill>
                <a:latin typeface="Arial Narrow" panose="020B0606020202030204" pitchFamily="34" charset="0"/>
              </a:rPr>
              <a:t> </a:t>
            </a:r>
            <a:r>
              <a:rPr lang="ru-RU" altLang="ru-RU" sz="1600" dirty="0" err="1" smtClean="0">
                <a:solidFill>
                  <a:srgbClr val="000000"/>
                </a:solidFill>
                <a:latin typeface="Arial Narrow" panose="020B0606020202030204" pitchFamily="34" charset="0"/>
              </a:rPr>
              <a:t>медициналық көмектің кепілдік</a:t>
            </a:r>
            <a:r>
              <a:rPr lang="ru-RU" altLang="ru-RU" sz="1600" dirty="0" smtClean="0">
                <a:solidFill>
                  <a:srgbClr val="000000"/>
                </a:solidFill>
                <a:latin typeface="Arial Narrow" panose="020B0606020202030204" pitchFamily="34" charset="0"/>
              </a:rPr>
              <a:t> </a:t>
            </a:r>
            <a:r>
              <a:rPr lang="ru-RU" altLang="ru-RU" sz="1600" dirty="0" err="1" smtClean="0">
                <a:solidFill>
                  <a:srgbClr val="000000"/>
                </a:solidFill>
                <a:latin typeface="Arial Narrow" panose="020B0606020202030204" pitchFamily="34" charset="0"/>
              </a:rPr>
              <a:t>берілген</a:t>
            </a:r>
            <a:r>
              <a:rPr lang="ru-RU" altLang="ru-RU" sz="1600" dirty="0" smtClean="0">
                <a:solidFill>
                  <a:srgbClr val="000000"/>
                </a:solidFill>
                <a:latin typeface="Arial Narrow" panose="020B0606020202030204" pitchFamily="34" charset="0"/>
              </a:rPr>
              <a:t> </a:t>
            </a:r>
            <a:r>
              <a:rPr lang="ru-RU" altLang="ru-RU" sz="1600" dirty="0" err="1" smtClean="0">
                <a:solidFill>
                  <a:srgbClr val="000000"/>
                </a:solidFill>
                <a:latin typeface="Arial Narrow" panose="020B0606020202030204" pitchFamily="34" charset="0"/>
              </a:rPr>
              <a:t>көлемін тегін</a:t>
            </a:r>
            <a:r>
              <a:rPr lang="ru-RU" altLang="ru-RU" sz="1600" dirty="0" smtClean="0">
                <a:solidFill>
                  <a:srgbClr val="000000"/>
                </a:solidFill>
                <a:latin typeface="Arial Narrow" panose="020B0606020202030204" pitchFamily="34" charset="0"/>
              </a:rPr>
              <a:t> </a:t>
            </a:r>
            <a:r>
              <a:rPr lang="ru-RU" altLang="ru-RU" sz="1600" dirty="0" err="1" smtClean="0">
                <a:solidFill>
                  <a:srgbClr val="000000"/>
                </a:solidFill>
                <a:latin typeface="Arial Narrow" panose="020B0606020202030204" pitchFamily="34" charset="0"/>
              </a:rPr>
              <a:t>алуға құқығы </a:t>
            </a:r>
            <a:r>
              <a:rPr lang="ru-RU" altLang="ru-RU" sz="1600" dirty="0" smtClean="0">
                <a:solidFill>
                  <a:srgbClr val="000000"/>
                </a:solidFill>
                <a:latin typeface="Arial Narrow" panose="020B0606020202030204" pitchFamily="34" charset="0"/>
              </a:rPr>
              <a:t>бар</a:t>
            </a:r>
            <a:r>
              <a:rPr lang="ru-RU" altLang="ru-RU" sz="1100" dirty="0" smtClean="0">
                <a:solidFill>
                  <a:srgbClr val="000000"/>
                </a:solidFill>
                <a:latin typeface="Arial Narrow" panose="020B0606020202030204" pitchFamily="34" charset="0"/>
              </a:rPr>
              <a:t>.</a:t>
            </a:r>
            <a:endParaRPr lang="ru-RU" altLang="ru-RU" sz="1100" dirty="0">
              <a:solidFill>
                <a:srgbClr val="000000"/>
              </a:solidFill>
              <a:latin typeface="Arial Narrow" panose="020B0606020202030204" pitchFamily="34" charset="0"/>
            </a:endParaRPr>
          </a:p>
        </p:txBody>
      </p:sp>
      <p:pic>
        <p:nvPicPr>
          <p:cNvPr id="22" name="Рисунок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2401" y="5587992"/>
            <a:ext cx="1138119" cy="77311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23" name="Рисунок 2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2401" y="4672830"/>
            <a:ext cx="1138119" cy="80753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4" name="Прямоугольник 23"/>
          <p:cNvSpPr/>
          <p:nvPr/>
        </p:nvSpPr>
        <p:spPr>
          <a:xfrm>
            <a:off x="7966167" y="3687233"/>
            <a:ext cx="3702514" cy="769937"/>
          </a:xfrm>
          <a:prstGeom prst="rect">
            <a:avLst/>
          </a:prstGeom>
          <a:solidFill>
            <a:schemeClr val="bg1">
              <a:alpha val="14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0000"/>
              </a:lnSpc>
              <a:defRPr/>
            </a:pPr>
            <a:r>
              <a:rPr lang="ru-RU" sz="1400" b="1" dirty="0" smtClean="0">
                <a:solidFill>
                  <a:prstClr val="black"/>
                </a:solidFill>
                <a:latin typeface="Arial Narrow" panose="020B0606020202030204" pitchFamily="34" charset="0"/>
              </a:rPr>
              <a:t>ҰЛТ ЖОСПАРЫ </a:t>
            </a:r>
            <a:r>
              <a:rPr lang="ru-RU" sz="1400" b="1" dirty="0">
                <a:solidFill>
                  <a:prstClr val="black"/>
                </a:solidFill>
                <a:latin typeface="Arial Narrow" panose="020B0606020202030204" pitchFamily="34" charset="0"/>
              </a:rPr>
              <a:t>- </a:t>
            </a:r>
            <a:r>
              <a:rPr lang="ru-RU" sz="1400" b="1" dirty="0" smtClean="0">
                <a:solidFill>
                  <a:prstClr val="black"/>
                </a:solidFill>
                <a:latin typeface="Arial Narrow" panose="020B0606020202030204" pitchFamily="34" charset="0"/>
              </a:rPr>
              <a:t/>
            </a:r>
            <a:br>
              <a:rPr lang="ru-RU" sz="1400" b="1" dirty="0" smtClean="0">
                <a:solidFill>
                  <a:prstClr val="black"/>
                </a:solidFill>
                <a:latin typeface="Arial Narrow" panose="020B0606020202030204" pitchFamily="34" charset="0"/>
              </a:rPr>
            </a:br>
            <a:r>
              <a:rPr lang="ru-RU" sz="1400" b="1" dirty="0" smtClean="0">
                <a:solidFill>
                  <a:prstClr val="black"/>
                </a:solidFill>
                <a:latin typeface="Arial Narrow" panose="020B0606020202030204" pitchFamily="34" charset="0"/>
              </a:rPr>
              <a:t>5 </a:t>
            </a:r>
            <a:r>
              <a:rPr lang="ru-RU" sz="1400" b="1" dirty="0" err="1" smtClean="0">
                <a:solidFill>
                  <a:prstClr val="black"/>
                </a:solidFill>
                <a:latin typeface="Arial Narrow" panose="020B0606020202030204" pitchFamily="34" charset="0"/>
              </a:rPr>
              <a:t>институционалдық реформаны</a:t>
            </a:r>
            <a:r>
              <a:rPr lang="ru-RU" sz="1400" b="1" dirty="0" smtClean="0">
                <a:solidFill>
                  <a:prstClr val="black"/>
                </a:solidFill>
                <a:latin typeface="Arial Narrow" panose="020B0606020202030204" pitchFamily="34" charset="0"/>
              </a:rPr>
              <a:t> </a:t>
            </a:r>
            <a:r>
              <a:rPr lang="ru-RU" sz="1400" b="1" dirty="0" err="1" smtClean="0">
                <a:solidFill>
                  <a:prstClr val="black"/>
                </a:solidFill>
                <a:latin typeface="Arial Narrow" panose="020B0606020202030204" pitchFamily="34" charset="0"/>
              </a:rPr>
              <a:t>іске</a:t>
            </a:r>
            <a:r>
              <a:rPr lang="ru-RU" sz="1400" b="1" dirty="0" smtClean="0">
                <a:solidFill>
                  <a:prstClr val="black"/>
                </a:solidFill>
                <a:latin typeface="Arial Narrow" panose="020B0606020202030204" pitchFamily="34" charset="0"/>
              </a:rPr>
              <a:t> </a:t>
            </a:r>
            <a:r>
              <a:rPr lang="ru-RU" sz="1400" b="1" dirty="0" err="1" smtClean="0">
                <a:solidFill>
                  <a:prstClr val="black"/>
                </a:solidFill>
                <a:latin typeface="Arial Narrow" panose="020B0606020202030204" pitchFamily="34" charset="0"/>
              </a:rPr>
              <a:t>асыру</a:t>
            </a:r>
            <a:r>
              <a:rPr lang="ru-RU" sz="1400" b="1" dirty="0" smtClean="0">
                <a:solidFill>
                  <a:prstClr val="black"/>
                </a:solidFill>
                <a:latin typeface="Arial Narrow" panose="020B0606020202030204" pitchFamily="34" charset="0"/>
              </a:rPr>
              <a:t> </a:t>
            </a:r>
            <a:r>
              <a:rPr lang="ru-RU" sz="1400" b="1" dirty="0" err="1" smtClean="0">
                <a:solidFill>
                  <a:prstClr val="black"/>
                </a:solidFill>
                <a:latin typeface="Arial Narrow" panose="020B0606020202030204" pitchFamily="34" charset="0"/>
              </a:rPr>
              <a:t>жөніндегі </a:t>
            </a:r>
            <a:r>
              <a:rPr lang="ru-RU" sz="1400" b="1" dirty="0" smtClean="0">
                <a:solidFill>
                  <a:prstClr val="black"/>
                </a:solidFill>
                <a:latin typeface="Arial Narrow" panose="020B0606020202030204" pitchFamily="34" charset="0"/>
              </a:rPr>
              <a:t>100 </a:t>
            </a:r>
            <a:r>
              <a:rPr lang="ru-RU" sz="1400" b="1" dirty="0" err="1" smtClean="0">
                <a:solidFill>
                  <a:prstClr val="black"/>
                </a:solidFill>
                <a:latin typeface="Arial Narrow" panose="020B0606020202030204" pitchFamily="34" charset="0"/>
              </a:rPr>
              <a:t>нақты қадам</a:t>
            </a:r>
            <a:r>
              <a:rPr lang="ru-RU" sz="1400" b="1" dirty="0" smtClean="0">
                <a:solidFill>
                  <a:prstClr val="black"/>
                </a:solidFill>
                <a:latin typeface="Arial Narrow" panose="020B0606020202030204" pitchFamily="34" charset="0"/>
              </a:rPr>
              <a:t> </a:t>
            </a:r>
            <a:endParaRPr lang="ru-RU" sz="1400" b="1" dirty="0">
              <a:solidFill>
                <a:prstClr val="black"/>
              </a:solidFill>
              <a:latin typeface="Arial Narrow" panose="020B0606020202030204" pitchFamily="34" charset="0"/>
            </a:endParaRPr>
          </a:p>
        </p:txBody>
      </p:sp>
    </p:spTree>
    <p:extLst>
      <p:ext uri="{BB962C8B-B14F-4D97-AF65-F5344CB8AC3E}">
        <p14:creationId xmlns:p14="http://schemas.microsoft.com/office/powerpoint/2010/main" val="18941439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a:xfrm>
            <a:off x="11375003" y="6522877"/>
            <a:ext cx="653684" cy="335123"/>
          </a:xfrm>
        </p:spPr>
        <p:txBody>
          <a:bodyPr/>
          <a:lstStyle/>
          <a:p>
            <a:fld id="{95870278-06B0-4A13-912F-5B99F7222F3F}" type="slidenum">
              <a:rPr lang="ru-RU" sz="1600">
                <a:solidFill>
                  <a:schemeClr val="tx1"/>
                </a:solidFill>
              </a:rPr>
              <a:pPr/>
              <a:t>20</a:t>
            </a:fld>
            <a:endParaRPr lang="ru-RU" sz="1600" dirty="0">
              <a:solidFill>
                <a:schemeClr val="tx1"/>
              </a:solidFill>
            </a:endParaRPr>
          </a:p>
        </p:txBody>
      </p:sp>
      <p:sp>
        <p:nvSpPr>
          <p:cNvPr id="5" name="Прямоугольник 4"/>
          <p:cNvSpPr/>
          <p:nvPr/>
        </p:nvSpPr>
        <p:spPr>
          <a:xfrm>
            <a:off x="422597" y="-74640"/>
            <a:ext cx="11154686" cy="461665"/>
          </a:xfrm>
          <a:prstGeom prst="rect">
            <a:avLst/>
          </a:prstGeom>
        </p:spPr>
        <p:txBody>
          <a:bodyPr wrap="square">
            <a:spAutoFit/>
          </a:bodyPr>
          <a:lstStyle/>
          <a:p>
            <a:r>
              <a:rPr lang="ru-RU" sz="2400" b="1" dirty="0" smtClean="0">
                <a:solidFill>
                  <a:schemeClr val="accent6">
                    <a:lumMod val="75000"/>
                  </a:schemeClr>
                </a:solidFill>
                <a:cs typeface="Times New Roman" pitchFamily="18" charset="0"/>
              </a:rPr>
              <a:t>МӘМС </a:t>
            </a:r>
            <a:r>
              <a:rPr lang="ru-RU" sz="2400" b="1" dirty="0" err="1" smtClean="0">
                <a:solidFill>
                  <a:schemeClr val="accent6">
                    <a:lumMod val="75000"/>
                  </a:schemeClr>
                </a:solidFill>
                <a:cs typeface="Times New Roman" pitchFamily="18" charset="0"/>
              </a:rPr>
              <a:t>бойынша</a:t>
            </a:r>
            <a:r>
              <a:rPr lang="ru-RU" sz="2400" b="1" dirty="0" smtClean="0">
                <a:solidFill>
                  <a:schemeClr val="accent6">
                    <a:lumMod val="75000"/>
                  </a:schemeClr>
                </a:solidFill>
                <a:cs typeface="Times New Roman" pitchFamily="18" charset="0"/>
              </a:rPr>
              <a:t> ЗАҢНАМАҒА ЕНГІЗІЛЕТІН ӨЗГЕРІСТЕРДІҢ НЕГІЗГІ ТӘСІЛДЕРІ </a:t>
            </a:r>
            <a:endParaRPr lang="ru-RU" sz="2400" b="1" dirty="0">
              <a:solidFill>
                <a:schemeClr val="accent6">
                  <a:lumMod val="75000"/>
                </a:schemeClr>
              </a:solidFill>
              <a:cs typeface="Times New Roman" pitchFamily="18" charset="0"/>
            </a:endParaRPr>
          </a:p>
        </p:txBody>
      </p:sp>
      <p:sp>
        <p:nvSpPr>
          <p:cNvPr id="8" name="TextBox 7"/>
          <p:cNvSpPr txBox="1"/>
          <p:nvPr/>
        </p:nvSpPr>
        <p:spPr>
          <a:xfrm>
            <a:off x="2930810" y="366400"/>
            <a:ext cx="8912847" cy="981038"/>
          </a:xfrm>
          <a:prstGeom prst="rect">
            <a:avLst/>
          </a:prstGeom>
          <a:noFill/>
        </p:spPr>
        <p:txBody>
          <a:bodyPr wrap="square" rtlCol="0">
            <a:spAutoFit/>
          </a:bodyPr>
          <a:lstStyle/>
          <a:p>
            <a:pPr marL="0" lvl="1" defTabSz="450577">
              <a:lnSpc>
                <a:spcPct val="90000"/>
              </a:lnSpc>
              <a:spcBef>
                <a:spcPct val="0"/>
              </a:spcBef>
              <a:buClr>
                <a:schemeClr val="accent6">
                  <a:lumMod val="50000"/>
                </a:schemeClr>
              </a:buClr>
            </a:pPr>
            <a:r>
              <a:rPr lang="ru-RU" sz="1600" b="1" u="sng" dirty="0" smtClean="0">
                <a:latin typeface="Arial Narrow" panose="020B0606020202030204" pitchFamily="34" charset="0"/>
              </a:rPr>
              <a:t>ӘМСҚ </a:t>
            </a:r>
            <a:r>
              <a:rPr lang="ru-RU" sz="1600" b="1" u="sng" dirty="0" err="1" smtClean="0">
                <a:latin typeface="Arial Narrow" panose="020B0606020202030204" pitchFamily="34" charset="0"/>
              </a:rPr>
              <a:t>шығыстары:</a:t>
            </a:r>
            <a:r>
              <a:rPr lang="ru-RU" sz="1600" b="1" dirty="0" err="1" smtClean="0">
                <a:latin typeface="Arial Narrow" panose="020B0606020202030204" pitchFamily="34" charset="0"/>
              </a:rPr>
              <a:t> </a:t>
            </a:r>
            <a:r>
              <a:rPr lang="ru-RU" sz="1600" dirty="0" smtClean="0"/>
              <a:t>ӘСКЕРИ ҚЫЗМЕТШІЛЕРДІ, АРНАУЛЫ МЕМЛЕКЕТТІК ЖӘНЕ ҚҰҚЫҚ ҚОРҒАУ ОРГАНДАРЫНЫҢ ҚЫЗМЕТКЕРЛЕРІН, ОСЫ ОРГАНДАРДЫҢ ЗЕЙНЕТКЕРЛЕРІН, МЕМЛЕКЕТІТК ҚЫЗМЕТШІЛЕРДІҢ ЖЕКЕЛЕГЕН САНАТТАРЫН ЖӘНЕ ОЛАРДЫҢ ОТБАСЫ МҮШЕЛЕРІН МЕДИЦИНАЛЫҚ ҚАМТАМАСЫЗ ЕТУ</a:t>
            </a:r>
            <a:r>
              <a:rPr lang="ru-RU" sz="1600" dirty="0" smtClean="0">
                <a:latin typeface="Arial Narrow" panose="020B0606020202030204" pitchFamily="34" charset="0"/>
              </a:rPr>
              <a:t>.</a:t>
            </a:r>
            <a:endParaRPr lang="ru-RU" sz="1600" dirty="0">
              <a:latin typeface="Arial Narrow" panose="020B0606020202030204" pitchFamily="34" charset="0"/>
            </a:endParaRPr>
          </a:p>
        </p:txBody>
      </p:sp>
      <p:cxnSp>
        <p:nvCxnSpPr>
          <p:cNvPr id="12" name="Прямая соединительная линия 11"/>
          <p:cNvCxnSpPr/>
          <p:nvPr/>
        </p:nvCxnSpPr>
        <p:spPr>
          <a:xfrm>
            <a:off x="2838382" y="613520"/>
            <a:ext cx="0" cy="5597305"/>
          </a:xfrm>
          <a:prstGeom prst="line">
            <a:avLst/>
          </a:prstGeom>
          <a:ln w="25400">
            <a:solidFill>
              <a:schemeClr val="accent6"/>
            </a:solidFill>
          </a:ln>
        </p:spPr>
        <p:style>
          <a:lnRef idx="3">
            <a:schemeClr val="accent1"/>
          </a:lnRef>
          <a:fillRef idx="0">
            <a:schemeClr val="accent1"/>
          </a:fillRef>
          <a:effectRef idx="2">
            <a:schemeClr val="accent1"/>
          </a:effectRef>
          <a:fontRef idx="minor">
            <a:schemeClr val="tx1"/>
          </a:fontRef>
        </p:style>
      </p:cxnSp>
      <p:cxnSp>
        <p:nvCxnSpPr>
          <p:cNvPr id="13" name="Прямая соединительная линия 12"/>
          <p:cNvCxnSpPr/>
          <p:nvPr/>
        </p:nvCxnSpPr>
        <p:spPr>
          <a:xfrm flipH="1">
            <a:off x="1277052" y="1208775"/>
            <a:ext cx="10097951" cy="0"/>
          </a:xfrm>
          <a:prstGeom prst="line">
            <a:avLst/>
          </a:prstGeom>
          <a:ln w="25400">
            <a:solidFill>
              <a:schemeClr val="accent6"/>
            </a:solidFill>
          </a:ln>
        </p:spPr>
        <p:style>
          <a:lnRef idx="3">
            <a:schemeClr val="accent1"/>
          </a:lnRef>
          <a:fillRef idx="0">
            <a:schemeClr val="accent1"/>
          </a:fillRef>
          <a:effectRef idx="2">
            <a:schemeClr val="accent1"/>
          </a:effectRef>
          <a:fontRef idx="minor">
            <a:schemeClr val="tx1"/>
          </a:fontRef>
        </p:style>
      </p:cxnSp>
      <p:sp>
        <p:nvSpPr>
          <p:cNvPr id="26" name="Прямоугольник 25"/>
          <p:cNvSpPr/>
          <p:nvPr/>
        </p:nvSpPr>
        <p:spPr>
          <a:xfrm>
            <a:off x="609423" y="1249824"/>
            <a:ext cx="2237945" cy="4524315"/>
          </a:xfrm>
          <a:prstGeom prst="rect">
            <a:avLst/>
          </a:prstGeom>
        </p:spPr>
        <p:txBody>
          <a:bodyPr wrap="square">
            <a:spAutoFit/>
          </a:bodyPr>
          <a:lstStyle/>
          <a:p>
            <a:pPr marL="342900" indent="-342900" algn="just">
              <a:buFontTx/>
              <a:buAutoNum type="arabicParenR"/>
            </a:pPr>
            <a:r>
              <a:rPr lang="ru-RU" sz="1200" b="1" dirty="0" smtClean="0"/>
              <a:t>ҚР Бюджет </a:t>
            </a:r>
            <a:r>
              <a:rPr lang="ru-RU" sz="1200" b="1" dirty="0" err="1" smtClean="0"/>
              <a:t>кодексі</a:t>
            </a:r>
            <a:endParaRPr lang="ru-RU" sz="1200" b="1" dirty="0" smtClean="0"/>
          </a:p>
          <a:p>
            <a:pPr marL="342900" indent="-342900" algn="just">
              <a:buFontTx/>
              <a:buAutoNum type="arabicParenR"/>
            </a:pPr>
            <a:r>
              <a:rPr lang="kk-KZ" sz="1200" b="1" dirty="0" smtClean="0"/>
              <a:t>“Халық денсаулығы және денсаулық сақтау жүйесі  туралы” ҚР Кодексі</a:t>
            </a:r>
            <a:endParaRPr lang="ru-RU" sz="1200" b="1" dirty="0" smtClean="0"/>
          </a:p>
          <a:p>
            <a:pPr marL="342900" indent="-342900" algn="just">
              <a:buFontTx/>
              <a:buAutoNum type="arabicParenR" startAt="3"/>
            </a:pPr>
            <a:r>
              <a:rPr lang="ru-RU" sz="1200" b="1" dirty="0" smtClean="0"/>
              <a:t>«</a:t>
            </a:r>
            <a:r>
              <a:rPr lang="kk-KZ" sz="1200" b="1" dirty="0" smtClean="0"/>
              <a:t>Қазақстан Республикасының қорғанысы және Қарулы күштері туралы</a:t>
            </a:r>
            <a:r>
              <a:rPr lang="ru-RU" sz="1200" b="1" dirty="0" smtClean="0"/>
              <a:t>» ҚР </a:t>
            </a:r>
            <a:r>
              <a:rPr lang="ru-RU" sz="1200" b="1" dirty="0" err="1" smtClean="0"/>
              <a:t>Заңы</a:t>
            </a:r>
            <a:endParaRPr lang="ru-RU" sz="1200" b="1" dirty="0" smtClean="0"/>
          </a:p>
          <a:p>
            <a:pPr marL="342900" indent="-342900" algn="just">
              <a:buFontTx/>
              <a:buAutoNum type="arabicParenR" startAt="3"/>
            </a:pPr>
            <a:r>
              <a:rPr lang="ru-RU" sz="1200" b="1" dirty="0" err="1" smtClean="0"/>
              <a:t>«Құқық қорғау қызметі» </a:t>
            </a:r>
            <a:r>
              <a:rPr lang="ru-RU" sz="1200" b="1" dirty="0" smtClean="0"/>
              <a:t>ҚР </a:t>
            </a:r>
            <a:r>
              <a:rPr lang="ru-RU" sz="1200" b="1" dirty="0" err="1" smtClean="0"/>
              <a:t>Заңы</a:t>
            </a:r>
            <a:r>
              <a:rPr lang="ru-RU" sz="1200" b="1" dirty="0" smtClean="0"/>
              <a:t>;</a:t>
            </a:r>
          </a:p>
          <a:p>
            <a:pPr marL="342900" indent="-342900" algn="just"/>
            <a:r>
              <a:rPr lang="ru-RU" sz="1200" b="1" dirty="0" smtClean="0"/>
              <a:t>5) «</a:t>
            </a:r>
            <a:r>
              <a:rPr lang="ru-RU" sz="1200" b="1" dirty="0" err="1" smtClean="0"/>
              <a:t>Арнаулы</a:t>
            </a:r>
            <a:r>
              <a:rPr lang="ru-RU" sz="1200" b="1" dirty="0" smtClean="0"/>
              <a:t> </a:t>
            </a:r>
            <a:r>
              <a:rPr lang="ru-RU" sz="1200" b="1" dirty="0" err="1" smtClean="0"/>
              <a:t>мемлекеттік</a:t>
            </a:r>
            <a:r>
              <a:rPr lang="ru-RU" sz="1200" b="1" dirty="0" smtClean="0"/>
              <a:t> </a:t>
            </a:r>
            <a:r>
              <a:rPr lang="ru-RU" sz="1200" b="1" dirty="0" err="1" smtClean="0"/>
              <a:t>органдар</a:t>
            </a:r>
            <a:r>
              <a:rPr lang="ru-RU" sz="1200" b="1" dirty="0" smtClean="0"/>
              <a:t> </a:t>
            </a:r>
            <a:r>
              <a:rPr lang="ru-RU" sz="1200" b="1" dirty="0" err="1" smtClean="0"/>
              <a:t>туралы</a:t>
            </a:r>
            <a:r>
              <a:rPr lang="ru-RU" sz="1200" b="1" dirty="0" smtClean="0"/>
              <a:t>» ҚР </a:t>
            </a:r>
            <a:r>
              <a:rPr lang="ru-RU" sz="1200" b="1" dirty="0" err="1" smtClean="0"/>
              <a:t>Заңы</a:t>
            </a:r>
            <a:r>
              <a:rPr lang="ru-RU" sz="1200" b="1" dirty="0" smtClean="0"/>
              <a:t>;</a:t>
            </a:r>
          </a:p>
          <a:p>
            <a:pPr marL="342900" indent="-342900" algn="just"/>
            <a:r>
              <a:rPr lang="ru-RU" sz="1200" b="1" dirty="0" smtClean="0"/>
              <a:t>6) «</a:t>
            </a:r>
            <a:r>
              <a:rPr lang="kk-KZ" sz="1200" b="1" dirty="0" smtClean="0"/>
              <a:t>Әскери қызмет және әскери қызметшілердің мәртебесі туралы</a:t>
            </a:r>
            <a:r>
              <a:rPr lang="ru-RU" sz="1200" b="1" dirty="0" smtClean="0"/>
              <a:t>» ҚР </a:t>
            </a:r>
            <a:r>
              <a:rPr lang="ru-RU" sz="1200" b="1" dirty="0" err="1" smtClean="0"/>
              <a:t>Заңы</a:t>
            </a:r>
            <a:r>
              <a:rPr lang="ru-RU" sz="1200" b="1" dirty="0" smtClean="0"/>
              <a:t>;</a:t>
            </a:r>
          </a:p>
          <a:p>
            <a:pPr marL="342900" indent="-342900" algn="just"/>
            <a:r>
              <a:rPr lang="ru-RU" sz="1200" b="1" dirty="0" smtClean="0"/>
              <a:t>7) «</a:t>
            </a:r>
            <a:r>
              <a:rPr lang="ru-RU" sz="1200" b="1" dirty="0" err="1" smtClean="0"/>
              <a:t>Мемлекетітік</a:t>
            </a:r>
            <a:r>
              <a:rPr lang="ru-RU" sz="1200" b="1" dirty="0" smtClean="0"/>
              <a:t> </a:t>
            </a:r>
            <a:r>
              <a:rPr lang="ru-RU" sz="1200" b="1" dirty="0" err="1" smtClean="0"/>
              <a:t>мүлік туралы</a:t>
            </a:r>
            <a:r>
              <a:rPr lang="ru-RU" sz="1200" b="1" dirty="0" smtClean="0"/>
              <a:t>» ҚР </a:t>
            </a:r>
            <a:r>
              <a:rPr lang="ru-RU" sz="1200" b="1" dirty="0" err="1" smtClean="0"/>
              <a:t>Заңы</a:t>
            </a:r>
            <a:r>
              <a:rPr lang="ru-RU" sz="1200" b="1" dirty="0" smtClean="0"/>
              <a:t>;</a:t>
            </a:r>
          </a:p>
          <a:p>
            <a:pPr marL="342900" indent="-342900" algn="just"/>
            <a:r>
              <a:rPr lang="ru-RU" sz="1200" b="1" dirty="0" smtClean="0"/>
              <a:t>8) «</a:t>
            </a:r>
            <a:r>
              <a:rPr lang="ru-RU" sz="1200" b="1" dirty="0" err="1" smtClean="0"/>
              <a:t>Міндетті</a:t>
            </a:r>
            <a:r>
              <a:rPr lang="ru-RU" sz="1200" b="1" dirty="0" smtClean="0"/>
              <a:t> </a:t>
            </a:r>
            <a:r>
              <a:rPr lang="ru-RU" sz="1200" b="1" dirty="0" err="1" smtClean="0"/>
              <a:t>әлеуметтік медициналық сақтандыру туралы</a:t>
            </a:r>
            <a:r>
              <a:rPr lang="ru-RU" sz="1200" b="1" dirty="0" smtClean="0"/>
              <a:t>» ҚР </a:t>
            </a:r>
            <a:r>
              <a:rPr lang="ru-RU" sz="1200" b="1" dirty="0" err="1" smtClean="0"/>
              <a:t>Заңы</a:t>
            </a:r>
            <a:endParaRPr lang="ru-RU" sz="1200" b="1" dirty="0" smtClean="0"/>
          </a:p>
          <a:p>
            <a:pPr marL="342900" indent="-342900"/>
            <a:r>
              <a:rPr lang="ru-RU" sz="1200" b="1" dirty="0" smtClean="0"/>
              <a:t>9) «</a:t>
            </a:r>
            <a:r>
              <a:rPr lang="ru-RU" sz="1200" b="1" dirty="0" err="1" smtClean="0"/>
              <a:t>Халықты жұмыспен қамту туралы</a:t>
            </a:r>
            <a:r>
              <a:rPr lang="ru-RU" sz="1200" b="1" dirty="0" smtClean="0"/>
              <a:t>» ҚР </a:t>
            </a:r>
            <a:r>
              <a:rPr lang="ru-RU" sz="1200" b="1" dirty="0" err="1" smtClean="0"/>
              <a:t>Заңы</a:t>
            </a:r>
            <a:endParaRPr lang="ru-RU" sz="1200" b="1" dirty="0"/>
          </a:p>
        </p:txBody>
      </p:sp>
      <p:sp>
        <p:nvSpPr>
          <p:cNvPr id="14" name="Прямоугольник 13"/>
          <p:cNvSpPr/>
          <p:nvPr/>
        </p:nvSpPr>
        <p:spPr>
          <a:xfrm>
            <a:off x="3280519" y="1284307"/>
            <a:ext cx="8545135" cy="631928"/>
          </a:xfrm>
          <a:prstGeom prst="rect">
            <a:avLst/>
          </a:prstGeom>
          <a:noFill/>
          <a:ln w="12700">
            <a:solidFill>
              <a:schemeClr val="accent6"/>
            </a:solid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2080" tIns="30512" rIns="30512" bIns="30513" numCol="1" spcCol="1270" anchor="ctr" anchorCtr="0">
            <a:noAutofit/>
          </a:bodyPr>
          <a:lstStyle/>
          <a:p>
            <a:pPr marL="0" lvl="1" defTabSz="490870">
              <a:lnSpc>
                <a:spcPct val="90000"/>
              </a:lnSpc>
              <a:spcAft>
                <a:spcPct val="15000"/>
              </a:spcAft>
              <a:buClr>
                <a:schemeClr val="accent5">
                  <a:lumMod val="75000"/>
                </a:schemeClr>
              </a:buClr>
              <a:defRPr/>
            </a:pPr>
            <a:r>
              <a:rPr lang="ru-RU" sz="1400" b="1" u="sng" dirty="0" smtClean="0"/>
              <a:t>МАҚСАТЫ</a:t>
            </a:r>
            <a:r>
              <a:rPr lang="ru-RU" sz="1400" b="1" dirty="0" smtClean="0"/>
              <a:t> –МЕДИЦИНАЛЫҚ КӨМЕК КӨРСЕТУ ЖӘНЕ ҚЫЗМЕТТЕРГЕ АҚЫ ТӨЛЕУ ТЕТІКТЕРІН РЕТКЕ КЕЛТІРУ, ҚОСАРЛАНҒАН ҚАРЖЫЛАНДЫРУДЫ АЛЫП ТАСТАУ</a:t>
            </a:r>
            <a:endParaRPr lang="ru-RU" sz="1600" b="1" dirty="0">
              <a:solidFill>
                <a:schemeClr val="tx1"/>
              </a:solidFill>
            </a:endParaRPr>
          </a:p>
        </p:txBody>
      </p:sp>
      <p:sp>
        <p:nvSpPr>
          <p:cNvPr id="15" name="Прямоугольник 14"/>
          <p:cNvSpPr/>
          <p:nvPr/>
        </p:nvSpPr>
        <p:spPr>
          <a:xfrm>
            <a:off x="3763107" y="2036810"/>
            <a:ext cx="7611895" cy="3778607"/>
          </a:xfrm>
          <a:prstGeom prst="rect">
            <a:avLst/>
          </a:prstGeom>
          <a:noFill/>
          <a:ln w="12700">
            <a:solidFill>
              <a:schemeClr val="accent6"/>
            </a:solid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2080" tIns="30512" rIns="30512" bIns="30513" numCol="1" spcCol="1270" anchor="t" anchorCtr="0">
            <a:noAutofit/>
          </a:bodyPr>
          <a:lstStyle/>
          <a:p>
            <a:pPr marL="0" lvl="1" defTabSz="450577">
              <a:spcBef>
                <a:spcPct val="0"/>
              </a:spcBef>
              <a:buClr>
                <a:schemeClr val="accent5">
                  <a:lumMod val="75000"/>
                </a:schemeClr>
              </a:buClr>
            </a:pPr>
            <a:r>
              <a:rPr lang="ru-RU" sz="1400" b="1" u="sng" dirty="0">
                <a:solidFill>
                  <a:schemeClr val="tx1"/>
                </a:solidFill>
                <a:latin typeface="Arial Narrow" panose="020B0606020202030204" pitchFamily="34" charset="0"/>
              </a:rPr>
              <a:t>В </a:t>
            </a:r>
            <a:r>
              <a:rPr lang="ru-RU" sz="1400" b="1" u="sng" dirty="0" smtClean="0">
                <a:solidFill>
                  <a:schemeClr val="tx1"/>
                </a:solidFill>
              </a:rPr>
              <a:t>ЗАҢНАМАЛЫҚ АКТІЛЕРГЕ МЫНАДАЙ БӨЛІГІНДЕ ТҮЗЕТУЛЕР ЕНГІЗІЛДІ </a:t>
            </a:r>
            <a:r>
              <a:rPr lang="ru-RU" sz="1400" b="1" u="sng" dirty="0" smtClean="0">
                <a:solidFill>
                  <a:schemeClr val="tx1"/>
                </a:solidFill>
                <a:latin typeface="Arial Narrow" panose="020B0606020202030204" pitchFamily="34" charset="0"/>
              </a:rPr>
              <a:t>:</a:t>
            </a:r>
            <a:endParaRPr lang="ru-RU" sz="1400" b="1" u="sng" dirty="0">
              <a:solidFill>
                <a:schemeClr val="tx1"/>
              </a:solidFill>
              <a:latin typeface="Arial Narrow" panose="020B0606020202030204" pitchFamily="34" charset="0"/>
            </a:endParaRPr>
          </a:p>
          <a:p>
            <a:pPr marL="272169" lvl="1" indent="-272169" defTabSz="450577">
              <a:spcBef>
                <a:spcPct val="0"/>
              </a:spcBef>
              <a:buClr>
                <a:schemeClr val="accent6">
                  <a:lumMod val="50000"/>
                </a:schemeClr>
              </a:buClr>
              <a:buFontTx/>
              <a:buChar char="►"/>
              <a:defRPr/>
            </a:pPr>
            <a:r>
              <a:rPr lang="ru-RU" sz="1400" dirty="0" smtClean="0"/>
              <a:t>МЕДИЦИНАЛЫҚ КӨМЕК КӨРСЕТУ ТӘРТІБІН АЙҚЫНДАУ </a:t>
            </a:r>
            <a:r>
              <a:rPr lang="ru-RU" sz="1400" dirty="0" smtClean="0">
                <a:latin typeface="Arial Narrow" panose="020B0606020202030204" pitchFamily="34" charset="0"/>
              </a:rPr>
              <a:t>(</a:t>
            </a:r>
            <a:r>
              <a:rPr lang="kk-KZ" sz="1400" i="1" dirty="0" smtClean="0"/>
              <a:t>әскери қызметшілерге және құқық қорғау мен арнаулы мемлекеттік органдардың қызметкерлеріне – әскери-медициналық мекемелерде (ұйымдарда, бөлімшелерде), олар немесе оларда мамандар/жабдық болмаған жағдайда – азаматтық медициналық ұйымдарда, отбасы мүшелері мен зейнеткерлеріне – таңдау құқығы беріледі: әскери-медициналық мекемелерде (ұйымдарда, бөлімшелерде) немесе азаматтық медициналық ұйымдарда</a:t>
            </a:r>
            <a:r>
              <a:rPr lang="ru-RU" sz="1400" i="1" dirty="0" smtClean="0">
                <a:solidFill>
                  <a:schemeClr val="tx1"/>
                </a:solidFill>
                <a:latin typeface="Arial Narrow" panose="020B0606020202030204" pitchFamily="34" charset="0"/>
              </a:rPr>
              <a:t>)</a:t>
            </a:r>
            <a:endParaRPr lang="ru-RU" sz="1400" dirty="0">
              <a:latin typeface="Arial Narrow" panose="020B0606020202030204" pitchFamily="34" charset="0"/>
            </a:endParaRPr>
          </a:p>
          <a:p>
            <a:pPr marL="272169" lvl="1" indent="-272169" defTabSz="450577">
              <a:spcBef>
                <a:spcPct val="0"/>
              </a:spcBef>
              <a:buClr>
                <a:schemeClr val="accent6">
                  <a:lumMod val="50000"/>
                </a:schemeClr>
              </a:buClr>
              <a:buFontTx/>
              <a:buChar char="►"/>
              <a:defRPr/>
            </a:pPr>
            <a:r>
              <a:rPr lang="ru-RU" sz="1400" dirty="0" smtClean="0">
                <a:solidFill>
                  <a:schemeClr val="tx1"/>
                </a:solidFill>
                <a:latin typeface="Arial Narrow" panose="020B0606020202030204" pitchFamily="34" charset="0"/>
              </a:rPr>
              <a:t>ӘМСҚ ШЫҒЫНДАРЫН ӨТЕУ ТӘРТІБІН ЖӘНЕ ҚАРЖЫЛАНДЫРУ КӨЗДЕРІН АЙҚЫНДАУ </a:t>
            </a:r>
            <a:r>
              <a:rPr lang="ru-RU" sz="1400" i="1" dirty="0" smtClean="0">
                <a:solidFill>
                  <a:schemeClr val="tx1"/>
                </a:solidFill>
                <a:latin typeface="Arial Narrow" panose="020B0606020202030204" pitchFamily="34" charset="0"/>
              </a:rPr>
              <a:t>(</a:t>
            </a:r>
            <a:r>
              <a:rPr lang="kk-KZ" sz="1400" i="1" u="sng" dirty="0" smtClean="0"/>
              <a:t>ТМККК және МӘМС шеңберінде – ақы төлеуді  ӘМСҚ жүзеге асырады; ӘМСҚ әскери қызметшілерді және құқық қорғау мен арнаулы мемлекеттік органдардың қызметкерлері үшін шығындар өтеуді – республикалық бюджет есебінен зейнетақы төлемдерін алушылар отбасы мүшелері үшін – ӘМСҚ активтерінің есебінен, мемлекеттік қызметшілердің жекелеген санаттары үшін – ӘМСҚ активтері мен республикалық бюджет есебінен</a:t>
            </a:r>
            <a:r>
              <a:rPr lang="ru-RU" sz="1400" i="1" dirty="0" smtClean="0">
                <a:solidFill>
                  <a:schemeClr val="tx1"/>
                </a:solidFill>
                <a:latin typeface="Arial Narrow" panose="020B0606020202030204" pitchFamily="34" charset="0"/>
              </a:rPr>
              <a:t>)</a:t>
            </a:r>
            <a:endParaRPr lang="ru-RU" sz="1400" i="1" dirty="0">
              <a:solidFill>
                <a:schemeClr val="tx1"/>
              </a:solidFill>
              <a:latin typeface="Arial Narrow" panose="020B0606020202030204" pitchFamily="34" charset="0"/>
            </a:endParaRPr>
          </a:p>
          <a:p>
            <a:pPr marL="272169" lvl="1" indent="-272169" defTabSz="450577">
              <a:spcBef>
                <a:spcPct val="0"/>
              </a:spcBef>
              <a:buClr>
                <a:schemeClr val="accent6">
                  <a:lumMod val="50000"/>
                </a:schemeClr>
              </a:buClr>
              <a:buFontTx/>
              <a:buChar char="►"/>
              <a:defRPr/>
            </a:pPr>
            <a:r>
              <a:rPr lang="ru-RU" sz="1400" dirty="0" smtClean="0"/>
              <a:t>ҮШІН ЖАРНАЛАРДЫ МЕМЛЕКЕТ ТӨЛЕУІ МАҚСАТЫНДА ОТБАСЫ МҮШЕЛЕРІН ТІРКЕУДІҢ ОҢАЙТЫЛҒАН ТӘРТІБІН ЕНГІЗУ </a:t>
            </a:r>
            <a:endParaRPr lang="ru-RU" sz="1600" dirty="0" smtClean="0">
              <a:solidFill>
                <a:schemeClr val="tx1"/>
              </a:solidFill>
            </a:endParaRPr>
          </a:p>
          <a:p>
            <a:pPr marL="272169" lvl="1" indent="-272169" defTabSz="450577">
              <a:spcBef>
                <a:spcPct val="0"/>
              </a:spcBef>
              <a:buClr>
                <a:schemeClr val="accent6">
                  <a:lumMod val="50000"/>
                </a:schemeClr>
              </a:buClr>
              <a:buFontTx/>
              <a:buChar char="►"/>
              <a:defRPr/>
            </a:pPr>
            <a:endParaRPr lang="ru-RU" sz="1400" dirty="0" smtClean="0">
              <a:latin typeface="Arial Narrow" panose="020B0606020202030204" pitchFamily="34" charset="0"/>
            </a:endParaRPr>
          </a:p>
          <a:p>
            <a:pPr marL="272169" lvl="1" indent="-272169" defTabSz="450577">
              <a:spcBef>
                <a:spcPct val="0"/>
              </a:spcBef>
              <a:buClr>
                <a:schemeClr val="accent6">
                  <a:lumMod val="50000"/>
                </a:schemeClr>
              </a:buClr>
              <a:buFontTx/>
              <a:buChar char="►"/>
              <a:defRPr/>
            </a:pPr>
            <a:r>
              <a:rPr lang="ru-RU" sz="1400" dirty="0" smtClean="0">
                <a:latin typeface="Arial Narrow" panose="020B0606020202030204" pitchFamily="34" charset="0"/>
              </a:rPr>
              <a:t>МӘМС ЖҮЙЕСІНДЕ МЕДИЦИНАЛЫҚ КӨМЕКТІҢ ТҮРЛЕРІН ӨЗГЕРТУ</a:t>
            </a:r>
            <a:endParaRPr lang="ru-RU" sz="1400" dirty="0">
              <a:latin typeface="Arial Narrow" panose="020B0606020202030204" pitchFamily="34" charset="0"/>
            </a:endParaRPr>
          </a:p>
        </p:txBody>
      </p:sp>
    </p:spTree>
    <p:extLst>
      <p:ext uri="{BB962C8B-B14F-4D97-AF65-F5344CB8AC3E}">
        <p14:creationId xmlns:p14="http://schemas.microsoft.com/office/powerpoint/2010/main" val="30757321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Box 8"/>
          <p:cNvSpPr txBox="1">
            <a:spLocks noChangeArrowheads="1"/>
          </p:cNvSpPr>
          <p:nvPr/>
        </p:nvSpPr>
        <p:spPr bwMode="auto">
          <a:xfrm>
            <a:off x="3343886" y="504826"/>
            <a:ext cx="1973262" cy="300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802" tIns="41905" rIns="83802" bIns="41905">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ru-RU" altLang="ru-RU" sz="1400" b="1" dirty="0" err="1" smtClean="0">
                <a:solidFill>
                  <a:srgbClr val="002060"/>
                </a:solidFill>
                <a:latin typeface="Arial Narrow" panose="020B0606020202030204" pitchFamily="34" charset="0"/>
                <a:cs typeface="Times New Roman" panose="02020603050405020304" pitchFamily="18" charset="0"/>
              </a:rPr>
              <a:t>Жедел</a:t>
            </a:r>
            <a:r>
              <a:rPr lang="ru-RU" altLang="ru-RU" sz="1400" b="1" dirty="0" smtClean="0">
                <a:solidFill>
                  <a:srgbClr val="002060"/>
                </a:solidFill>
                <a:latin typeface="Arial Narrow" panose="020B0606020202030204" pitchFamily="34" charset="0"/>
                <a:cs typeface="Times New Roman" panose="02020603050405020304" pitchFamily="18" charset="0"/>
              </a:rPr>
              <a:t> </a:t>
            </a:r>
            <a:r>
              <a:rPr lang="ru-RU" altLang="ru-RU" sz="1400" b="1" dirty="0" err="1" smtClean="0">
                <a:solidFill>
                  <a:srgbClr val="002060"/>
                </a:solidFill>
                <a:latin typeface="Arial Narrow" panose="020B0606020202030204" pitchFamily="34" charset="0"/>
                <a:cs typeface="Times New Roman" panose="02020603050405020304" pitchFamily="18" charset="0"/>
              </a:rPr>
              <a:t>көмек</a:t>
            </a:r>
            <a:endParaRPr lang="ru-RU" altLang="ru-RU" sz="1400" b="1" dirty="0">
              <a:solidFill>
                <a:srgbClr val="002060"/>
              </a:solidFill>
              <a:latin typeface="Arial Narrow" panose="020B0606020202030204" pitchFamily="34" charset="0"/>
              <a:cs typeface="Times New Roman" panose="02020603050405020304" pitchFamily="18" charset="0"/>
            </a:endParaRPr>
          </a:p>
        </p:txBody>
      </p:sp>
      <p:sp>
        <p:nvSpPr>
          <p:cNvPr id="26627" name="TextBox 12"/>
          <p:cNvSpPr txBox="1">
            <a:spLocks noChangeArrowheads="1"/>
          </p:cNvSpPr>
          <p:nvPr/>
        </p:nvSpPr>
        <p:spPr bwMode="auto">
          <a:xfrm>
            <a:off x="3367699" y="1673225"/>
            <a:ext cx="1973263" cy="7309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802" tIns="41905" rIns="83802" bIns="41905">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ru-RU" altLang="ru-RU" sz="1400" b="1" dirty="0" err="1" smtClean="0">
                <a:solidFill>
                  <a:srgbClr val="002060"/>
                </a:solidFill>
                <a:latin typeface="Arial Narrow" panose="020B0606020202030204" pitchFamily="34" charset="0"/>
                <a:cs typeface="Times New Roman" panose="02020603050405020304" pitchFamily="18" charset="0"/>
              </a:rPr>
              <a:t>Амбулаториялық-емханалық көмек</a:t>
            </a:r>
            <a:endParaRPr lang="ru-RU" altLang="ru-RU" sz="1400" b="1" dirty="0">
              <a:solidFill>
                <a:srgbClr val="002060"/>
              </a:solidFill>
              <a:latin typeface="Arial Narrow" panose="020B0606020202030204" pitchFamily="34" charset="0"/>
              <a:cs typeface="Times New Roman" panose="02020603050405020304" pitchFamily="18" charset="0"/>
            </a:endParaRPr>
          </a:p>
          <a:p>
            <a:pPr algn="ctr" eaLnBrk="1" hangingPunct="1">
              <a:spcBef>
                <a:spcPct val="0"/>
              </a:spcBef>
              <a:buFontTx/>
              <a:buNone/>
            </a:pPr>
            <a:r>
              <a:rPr lang="ru-RU" altLang="ru-RU" sz="1400" b="1" dirty="0">
                <a:solidFill>
                  <a:srgbClr val="002060"/>
                </a:solidFill>
                <a:latin typeface="Arial Narrow" panose="020B0606020202030204" pitchFamily="34" charset="0"/>
                <a:cs typeface="Times New Roman" panose="02020603050405020304" pitchFamily="18" charset="0"/>
              </a:rPr>
              <a:t>(</a:t>
            </a:r>
            <a:r>
              <a:rPr lang="ru-RU" altLang="ru-RU" sz="1400" b="1" dirty="0" smtClean="0">
                <a:solidFill>
                  <a:srgbClr val="002060"/>
                </a:solidFill>
                <a:latin typeface="Arial Narrow" panose="020B0606020202030204" pitchFamily="34" charset="0"/>
                <a:cs typeface="Times New Roman" panose="02020603050405020304" pitchFamily="18" charset="0"/>
              </a:rPr>
              <a:t>АЕК </a:t>
            </a:r>
            <a:r>
              <a:rPr lang="ru-RU" altLang="ru-RU" sz="1400" b="1" dirty="0" err="1" smtClean="0">
                <a:solidFill>
                  <a:srgbClr val="002060"/>
                </a:solidFill>
                <a:latin typeface="Arial Narrow" panose="020B0606020202030204" pitchFamily="34" charset="0"/>
                <a:cs typeface="Times New Roman" panose="02020603050405020304" pitchFamily="18" charset="0"/>
              </a:rPr>
              <a:t>және </a:t>
            </a:r>
            <a:r>
              <a:rPr lang="ru-RU" altLang="ru-RU" sz="1400" b="1" dirty="0" smtClean="0">
                <a:solidFill>
                  <a:srgbClr val="002060"/>
                </a:solidFill>
                <a:latin typeface="Arial Narrow" panose="020B0606020202030204" pitchFamily="34" charset="0"/>
                <a:cs typeface="Times New Roman" panose="02020603050405020304" pitchFamily="18" charset="0"/>
              </a:rPr>
              <a:t>КДК)</a:t>
            </a:r>
            <a:endParaRPr lang="ru-RU" altLang="ru-RU" sz="1400" b="1" dirty="0">
              <a:solidFill>
                <a:srgbClr val="002060"/>
              </a:solidFill>
              <a:latin typeface="Arial Narrow" panose="020B0606020202030204" pitchFamily="34" charset="0"/>
              <a:cs typeface="Times New Roman" panose="02020603050405020304" pitchFamily="18" charset="0"/>
            </a:endParaRPr>
          </a:p>
        </p:txBody>
      </p:sp>
      <p:sp>
        <p:nvSpPr>
          <p:cNvPr id="26628" name="TextBox 13"/>
          <p:cNvSpPr txBox="1">
            <a:spLocks noChangeArrowheads="1"/>
          </p:cNvSpPr>
          <p:nvPr/>
        </p:nvSpPr>
        <p:spPr bwMode="auto">
          <a:xfrm>
            <a:off x="3153386" y="4572000"/>
            <a:ext cx="2373312" cy="7309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802" tIns="41905" rIns="83802" bIns="41905">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None/>
            </a:pPr>
            <a:r>
              <a:rPr lang="ru-RU" altLang="ru-RU" sz="1400" b="1" dirty="0" err="1" smtClean="0">
                <a:solidFill>
                  <a:srgbClr val="C00000"/>
                </a:solidFill>
                <a:latin typeface="Arial Narrow" panose="020B0606020202030204" pitchFamily="34" charset="0"/>
                <a:cs typeface="Times New Roman" panose="02020603050405020304" pitchFamily="18" charset="0"/>
              </a:rPr>
              <a:t>Әлеуметтік мәні </a:t>
            </a:r>
            <a:r>
              <a:rPr lang="ru-RU" altLang="ru-RU" sz="1400" b="1" dirty="0" smtClean="0">
                <a:solidFill>
                  <a:srgbClr val="C00000"/>
                </a:solidFill>
                <a:latin typeface="Arial Narrow" panose="020B0606020202030204" pitchFamily="34" charset="0"/>
                <a:cs typeface="Times New Roman" panose="02020603050405020304" pitchFamily="18" charset="0"/>
              </a:rPr>
              <a:t>бар </a:t>
            </a:r>
            <a:r>
              <a:rPr lang="ru-RU" altLang="ru-RU" sz="1400" b="1" dirty="0" err="1" smtClean="0">
                <a:solidFill>
                  <a:srgbClr val="C00000"/>
                </a:solidFill>
                <a:latin typeface="Arial Narrow" panose="020B0606020202030204" pitchFamily="34" charset="0"/>
                <a:cs typeface="Times New Roman" panose="02020603050405020304" pitchFamily="18" charset="0"/>
              </a:rPr>
              <a:t>аурулар</a:t>
            </a:r>
            <a:r>
              <a:rPr lang="ru-RU" altLang="ru-RU" sz="1400" b="1" dirty="0" smtClean="0">
                <a:solidFill>
                  <a:srgbClr val="C00000"/>
                </a:solidFill>
                <a:latin typeface="Arial Narrow" panose="020B0606020202030204" pitchFamily="34" charset="0"/>
                <a:cs typeface="Times New Roman" panose="02020603050405020304" pitchFamily="18" charset="0"/>
              </a:rPr>
              <a:t> </a:t>
            </a:r>
            <a:r>
              <a:rPr lang="ru-RU" altLang="ru-RU" sz="1400" b="1" dirty="0" err="1" smtClean="0">
                <a:solidFill>
                  <a:srgbClr val="C00000"/>
                </a:solidFill>
                <a:latin typeface="Arial Narrow" panose="020B0606020202030204" pitchFamily="34" charset="0"/>
                <a:cs typeface="Times New Roman" panose="02020603050405020304" pitchFamily="18" charset="0"/>
              </a:rPr>
              <a:t>кезінде</a:t>
            </a:r>
            <a:r>
              <a:rPr lang="ru-RU" altLang="ru-RU" sz="1400" b="1" dirty="0" smtClean="0">
                <a:solidFill>
                  <a:srgbClr val="C00000"/>
                </a:solidFill>
                <a:latin typeface="Arial Narrow" panose="020B0606020202030204" pitchFamily="34" charset="0"/>
                <a:cs typeface="Times New Roman" panose="02020603050405020304" pitchFamily="18" charset="0"/>
              </a:rPr>
              <a:t> </a:t>
            </a:r>
            <a:r>
              <a:rPr lang="ru-RU" altLang="ru-RU" sz="1400" b="1" dirty="0" err="1" smtClean="0">
                <a:solidFill>
                  <a:schemeClr val="accent1">
                    <a:lumMod val="50000"/>
                  </a:schemeClr>
                </a:solidFill>
                <a:latin typeface="Arial Narrow" panose="020B0606020202030204" pitchFamily="34" charset="0"/>
                <a:cs typeface="Times New Roman" panose="02020603050405020304" pitchFamily="18" charset="0"/>
              </a:rPr>
              <a:t>с</a:t>
            </a:r>
            <a:r>
              <a:rPr lang="ru-RU" altLang="ru-RU" sz="1400" b="1" dirty="0" err="1" smtClean="0">
                <a:solidFill>
                  <a:srgbClr val="002060"/>
                </a:solidFill>
                <a:latin typeface="Arial Narrow" panose="020B0606020202030204" pitchFamily="34" charset="0"/>
                <a:cs typeface="Times New Roman" panose="02020603050405020304" pitchFamily="18" charset="0"/>
              </a:rPr>
              <a:t>тационарды</a:t>
            </a:r>
            <a:r>
              <a:rPr lang="ru-RU" altLang="ru-RU" sz="1400" b="1" dirty="0" smtClean="0">
                <a:solidFill>
                  <a:srgbClr val="002060"/>
                </a:solidFill>
                <a:latin typeface="Arial Narrow" panose="020B0606020202030204" pitchFamily="34" charset="0"/>
                <a:cs typeface="Times New Roman" panose="02020603050405020304" pitchFamily="18" charset="0"/>
              </a:rPr>
              <a:t> </a:t>
            </a:r>
            <a:r>
              <a:rPr lang="ru-RU" altLang="ru-RU" sz="1400" b="1" dirty="0" err="1" smtClean="0">
                <a:solidFill>
                  <a:srgbClr val="002060"/>
                </a:solidFill>
                <a:latin typeface="Arial Narrow" panose="020B0606020202030204" pitchFamily="34" charset="0"/>
                <a:cs typeface="Times New Roman" panose="02020603050405020304" pitchFamily="18" charset="0"/>
              </a:rPr>
              <a:t>алмастыратын</a:t>
            </a:r>
            <a:r>
              <a:rPr lang="ru-RU" altLang="ru-RU" sz="1400" b="1" dirty="0" smtClean="0">
                <a:solidFill>
                  <a:srgbClr val="002060"/>
                </a:solidFill>
                <a:latin typeface="Arial Narrow" panose="020B0606020202030204" pitchFamily="34" charset="0"/>
                <a:cs typeface="Times New Roman" panose="02020603050405020304" pitchFamily="18" charset="0"/>
              </a:rPr>
              <a:t> </a:t>
            </a:r>
            <a:r>
              <a:rPr lang="ru-RU" altLang="ru-RU" sz="1400" b="1" dirty="0" err="1" smtClean="0">
                <a:solidFill>
                  <a:srgbClr val="002060"/>
                </a:solidFill>
                <a:latin typeface="Arial Narrow" panose="020B0606020202030204" pitchFamily="34" charset="0"/>
                <a:cs typeface="Times New Roman" panose="02020603050405020304" pitchFamily="18" charset="0"/>
              </a:rPr>
              <a:t>көмек</a:t>
            </a:r>
            <a:r>
              <a:rPr lang="ru-RU" altLang="ru-RU" sz="1400" b="1" dirty="0" smtClean="0">
                <a:solidFill>
                  <a:srgbClr val="002060"/>
                </a:solidFill>
                <a:latin typeface="Arial Narrow" panose="020B0606020202030204" pitchFamily="34" charset="0"/>
                <a:cs typeface="Times New Roman" panose="02020603050405020304" pitchFamily="18" charset="0"/>
              </a:rPr>
              <a:t> </a:t>
            </a:r>
          </a:p>
        </p:txBody>
      </p:sp>
      <p:sp>
        <p:nvSpPr>
          <p:cNvPr id="26629" name="AutoShape 8" descr="data:image/jpeg;base64,/9j/4AAQSkZJRgABAQAAAQABAAD/2wCEAAkGBxQQDxUUEhQVFRQXFBcWFhUVFxgXFBkWGBQWFhYXGBccHCggGBwlHRQXITEiJSkrLi4uGB8zODMtNygtLisBCgoKDg0OGhAQGCwkICQsLCwsLCwsLCwsLCwsLCwsLCwsLCwsLCwsLCwsLCwsLCwsLCwsLCwsLCwsLCwsLCwsLP/AABEIAK4A8AMBIgACEQEDEQH/xAAcAAABBQEBAQAAAAAAAAAAAAABAAMEBQYCBwj/xAA/EAACAQIEAwYEAgcIAgMAAAABAgADEQQSITEFQVEGEyJhcYEHMpGhsdEUI0JSYsHwCBUzQ3KCkuHC8XOis//EABgBAQEBAQEAAAAAAAAAAAAAAAABAgME/8QAIxEBAAMAAgMAAQUBAAAAAAAAAAECEQMhEjFBIlFhcYHRBP/aAAwDAQACEQMRAD8A9pMEJggKKKEQBDFFAUMUUBRRQwFFFFAUUUUBRRQwBFDFAUEMUDmKGKUCKG0EgUMVoYAhiigKAwwGByYIYICiEUIgKKKKAYoIYChgigGIQQwFFFFAUMEUAxRRWgKKN4muKaljy+pPSU1PG1KhufCOg0kmcWK6vYpFw1Y3sdehkmXSYxS9sOMnBYRqii7khUH8R/6vMP2eepXfPUzZjY5ixJ8tZqviDSWrhMhOoqIbDU89xymZ4XTXDo4IBRgNNDrZhY+Xivfynl5p/KIe3/mpM0mYb7B3VtyQdLHlLGZjBU6ZakVLC7A5AzZTb+HYTuvxF0xoBJyNmS2pAZQCot5gk3/KdYvEQ424ptZpIpS9qcc1KiuXw52Cl/3Qf5naWWDqXVdb6DWbi0eWOXhPj5JEBiiM2w5MEJgkCiiigKGCKAYoIoBhnMMAwzmGAoYIoCkPifE0w63bUnZRufyE44xxRcNTzHVj8q9fP0nn+LxrVGLObsf6sPKBdY3tLVc+E5B0X+ZkWnjq76hqhtuRmNvpI/BsAcRUtso1Y+XQeZnoeFoLTUKoCjoJNGG4NUIxAGviuDfrNQlI59NFC/Un8rfeQ+16CmiVwAHV116jz67Sdha+c+FSR9Jm3t1pPSXT1HmN41xnilPCYepXqmyU1LHqbbAeZOkfpUrG53P28p5d8f8AihTC0MOP812qP/ppZbD/AJVAf9s1DE+3i/EOLVK2KqYksyVKjs9wxDC5uFzCxsBYe02fDe2GMWiP0nC1atK1jXFJ1a3mcuVvXSSPghwOnXxFavVCt3ARURlDLmfMc5v0C6epnvVGrfc38uU52msz4ytbWr3Esz8PMbTq4AYoEZSvzcwEvdfryh4H+kVMUXr0VyuxZHRtVW3hV1O5tYXHnE/ZQ0K7nClUw1Zg9ehsBVXapT5AMPmX+FTNPgqYA+39f1yitcyPkNzfdt9lX9qqo7kUrAtVYKB0AILN7fzljglso8gBM/hHOKxbVv8AKUd3S8wD4m9CfwE0tIaRT8rTZeT8aRX+3cBhgM7ODmKC8V5AYoIoBjdWqFgq1gtryO7ZmvJKxB9a0dBkZBaP04gmHcU4q1AqlmNgNyZXYjj1JVJU5z01H3lRMxONVDbc9PzhoYsNuLfhKTDt3jFj+0dfKWeGUDTnMa6eMYsJA4txVcOtzqx+Vevr0Gs54lxFcPSudW1Cr1P5TAY7FtUYsxuTz/KbYHiWOaq5Zzcn6AdB0EgF4qjS07McOFaqS3yrb3bkPtJM4RGtP2So91R8QILHMT+H2mkWV1SstGmWY2UbmZTH9omalkpkhSTc/tZTsgMzGtWiPi/xGXG1wm9KibtbZnOgHoLH7y8Eqey+E7rDL1fxH32+0tptgp5B/aFwZKYSqNga1I+rCm6//m89gmX+JvBf0zhVdALui96n+qn4re4uIHg3w07ZjhddxVUtQrZQ5GrIVvlcDn8xBH5T3nhXaXCYkgUMRRdiLhVcZ/8AjvPldtZzTJVgykqwIIINiCNQQRsZiaRPavrDHcdCXVdSNCeh6TOYbHYl3qUlb9S5uT+0t9wp5Azw3AdqcXTe/elrtchtRcm5PlfebTgvxM7twK1IgaXZTcAX1JG+m+k896cm/wCPZxX4Yr67/d7jw+gEUKBYWsPSWcZwtOyg3BuBqNRbyj09NIyHlvbZKAwwGbYNxTm8Ug6nLvYEyq432jw+DsK9QKxUsqa5mA6e+kzA+I1LEaUsPiHtYtlCki5sNA0DXU0NQ3P9eQjxo5dRqOnOccPrq6aXBFrqRZgT1EliRUdHuOs6Dm1hp+MbRStS3IgmNUWtJPTUdnamGWrpU8Q5am32M6HDKVrZFt6a/WQsFxRGqEFlWxI1IFztpLHEYpaaFmOg+/p1iGbe1PUpDDVrD5WFxfl5SxTxAdT03HnKHGYk13vy2A6CadKOSmQu+U6+domGot0oeKcMTEMSKpzjRb2sB0t/OY/H4dqTlG3HTaaKpfSVXFcMXJfUnn/1MxbsmqmabXsjh8tIHqSf5TFAT0XgwyUFJ5KCT7XlsVVXbLFXKUgerN+C/wA5RcKwRrVkQbE6+g3P0gxmJNWqznmdPTl9pq+x3DsiGqw1YWXyXr7/AMpqElpFFhYbDQQiCESsjEVBFjqDofQ6GKGB8ccYwRw+Iq0T/l1HT2ViB9gJDWbX4v8AD+54viNLByKo/wB6i/3BmJBhTtMx0C84pU73NwLC9jufIeescSB9K/CPjBxfCaRbV6RNFjz8Hyk/7SJs55J/Z94mpo4nD38a1FrAdUZAht6FP/sJ63EJJQQxSiNeKCESCPiuHUqxBq0kcgWBdQxA6C8ynbWkMLSDUESmGYK+RQtwfT3m1md7cYTvMI2l7WP0M1X32zbcnGd7K8VNPiLUySadWgjoCb2K72J5bz0Dvh1niuH4klHG4FywFmek5vsh+Ut0Hj+xmg4/8Q0w9QpQp99ZbioKiinc8huTaLx2UnYbHtBxLKoRD4r625DmD6x3vr0yw/duPpeeO0u3FRmOdKeY6kljYzacC7U99h7XpXF1IBJt9+k4Wn9XorH6CsfVryAO9BLALUQC5CA94PMAmzCSMFilqKGQ3GvqLbgjcGdInXO1ZjqWg4Dh89QX2UXP8pqpXcFoLTog3BLDMTy9JYK46iVlk8UgDEDUAkX9DGO4JnZq3YnqSb+cfS9tpxl2hncdw0hgAp8RsLDnNPxep3OEI5sMg99Pwj2Cp+LX6dPyjvEOGLiHphycq38I53tueW01HaT1DO9nOBGv430pg+7eQ8vOblVsLDQDYQU6YVQqiwAsANgJ0Z0civCDOLwgwHBDOROoHiX9obhlquGxAGjq9Jj/ABLZ0+xb6Txoz687T9naHEaHc4gMUzBhlOVgw2IPKeZdp/hfw7CJcjF2bZ1dWsehBW0zac7WI3p4nTMn8P4fWxDZaNN6h/gW49zsPebjC8CwIqUqdOg7l2sz16hLBQdbIllvbrNYFzlKNFQlMVVLlLKAiNn8Nt7kBbec5Tzx8dY4p+ufg/2RxGCxjVK+Vc9AgKGDNfOujW0vryvznrsouGvaoD109jL6daTsOdoyQihim2US8N5zDIOwZH4hSD0yDsQQfcRji3E6eFpGpUNhsAPmY8lUczPPsZxuvjSc6vk/ZoUiVBHWo48TegtJNsXNZfHVqeHxSoyJl71FNRr3Rc5DFTfTRr38o3i8NgKbsKfctTB8LE5rj16yZxLgRqOTUokG/wApqFbeQG5kNuCd2pHdMq/xKXT3sdPeW99nUrXIw0mLwS7dyPRLn8DLLhnHsJSF0Zc1+VPQgddBeZPG8PVdSgAOxX5D6GWPZPs6cdXNKkyowQtdtrAi9rDzk9wu43uH7Vd6h7tLi2607aa3tc+cn9kqlOtTaoqgHN4rbX625E2uZBqcBxHCsK9ZqlCoqW8GTXVgPm35yX2d4j3iu4VVByWVQBr477em/pMzExDW7LUUyPpJFSuBRY3tpYe8paNYvoNBedYvGgkUhsNz5jkJncazUeoSNvvJtJryJU2juEa405QLOg3Ib/1qZNwxu48vylXQqeKxllhdHEsFp6WBgMJnJnRyCFZwTCpgPLOpws7EAxnF4ZaqFHF1O4/rnHooHh/avh36Hj+6p3Yhcym1ic4IA6aa6xUuKZWp5OShTfb2PUkjXymu+KvBKjqmKoIXemCrqoJJXdW0101+sw2CxKAKzWNwGA536e08PJXxl7OO2w9N4diyyKxFm5+omrpvmAPUXnl+Dd6aBw7Mh1IFja/QEfaei8GrCpQRgbgjltO/DbenHlrnabFFFPQ4oQjGOxqUKTVKhyoouT+XUx+YX4gVzXr0cIGypY1ax8htf0UMfcTPpYRsGKnFawq1706Av3VMX1F9WY8uWvsJs8Lg6dMZQoXSxtpY8iPKUfYnFrXptUUFdEUKNlTxFR5Gx97S/roCNG+otb02jB4d8U8EV4rVOW+Zab6C9rrb2+WDsNw+vUYsMQ+HRbA6E30vop0tNZ8Q1C1KNS6tnp1Edl0YgNTKCpY7L4tuRMndmcJSxlEODUUEkMCSbkaadRp9LSkIPEeCirouTvCtygsEqDkGX9ip5iU3BuB0aZL98yMbhaT3QsL2Zc4sVcHQjrbrLZ+FU1413JGakEpEvmZahapmAUvm20NpN7fcMCVBa3jGZS1mAq07WJvp4kJv/wDHMzGLus2ezeIZiFzOhsUZ3y3XkbMfr6S/7Op+h97TrXzFVJ7tWqZR47XKggTXcB7OIQlWqFa9JVRB8gUgNcjTxEm8i8eqfotVu6yqGyDLpra50up2zH6zXxPqmqcYFglNgSRqw2APTzjqnLlPnKp+HLQfOpLJU8QJFrG/iU+YMs2YvZVFyToJ5Lb5PTXMXFBc5supJ0Ak7H4LuAltSb5j6W/OTezuC7pNdXO55AdBOu0Q/VqejfiJ6M/HXDe0Ciwf16S0ww8Q9ZV4RQZbYMXb0kqtk5hGzHZwROjmaMQMLCcAwH1McBjKGOrA6hgkPifFaWGW9VwL3yr+01v3V3Mbg54zxKjh6RNdwgYMoBNmY21CjmZ4TgcFVVkIBOuwyW5HKAQRexH1m74xjGxtVGewRScqG2im2uo1JsJIw2CsLFFI00IuNNrHlPJyX8p6eqlPGO1diOGsGC0kYBhq66ra+t9dDvPQez6ZaAFrAGw9AAJWcOwGfYELzP5ec0dNAoAAsBtOnFTO3PltvQwQwT0OKGJhu4FbjVZG2NNl12t3aD/zM3AmL4qDQ4wr8qqBh55fDUHmbZTMz8ahTfCpzTfEUH0Iy7k/MhZWAAPmJuq1EDUsFH8QuD7X0mG7cYSrgMWMdh/8NyO9NtFfa5H7rDn19ZPwfbnA1MuZitRiFyFXYhjp82W1ulvpCOe1VPvXVUUKFVyBl0Ytvr5ZR6Xmk4NQWnRp5UGUrqLbb30lXxPHU2VTmuQzEqAQMtrAdDykrBcap0UVLVSQAPDSdtR6Cx9YgZbtBhKv94YqrmUZKeEYELt+sqhD8xva5Pn5S8+IOV+6p3Ga6ki2oDt3QOm985+kpOPcbpCpjSQ4Wrh6ATMuUgq1QkkE3A1Er8HjKuLrCoxGarUVkufCKOGUsXYjlmZf+Ji3oj29A4j2op4RciU2qLTATMGRRdQBlFzdraXsLTM4ni1TEU0qVQtzWcZbKRlypl25ecxfEUomq1G9RsmpGbLmLG5sNywEtuz/ABlKNKpSNBkIU2zNexaxBJI00T7iLLVoMYpamUC28JqIFWwDKfEDbqCPpJvB8lNBU1sQLuRtfkP65SzxtJsNgzUCguQLg8gbTD9oeOPSC00AFKoM6m1yOqj0MxFN7lqb51D1Dh+Lplbq+b23jfFq4cot7HU25zyzs89X9IRian7WW4a3menKar+661bGd491RUUK1/ETqSAOQ1mrdQzXuWjpiW2BSy36yrp6tYanpLqmLACSsLZ3AYoLzow5YRho+0ZeQdoZU8f7XYTh7IuKq92XUsvhZrhdCfCNNSJZK081+OnC3fD0cQgutIulQ32Wpkym3PVfvA09Xt3TqUkqYZDUWocqs11AJ/eG41lJxcmu4eqWWqF5D9W3Sw1y+o97zzb4eceyVBQqsBTPyX2FS+g99PcCetVKuTLndADyewbzt1nm5fLcl6OPxzYRMIgtvmt9RNFwfhOYZmuF6dZA4Mi1qzJzQAk5SDlNwNfO016gAWGgG0vFx73Kcl/kOkUAWAsOkM5vATPQ4OrwQXivKIVpT9qOFNiaSmn/AI1Js9I7XPNL9GGn0l1lMVjJMausae1dM4Zu9pPUbRGpZbsb6MpXqOYmCXsm1WqXwtOvh0WzBaquSN/kYDUes9S432eWs3eU2FOrzJF0e22dev8AENZQYrjeLwptXQlds1jUUjyqICQN/mXnvM/yqr/vHE0hkxBNTKt1thql817rdlWxF95Lwfa3EVGyii181xanUpgHmCzJYDfW/OWadtaTA6AE2/bFtD6X+0kpx5q4Iw6PVNwQUQhR61KoVfoDvNIx/E+z1SrWOIxLUTS07ykHqZLKSRnuczWudL6y+4DwWpiHbEPaklRQiU8tnFEEEWtohbc6bWlpR4C9RxUxQD2OZaFP/CVv3nJ1qt66eUtxe+tOoPp+cnseddoFZO/xNCjrUqvTLpq1GnT/AFauFO98pM54DmoUUbE/rK2IAChvEQmuZzYG1xoL2uW8jNZXo9wXUhu5Zy6tlJAZjdkqL0vqDtqbyhwnZVK2KFUAsVsVyllQHnmJ/Z2so9tzKj0GmoxOGytsy2NvpeZ+l2X7nu8+WtlfS4+XNo2mt9gfK00eEwxpoFB2H/uSLHrKGaWAUEEgErt0BkOtUBdr9ZZ6ygx+Hrl2Kg2J0sARMzGrE4OJxvcDOLE8h1/oXl5gcYtZA6G4P48xMPiuH1ybsjn1Bj2A7+mLIKi33sP+pYjCZ1uTBInCGqGiO9Bza77kciRyk2ENmNvHyJyacCIdJmPiejVOE1wvLKzDfwhgWmvNMxmvh1dGR0JVgVYdQRYiB8l0rinfobHqDrb8LzWYDtDSYUWqu61aRHia9QEXBsTv1mhw/wAH6r4yshcph1sadUi5fNey26gDU+lpaJ8EVIs2KPlamPvrJasW9tVtNfS37KdrsCmIP64A1Qbu1wtwdFJPy+U32B4lSr5u5qpUykBsjBrE7XttPJ6PwYembpix7ob/AIzZdhexjcNeq7VzUNRVUqBZfASQdb6+Ij3itYrGQlrbOtfeK8MUqBFDFKG4IYpAIrQwwOO7HQfQQ2nUUDkCG0MUARTq0UAWitOopQLRWnUUgAEMUMAQxQiUVuIxbh3C+LLbKopubkrfVx4V1jlXEMoqPplS+lvEcouTe+kmLTAJI3axPsLD7CN1cIjG7AnyzMFPqoNj7iBHq4hgKj6ZUvpbxHKLk35eUbrY5luANQ9vIJmVbn1vYf8ARkyrhEY3YE+WZsp9VvY+4i/RE8WnzEM2p1ItbnptsJBDwuLZmsdQWZb5GUCxYABjo50A0847harsFZsoDWOXYgEXAvzO0dXBIGzWa4JIu7kAnmFJsN+kS4RA2axuNrsxAvvZSbD2EoZxlWogZrqFG2hJuSgGg1O76D+GChim1zA5dBmKMmpzX8La2Fhr5yXVphhY6jT7G4+4jeMod4hXSx0b/TzAkDVHGlrEIbWUnUAjNqNOehuf5zn+8Re2U87+WV1U/Zw3pJNTDKxBINxbmwGmouoNj7iKng0U3C/vcyfnILXuddVHpaBFrcTCgm1wA5uDvky6D1zfYyVSz5mzWy6Zbb7te/tl+85fAUzuvJhubeMWbn0+nK0k2lH/2Q=="/>
          <p:cNvSpPr>
            <a:spLocks noChangeAspect="1" noChangeArrowheads="1"/>
          </p:cNvSpPr>
          <p:nvPr/>
        </p:nvSpPr>
        <p:spPr bwMode="auto">
          <a:xfrm>
            <a:off x="1524000" y="-384175"/>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802" tIns="41905" rIns="83802" bIns="41905"/>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ru-RU" altLang="ru-RU" sz="1800"/>
          </a:p>
        </p:txBody>
      </p:sp>
      <p:sp>
        <p:nvSpPr>
          <p:cNvPr id="26630" name="TextBox 16"/>
          <p:cNvSpPr txBox="1">
            <a:spLocks noChangeArrowheads="1"/>
          </p:cNvSpPr>
          <p:nvPr/>
        </p:nvSpPr>
        <p:spPr bwMode="auto">
          <a:xfrm>
            <a:off x="3158149" y="5405439"/>
            <a:ext cx="2403475" cy="5155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802" tIns="41905" rIns="83802" bIns="41905">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kk-KZ" altLang="ru-RU" sz="1400" b="1" dirty="0" smtClean="0">
                <a:solidFill>
                  <a:srgbClr val="002060"/>
                </a:solidFill>
                <a:latin typeface="Arial Narrow" panose="020B0606020202030204" pitchFamily="34" charset="0"/>
                <a:cs typeface="Times New Roman" panose="02020603050405020304" pitchFamily="18" charset="0"/>
              </a:rPr>
              <a:t>Қалпына келтіру емі және оңалту</a:t>
            </a:r>
            <a:endParaRPr lang="ru-RU" altLang="ru-RU" sz="1400" b="1" dirty="0">
              <a:solidFill>
                <a:srgbClr val="002060"/>
              </a:solidFill>
              <a:latin typeface="Arial Narrow" panose="020B0606020202030204" pitchFamily="34" charset="0"/>
              <a:cs typeface="Times New Roman" panose="02020603050405020304" pitchFamily="18" charset="0"/>
            </a:endParaRPr>
          </a:p>
        </p:txBody>
      </p:sp>
      <p:sp>
        <p:nvSpPr>
          <p:cNvPr id="26631" name="TextBox 18"/>
          <p:cNvSpPr txBox="1">
            <a:spLocks noChangeArrowheads="1"/>
          </p:cNvSpPr>
          <p:nvPr/>
        </p:nvSpPr>
        <p:spPr bwMode="auto">
          <a:xfrm>
            <a:off x="3153387" y="6127750"/>
            <a:ext cx="2371725" cy="5155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802" tIns="41905" rIns="83802" bIns="41905">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ru-RU" altLang="ru-RU" sz="1400" b="1" dirty="0" err="1" smtClean="0">
                <a:solidFill>
                  <a:srgbClr val="002060"/>
                </a:solidFill>
                <a:latin typeface="Arial Narrow" panose="020B0606020202030204" pitchFamily="34" charset="0"/>
                <a:cs typeface="Times New Roman" panose="02020603050405020304" pitchFamily="18" charset="0"/>
              </a:rPr>
              <a:t>Паллиативтік</a:t>
            </a:r>
            <a:r>
              <a:rPr lang="ru-RU" altLang="ru-RU" sz="1400" b="1" dirty="0" smtClean="0">
                <a:solidFill>
                  <a:srgbClr val="002060"/>
                </a:solidFill>
                <a:latin typeface="Arial Narrow" panose="020B0606020202030204" pitchFamily="34" charset="0"/>
                <a:cs typeface="Times New Roman" panose="02020603050405020304" pitchFamily="18" charset="0"/>
              </a:rPr>
              <a:t> </a:t>
            </a:r>
            <a:r>
              <a:rPr lang="ru-RU" altLang="ru-RU" sz="1400" b="1" dirty="0" err="1" smtClean="0">
                <a:solidFill>
                  <a:srgbClr val="002060"/>
                </a:solidFill>
                <a:latin typeface="Arial Narrow" panose="020B0606020202030204" pitchFamily="34" charset="0"/>
                <a:cs typeface="Times New Roman" panose="02020603050405020304" pitchFamily="18" charset="0"/>
              </a:rPr>
              <a:t>көмек және мейірглерлік</a:t>
            </a:r>
            <a:r>
              <a:rPr lang="ru-RU" altLang="ru-RU" sz="1400" b="1" dirty="0" smtClean="0">
                <a:solidFill>
                  <a:srgbClr val="002060"/>
                </a:solidFill>
                <a:latin typeface="Arial Narrow" panose="020B0606020202030204" pitchFamily="34" charset="0"/>
                <a:cs typeface="Times New Roman" panose="02020603050405020304" pitchFamily="18" charset="0"/>
              </a:rPr>
              <a:t> </a:t>
            </a:r>
            <a:r>
              <a:rPr lang="ru-RU" altLang="ru-RU" sz="1400" b="1" dirty="0" err="1" smtClean="0">
                <a:solidFill>
                  <a:srgbClr val="002060"/>
                </a:solidFill>
                <a:latin typeface="Arial Narrow" panose="020B0606020202030204" pitchFamily="34" charset="0"/>
                <a:cs typeface="Times New Roman" panose="02020603050405020304" pitchFamily="18" charset="0"/>
              </a:rPr>
              <a:t>күтім</a:t>
            </a:r>
            <a:endParaRPr lang="ru-RU" altLang="ru-RU" sz="1400" b="1" dirty="0">
              <a:solidFill>
                <a:srgbClr val="002060"/>
              </a:solidFill>
              <a:latin typeface="Arial Narrow" panose="020B0606020202030204" pitchFamily="34" charset="0"/>
              <a:cs typeface="Times New Roman" panose="02020603050405020304" pitchFamily="18" charset="0"/>
            </a:endParaRPr>
          </a:p>
        </p:txBody>
      </p:sp>
      <p:sp>
        <p:nvSpPr>
          <p:cNvPr id="26632" name="TextBox 13"/>
          <p:cNvSpPr txBox="1">
            <a:spLocks noChangeArrowheads="1"/>
          </p:cNvSpPr>
          <p:nvPr/>
        </p:nvSpPr>
        <p:spPr bwMode="auto">
          <a:xfrm>
            <a:off x="3131161" y="3706103"/>
            <a:ext cx="2336800" cy="5155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802" tIns="41905" rIns="83802" bIns="41905">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None/>
            </a:pPr>
            <a:r>
              <a:rPr lang="ru-RU" altLang="ru-RU" sz="1400" b="1" dirty="0" err="1" smtClean="0">
                <a:solidFill>
                  <a:srgbClr val="C00000"/>
                </a:solidFill>
                <a:latin typeface="Arial Narrow" panose="020B0606020202030204" pitchFamily="34" charset="0"/>
                <a:cs typeface="Times New Roman" panose="02020603050405020304" pitchFamily="18" charset="0"/>
              </a:rPr>
              <a:t>Әлеуметтік мәні </a:t>
            </a:r>
            <a:r>
              <a:rPr lang="ru-RU" altLang="ru-RU" sz="1400" b="1" dirty="0" smtClean="0">
                <a:solidFill>
                  <a:srgbClr val="C00000"/>
                </a:solidFill>
                <a:latin typeface="Arial Narrow" panose="020B0606020202030204" pitchFamily="34" charset="0"/>
                <a:cs typeface="Times New Roman" panose="02020603050405020304" pitchFamily="18" charset="0"/>
              </a:rPr>
              <a:t>бар </a:t>
            </a:r>
            <a:r>
              <a:rPr lang="ru-RU" altLang="ru-RU" sz="1400" b="1" dirty="0" err="1" smtClean="0">
                <a:solidFill>
                  <a:srgbClr val="C00000"/>
                </a:solidFill>
                <a:latin typeface="Arial Narrow" panose="020B0606020202030204" pitchFamily="34" charset="0"/>
                <a:cs typeface="Times New Roman" panose="02020603050405020304" pitchFamily="18" charset="0"/>
              </a:rPr>
              <a:t>аурулар</a:t>
            </a:r>
            <a:r>
              <a:rPr lang="ru-RU" altLang="ru-RU" sz="1400" b="1" dirty="0" smtClean="0">
                <a:solidFill>
                  <a:srgbClr val="C00000"/>
                </a:solidFill>
                <a:latin typeface="Arial Narrow" panose="020B0606020202030204" pitchFamily="34" charset="0"/>
                <a:cs typeface="Times New Roman" panose="02020603050405020304" pitchFamily="18" charset="0"/>
              </a:rPr>
              <a:t> </a:t>
            </a:r>
            <a:r>
              <a:rPr lang="ru-RU" altLang="ru-RU" sz="1400" b="1" dirty="0" err="1" smtClean="0">
                <a:solidFill>
                  <a:srgbClr val="C00000"/>
                </a:solidFill>
                <a:latin typeface="Arial Narrow" panose="020B0606020202030204" pitchFamily="34" charset="0"/>
                <a:cs typeface="Times New Roman" panose="02020603050405020304" pitchFamily="18" charset="0"/>
              </a:rPr>
              <a:t>кезінде</a:t>
            </a:r>
            <a:r>
              <a:rPr lang="ru-RU" altLang="ru-RU" sz="1400" b="1" dirty="0" smtClean="0">
                <a:solidFill>
                  <a:srgbClr val="C00000"/>
                </a:solidFill>
                <a:latin typeface="Arial Narrow" panose="020B0606020202030204" pitchFamily="34" charset="0"/>
                <a:cs typeface="Times New Roman" panose="02020603050405020304" pitchFamily="18" charset="0"/>
              </a:rPr>
              <a:t> </a:t>
            </a:r>
            <a:r>
              <a:rPr lang="ru-RU" altLang="ru-RU" sz="1400" b="1" dirty="0" err="1" smtClean="0">
                <a:solidFill>
                  <a:schemeClr val="accent1">
                    <a:lumMod val="50000"/>
                  </a:schemeClr>
                </a:solidFill>
                <a:latin typeface="Arial Narrow" panose="020B0606020202030204" pitchFamily="34" charset="0"/>
                <a:cs typeface="Times New Roman" panose="02020603050405020304" pitchFamily="18" charset="0"/>
              </a:rPr>
              <a:t>с</a:t>
            </a:r>
            <a:r>
              <a:rPr lang="ru-RU" altLang="ru-RU" sz="1400" b="1" dirty="0" err="1" smtClean="0">
                <a:solidFill>
                  <a:srgbClr val="002060"/>
                </a:solidFill>
                <a:latin typeface="Arial Narrow" panose="020B0606020202030204" pitchFamily="34" charset="0"/>
                <a:cs typeface="Times New Roman" panose="02020603050405020304" pitchFamily="18" charset="0"/>
              </a:rPr>
              <a:t>тационарлық көмек</a:t>
            </a:r>
            <a:r>
              <a:rPr lang="ru-RU" altLang="ru-RU" sz="1400" b="1" dirty="0" smtClean="0">
                <a:solidFill>
                  <a:srgbClr val="002060"/>
                </a:solidFill>
                <a:latin typeface="Arial Narrow" panose="020B0606020202030204" pitchFamily="34" charset="0"/>
                <a:cs typeface="Times New Roman" panose="02020603050405020304" pitchFamily="18" charset="0"/>
              </a:rPr>
              <a:t> </a:t>
            </a:r>
          </a:p>
        </p:txBody>
      </p:sp>
      <p:sp>
        <p:nvSpPr>
          <p:cNvPr id="2" name="Прямоугольник 1"/>
          <p:cNvSpPr/>
          <p:nvPr/>
        </p:nvSpPr>
        <p:spPr>
          <a:xfrm>
            <a:off x="3124811" y="476251"/>
            <a:ext cx="2432050" cy="390525"/>
          </a:xfrm>
          <a:prstGeom prst="rect">
            <a:avLst/>
          </a:prstGeom>
          <a:noFill/>
          <a:ln>
            <a:solidFill>
              <a:schemeClr val="bg1">
                <a:lumMod val="5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8561" tIns="44282" rIns="88561" bIns="44282" anchor="ctr"/>
          <a:lstStyle/>
          <a:p>
            <a:pPr algn="ctr">
              <a:defRPr/>
            </a:pPr>
            <a:endParaRPr lang="ru-RU"/>
          </a:p>
        </p:txBody>
      </p:sp>
      <p:sp>
        <p:nvSpPr>
          <p:cNvPr id="29" name="Прямоугольник 28"/>
          <p:cNvSpPr/>
          <p:nvPr/>
        </p:nvSpPr>
        <p:spPr>
          <a:xfrm>
            <a:off x="3124811" y="1431925"/>
            <a:ext cx="2430462" cy="2108201"/>
          </a:xfrm>
          <a:prstGeom prst="rect">
            <a:avLst/>
          </a:prstGeom>
          <a:noFill/>
          <a:ln>
            <a:solidFill>
              <a:schemeClr val="bg1">
                <a:lumMod val="5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8561" tIns="44282" rIns="88561" bIns="44282" anchor="ctr"/>
          <a:lstStyle/>
          <a:p>
            <a:pPr algn="ctr">
              <a:defRPr/>
            </a:pPr>
            <a:endParaRPr lang="ru-RU" sz="1200">
              <a:latin typeface="Arial Narrow" panose="020B0606020202030204" pitchFamily="34" charset="0"/>
            </a:endParaRPr>
          </a:p>
        </p:txBody>
      </p:sp>
      <p:sp>
        <p:nvSpPr>
          <p:cNvPr id="26635" name="TextBox 2"/>
          <p:cNvSpPr txBox="1">
            <a:spLocks noChangeArrowheads="1"/>
          </p:cNvSpPr>
          <p:nvPr/>
        </p:nvSpPr>
        <p:spPr bwMode="auto">
          <a:xfrm>
            <a:off x="5721961" y="530226"/>
            <a:ext cx="5340350" cy="2740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561" tIns="44282" rIns="88561" bIns="44282">
            <a:spAutoFit/>
          </a:bodyPr>
          <a:lstStyle>
            <a:lvl1pPr marL="276225" indent="-276225">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 typeface="Wingdings" panose="05000000000000000000" pitchFamily="2" charset="2"/>
              <a:buChar char="ü"/>
            </a:pPr>
            <a:r>
              <a:rPr lang="ru-RU" altLang="ru-RU" sz="1200" b="1" dirty="0" err="1" smtClean="0">
                <a:solidFill>
                  <a:srgbClr val="002060"/>
                </a:solidFill>
                <a:latin typeface="Arial Narrow" panose="020B0606020202030204" pitchFamily="34" charset="0"/>
                <a:cs typeface="Times New Roman" panose="02020603050405020304" pitchFamily="18" charset="0"/>
              </a:rPr>
              <a:t>Орны</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002060"/>
                </a:solidFill>
                <a:latin typeface="Arial Narrow" panose="020B0606020202030204" pitchFamily="34" charset="0"/>
                <a:cs typeface="Times New Roman" panose="02020603050405020304" pitchFamily="18" charset="0"/>
              </a:rPr>
              <a:t>бойынша</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002060"/>
                </a:solidFill>
                <a:latin typeface="Arial Narrow" panose="020B0606020202030204" pitchFamily="34" charset="0"/>
                <a:cs typeface="Times New Roman" panose="02020603050405020304" pitchFamily="18" charset="0"/>
              </a:rPr>
              <a:t>шұғыл медициналық көмек;</a:t>
            </a:r>
            <a:endParaRPr lang="ru-RU" altLang="ru-RU" sz="1200" b="1" dirty="0">
              <a:solidFill>
                <a:srgbClr val="002060"/>
              </a:solidFill>
              <a:latin typeface="Arial Narrow" panose="020B0606020202030204" pitchFamily="34" charset="0"/>
              <a:cs typeface="Times New Roman" panose="02020603050405020304" pitchFamily="18" charset="0"/>
            </a:endParaRPr>
          </a:p>
        </p:txBody>
      </p:sp>
      <p:sp>
        <p:nvSpPr>
          <p:cNvPr id="4" name="Прямоугольник 3"/>
          <p:cNvSpPr/>
          <p:nvPr/>
        </p:nvSpPr>
        <p:spPr>
          <a:xfrm>
            <a:off x="5736248" y="477839"/>
            <a:ext cx="5830888" cy="390525"/>
          </a:xfrm>
          <a:prstGeom prst="rect">
            <a:avLst/>
          </a:prstGeom>
          <a:noFill/>
          <a:ln>
            <a:solidFill>
              <a:schemeClr val="bg1">
                <a:lumMod val="5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8561" tIns="44282" rIns="88561" bIns="44282" anchor="ctr"/>
          <a:lstStyle/>
          <a:p>
            <a:pPr algn="ctr">
              <a:defRPr/>
            </a:pPr>
            <a:endParaRPr lang="ru-RU"/>
          </a:p>
        </p:txBody>
      </p:sp>
      <p:sp>
        <p:nvSpPr>
          <p:cNvPr id="26637" name="TextBox 5"/>
          <p:cNvSpPr txBox="1">
            <a:spLocks noChangeArrowheads="1"/>
          </p:cNvSpPr>
          <p:nvPr/>
        </p:nvSpPr>
        <p:spPr bwMode="auto">
          <a:xfrm>
            <a:off x="5729899" y="1431926"/>
            <a:ext cx="5794375" cy="2305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561" tIns="44282" rIns="88561" bIns="44282">
            <a:spAutoFit/>
          </a:bodyPr>
          <a:lstStyle>
            <a:lvl1pPr marL="276225" indent="-276225">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 typeface="Wingdings" panose="05000000000000000000" pitchFamily="2" charset="2"/>
              <a:buChar char="ü"/>
            </a:pPr>
            <a:r>
              <a:rPr lang="ru-RU" altLang="ru-RU" sz="1200" b="1" dirty="0" err="1" smtClean="0">
                <a:solidFill>
                  <a:srgbClr val="002060"/>
                </a:solidFill>
                <a:latin typeface="Arial Narrow" panose="020B0606020202030204" pitchFamily="34" charset="0"/>
                <a:cs typeface="Times New Roman" panose="02020603050405020304" pitchFamily="18" charset="0"/>
              </a:rPr>
              <a:t>Қарап-тексеру, мамандар</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002060"/>
                </a:solidFill>
                <a:latin typeface="Arial Narrow" panose="020B0606020202030204" pitchFamily="34" charset="0"/>
                <a:cs typeface="Times New Roman" panose="02020603050405020304" pitchFamily="18" charset="0"/>
              </a:rPr>
              <a:t>консультациясы</a:t>
            </a:r>
            <a:r>
              <a:rPr lang="ru-RU" altLang="ru-RU" sz="1200" b="1" dirty="0" smtClean="0">
                <a:solidFill>
                  <a:srgbClr val="002060"/>
                </a:solidFill>
                <a:latin typeface="Arial Narrow" panose="020B0606020202030204" pitchFamily="34" charset="0"/>
                <a:cs typeface="Times New Roman" panose="02020603050405020304" pitchFamily="18" charset="0"/>
              </a:rPr>
              <a:t>;</a:t>
            </a:r>
            <a:endParaRPr lang="ru-RU" altLang="ru-RU" sz="1200" b="1" dirty="0">
              <a:solidFill>
                <a:srgbClr val="002060"/>
              </a:solidFill>
              <a:latin typeface="Arial Narrow" panose="020B0606020202030204" pitchFamily="34" charset="0"/>
              <a:cs typeface="Times New Roman" panose="02020603050405020304" pitchFamily="18" charset="0"/>
            </a:endParaRPr>
          </a:p>
          <a:p>
            <a:pPr algn="just" eaLnBrk="1" hangingPunct="1">
              <a:spcBef>
                <a:spcPct val="0"/>
              </a:spcBef>
              <a:buFont typeface="Wingdings" panose="05000000000000000000" pitchFamily="2" charset="2"/>
              <a:buChar char="ü"/>
            </a:pPr>
            <a:r>
              <a:rPr lang="ru-RU" altLang="ru-RU" sz="1200" b="1" dirty="0" err="1" smtClean="0">
                <a:solidFill>
                  <a:srgbClr val="002060"/>
                </a:solidFill>
                <a:latin typeface="Arial Narrow" panose="020B0606020202030204" pitchFamily="34" charset="0"/>
                <a:cs typeface="Times New Roman" panose="02020603050405020304" pitchFamily="18" charset="0"/>
              </a:rPr>
              <a:t>Зертханалық зерттеулер</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C00000"/>
                </a:solidFill>
                <a:latin typeface="Arial Narrow" panose="020B0606020202030204" pitchFamily="34" charset="0"/>
                <a:cs typeface="Times New Roman" panose="02020603050405020304" pitchFamily="18" charset="0"/>
              </a:rPr>
              <a:t>(халықтың әлеуметтік тұрғыдан қорғалмаған топтарына</a:t>
            </a:r>
            <a:r>
              <a:rPr lang="ru-RU" altLang="ru-RU" sz="1200" b="1" dirty="0" smtClean="0">
                <a:solidFill>
                  <a:srgbClr val="C00000"/>
                </a:solidFill>
                <a:latin typeface="Arial Narrow" panose="020B0606020202030204" pitchFamily="34" charset="0"/>
                <a:cs typeface="Times New Roman" panose="02020603050405020304" pitchFamily="18" charset="0"/>
              </a:rPr>
              <a:t> – </a:t>
            </a:r>
            <a:r>
              <a:rPr lang="ru-RU" altLang="ru-RU" sz="1200" b="1" dirty="0" err="1" smtClean="0">
                <a:solidFill>
                  <a:srgbClr val="C00000"/>
                </a:solidFill>
                <a:latin typeface="Arial Narrow" panose="020B0606020202030204" pitchFamily="34" charset="0"/>
                <a:cs typeface="Times New Roman" panose="02020603050405020304" pitchFamily="18" charset="0"/>
              </a:rPr>
              <a:t>жаңа технологияларды</a:t>
            </a:r>
            <a:r>
              <a:rPr lang="ru-RU" altLang="ru-RU" sz="1200" b="1" dirty="0" smtClean="0">
                <a:solidFill>
                  <a:srgbClr val="C00000"/>
                </a:solidFill>
                <a:latin typeface="Arial Narrow" panose="020B0606020202030204" pitchFamily="34" charset="0"/>
                <a:cs typeface="Times New Roman" panose="02020603050405020304" pitchFamily="18" charset="0"/>
              </a:rPr>
              <a:t> </a:t>
            </a:r>
            <a:r>
              <a:rPr lang="ru-RU" altLang="ru-RU" sz="1200" b="1" dirty="0" err="1" smtClean="0">
                <a:solidFill>
                  <a:srgbClr val="C00000"/>
                </a:solidFill>
                <a:latin typeface="Arial Narrow" panose="020B0606020202030204" pitchFamily="34" charset="0"/>
                <a:cs typeface="Times New Roman" panose="02020603050405020304" pitchFamily="18" charset="0"/>
              </a:rPr>
              <a:t>қолданумен </a:t>
            </a:r>
            <a:r>
              <a:rPr lang="ru-RU" altLang="ru-RU" sz="1200" b="1" dirty="0" smtClean="0">
                <a:solidFill>
                  <a:srgbClr val="C00000"/>
                </a:solidFill>
                <a:latin typeface="Arial Narrow" panose="020B0606020202030204" pitchFamily="34" charset="0"/>
                <a:cs typeface="Times New Roman" panose="02020603050405020304" pitchFamily="18" charset="0"/>
              </a:rPr>
              <a:t>диагностика)</a:t>
            </a:r>
            <a:r>
              <a:rPr lang="ru-RU" altLang="ru-RU" sz="1200" b="1" dirty="0" smtClean="0">
                <a:solidFill>
                  <a:srgbClr val="002060"/>
                </a:solidFill>
                <a:latin typeface="Arial Narrow" panose="020B0606020202030204" pitchFamily="34" charset="0"/>
                <a:cs typeface="Times New Roman" panose="02020603050405020304" pitchFamily="18" charset="0"/>
              </a:rPr>
              <a:t>;</a:t>
            </a:r>
            <a:endParaRPr lang="ru-RU" altLang="ru-RU" sz="1200" b="1" dirty="0">
              <a:solidFill>
                <a:srgbClr val="002060"/>
              </a:solidFill>
              <a:latin typeface="Arial Narrow" panose="020B0606020202030204" pitchFamily="34" charset="0"/>
              <a:cs typeface="Times New Roman" panose="02020603050405020304" pitchFamily="18" charset="0"/>
            </a:endParaRPr>
          </a:p>
          <a:p>
            <a:pPr algn="just">
              <a:spcBef>
                <a:spcPct val="0"/>
              </a:spcBef>
              <a:buFont typeface="Wingdings" panose="05000000000000000000" pitchFamily="2" charset="2"/>
              <a:buChar char="ü"/>
            </a:pPr>
            <a:r>
              <a:rPr lang="ru-RU" altLang="ru-RU" sz="1200" b="1" dirty="0" err="1" smtClean="0">
                <a:solidFill>
                  <a:srgbClr val="002060"/>
                </a:solidFill>
                <a:latin typeface="Arial Narrow" panose="020B0606020202030204" pitchFamily="34" charset="0"/>
                <a:cs typeface="Times New Roman" panose="02020603050405020304" pitchFamily="18" charset="0"/>
              </a:rPr>
              <a:t>Медициналық қызметтер </a:t>
            </a:r>
            <a:r>
              <a:rPr lang="ru-RU" altLang="ru-RU" sz="1200" b="1" dirty="0">
                <a:solidFill>
                  <a:srgbClr val="002060"/>
                </a:solidFill>
                <a:latin typeface="Arial Narrow" panose="020B0606020202030204" pitchFamily="34" charset="0"/>
                <a:cs typeface="Times New Roman" panose="02020603050405020304" pitchFamily="18" charset="0"/>
              </a:rPr>
              <a:t>(</a:t>
            </a:r>
            <a:r>
              <a:rPr lang="ru-RU" altLang="ru-RU" sz="1200" b="1" dirty="0" err="1" smtClean="0">
                <a:solidFill>
                  <a:srgbClr val="002060"/>
                </a:solidFill>
                <a:latin typeface="Arial Narrow" panose="020B0606020202030204" pitchFamily="34" charset="0"/>
                <a:cs typeface="Times New Roman" panose="02020603050405020304" pitchFamily="18" charset="0"/>
              </a:rPr>
              <a:t>инъекциялар</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002060"/>
                </a:solidFill>
                <a:latin typeface="Arial Narrow" panose="020B0606020202030204" pitchFamily="34" charset="0"/>
                <a:cs typeface="Times New Roman" panose="02020603050405020304" pitchFamily="18" charset="0"/>
              </a:rPr>
              <a:t>амбулаториялық рәсімдер және басқалар</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92D050"/>
                </a:solidFill>
                <a:latin typeface="Arial Narrow" panose="020B0606020202030204" pitchFamily="34" charset="0"/>
                <a:cs typeface="Times New Roman" panose="02020603050405020304" pitchFamily="18" charset="0"/>
              </a:rPr>
              <a:t>жоғары технологиялы</a:t>
            </a:r>
            <a:r>
              <a:rPr lang="ru-RU" altLang="ru-RU" sz="1200" b="1" dirty="0" smtClean="0">
                <a:solidFill>
                  <a:srgbClr val="92D050"/>
                </a:solidFill>
                <a:latin typeface="Arial Narrow" panose="020B0606020202030204" pitchFamily="34" charset="0"/>
                <a:cs typeface="Times New Roman" panose="02020603050405020304" pitchFamily="18" charset="0"/>
              </a:rPr>
              <a:t> </a:t>
            </a:r>
            <a:r>
              <a:rPr lang="ru-RU" altLang="ru-RU" sz="1200" b="1" dirty="0" err="1" smtClean="0">
                <a:solidFill>
                  <a:srgbClr val="92D050"/>
                </a:solidFill>
                <a:latin typeface="Arial Narrow" panose="020B0606020202030204" pitchFamily="34" charset="0"/>
                <a:cs typeface="Times New Roman" panose="02020603050405020304" pitchFamily="18" charset="0"/>
              </a:rPr>
              <a:t>қызметтерді қоса алғанда;</a:t>
            </a:r>
            <a:endParaRPr lang="ru-RU" altLang="ru-RU" sz="1200" b="1" dirty="0">
              <a:solidFill>
                <a:srgbClr val="92D050"/>
              </a:solidFill>
              <a:latin typeface="Arial Narrow" panose="020B0606020202030204" pitchFamily="34" charset="0"/>
              <a:cs typeface="Times New Roman" panose="02020603050405020304" pitchFamily="18" charset="0"/>
            </a:endParaRPr>
          </a:p>
          <a:p>
            <a:pPr algn="just" eaLnBrk="1" hangingPunct="1">
              <a:spcBef>
                <a:spcPct val="0"/>
              </a:spcBef>
              <a:buFont typeface="Wingdings" panose="05000000000000000000" pitchFamily="2" charset="2"/>
              <a:buChar char="ü"/>
            </a:pPr>
            <a:r>
              <a:rPr lang="ru-RU" altLang="ru-RU" sz="1200" b="1" dirty="0" err="1" smtClean="0">
                <a:solidFill>
                  <a:srgbClr val="002060"/>
                </a:solidFill>
                <a:latin typeface="Arial Narrow" panose="020B0606020202030204" pitchFamily="34" charset="0"/>
                <a:cs typeface="Times New Roman" panose="02020603050405020304" pitchFamily="18" charset="0"/>
              </a:rPr>
              <a:t>Физиорәсімдер</a:t>
            </a:r>
            <a:r>
              <a:rPr lang="ru-RU" altLang="ru-RU" sz="1200" b="1" dirty="0" err="1" smtClean="0">
                <a:solidFill>
                  <a:srgbClr val="C00000"/>
                </a:solidFill>
                <a:latin typeface="Arial Narrow" panose="020B0606020202030204" pitchFamily="34" charset="0"/>
                <a:cs typeface="Times New Roman" panose="02020603050405020304" pitchFamily="18" charset="0"/>
              </a:rPr>
              <a:t> </a:t>
            </a:r>
            <a:r>
              <a:rPr lang="ru-RU" altLang="ru-RU" sz="1200" b="1" dirty="0">
                <a:solidFill>
                  <a:srgbClr val="C00000"/>
                </a:solidFill>
                <a:latin typeface="Arial Narrow" panose="020B0606020202030204" pitchFamily="34" charset="0"/>
                <a:cs typeface="Times New Roman" panose="02020603050405020304" pitchFamily="18" charset="0"/>
              </a:rPr>
              <a:t>– </a:t>
            </a:r>
            <a:r>
              <a:rPr lang="ru-RU" altLang="ru-RU" sz="1200" b="1" dirty="0" smtClean="0">
                <a:solidFill>
                  <a:srgbClr val="C00000"/>
                </a:solidFill>
                <a:latin typeface="Arial Narrow" panose="020B0606020202030204" pitchFamily="34" charset="0"/>
                <a:cs typeface="Times New Roman" panose="02020603050405020304" pitchFamily="18" charset="0"/>
              </a:rPr>
              <a:t>18 </a:t>
            </a:r>
            <a:r>
              <a:rPr lang="ru-RU" altLang="ru-RU" sz="1200" b="1" dirty="0" err="1" smtClean="0">
                <a:solidFill>
                  <a:srgbClr val="C00000"/>
                </a:solidFill>
                <a:latin typeface="Arial Narrow" panose="020B0606020202030204" pitchFamily="34" charset="0"/>
                <a:cs typeface="Times New Roman" panose="02020603050405020304" pitchFamily="18" charset="0"/>
              </a:rPr>
              <a:t>жасқа дейнгі</a:t>
            </a:r>
            <a:r>
              <a:rPr lang="ru-RU" altLang="ru-RU" sz="1200" b="1" dirty="0" smtClean="0">
                <a:solidFill>
                  <a:srgbClr val="C00000"/>
                </a:solidFill>
                <a:latin typeface="Arial Narrow" panose="020B0606020202030204" pitchFamily="34" charset="0"/>
                <a:cs typeface="Times New Roman" panose="02020603050405020304" pitchFamily="18" charset="0"/>
              </a:rPr>
              <a:t> </a:t>
            </a:r>
            <a:r>
              <a:rPr lang="ru-RU" altLang="ru-RU" sz="1200" b="1" dirty="0" err="1" smtClean="0">
                <a:solidFill>
                  <a:srgbClr val="C00000"/>
                </a:solidFill>
                <a:latin typeface="Arial Narrow" panose="020B0606020202030204" pitchFamily="34" charset="0"/>
                <a:cs typeface="Times New Roman" panose="02020603050405020304" pitchFamily="18" charset="0"/>
              </a:rPr>
              <a:t>балаларға</a:t>
            </a:r>
            <a:r>
              <a:rPr lang="ru-RU" altLang="ru-RU" sz="1200" b="1" dirty="0" smtClean="0">
                <a:solidFill>
                  <a:srgbClr val="C00000"/>
                </a:solidFill>
                <a:latin typeface="Arial Narrow" panose="020B0606020202030204" pitchFamily="34" charset="0"/>
                <a:cs typeface="Times New Roman" panose="02020603050405020304" pitchFamily="18" charset="0"/>
              </a:rPr>
              <a:t>;</a:t>
            </a:r>
            <a:endParaRPr lang="ru-RU" altLang="ru-RU" sz="1200" b="1" dirty="0">
              <a:solidFill>
                <a:srgbClr val="C00000"/>
              </a:solidFill>
              <a:latin typeface="Arial Narrow" panose="020B0606020202030204" pitchFamily="34" charset="0"/>
              <a:cs typeface="Times New Roman" panose="02020603050405020304" pitchFamily="18" charset="0"/>
            </a:endParaRPr>
          </a:p>
          <a:p>
            <a:pPr algn="just" eaLnBrk="1" hangingPunct="1">
              <a:spcBef>
                <a:spcPct val="0"/>
              </a:spcBef>
              <a:buFont typeface="Wingdings" panose="05000000000000000000" pitchFamily="2" charset="2"/>
              <a:buChar char="ü"/>
            </a:pPr>
            <a:r>
              <a:rPr lang="ru-RU" altLang="ru-RU" sz="1200" b="1" dirty="0" smtClean="0">
                <a:solidFill>
                  <a:srgbClr val="002060"/>
                </a:solidFill>
                <a:latin typeface="Arial Narrow" panose="020B0606020202030204" pitchFamily="34" charset="0"/>
                <a:cs typeface="Times New Roman" panose="02020603050405020304" pitchFamily="18" charset="0"/>
              </a:rPr>
              <a:t>СӨС </a:t>
            </a:r>
            <a:r>
              <a:rPr lang="ru-RU" altLang="ru-RU" sz="1200" b="1" dirty="0" err="1" smtClean="0">
                <a:solidFill>
                  <a:srgbClr val="002060"/>
                </a:solidFill>
                <a:latin typeface="Arial Narrow" panose="020B0606020202030204" pitchFamily="34" charset="0"/>
                <a:cs typeface="Times New Roman" panose="02020603050405020304" pitchFamily="18" charset="0"/>
              </a:rPr>
              <a:t>бойынша</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002060"/>
                </a:solidFill>
                <a:latin typeface="Arial Narrow" panose="020B0606020202030204" pitchFamily="34" charset="0"/>
                <a:cs typeface="Times New Roman" panose="02020603050405020304" pitchFamily="18" charset="0"/>
              </a:rPr>
              <a:t>түсіндіру жұмысы</a:t>
            </a:r>
            <a:r>
              <a:rPr lang="ru-RU" altLang="ru-RU" sz="1200" b="1" dirty="0" smtClean="0">
                <a:solidFill>
                  <a:srgbClr val="002060"/>
                </a:solidFill>
                <a:latin typeface="Arial Narrow" panose="020B0606020202030204" pitchFamily="34" charset="0"/>
                <a:cs typeface="Times New Roman" panose="02020603050405020304" pitchFamily="18" charset="0"/>
              </a:rPr>
              <a:t>;</a:t>
            </a:r>
            <a:endParaRPr lang="ru-RU" altLang="ru-RU" sz="1200" b="1" dirty="0">
              <a:solidFill>
                <a:srgbClr val="002060"/>
              </a:solidFill>
              <a:latin typeface="Arial Narrow" panose="020B0606020202030204" pitchFamily="34" charset="0"/>
              <a:cs typeface="Times New Roman" panose="02020603050405020304" pitchFamily="18" charset="0"/>
            </a:endParaRPr>
          </a:p>
          <a:p>
            <a:pPr algn="just" eaLnBrk="1" hangingPunct="1">
              <a:spcBef>
                <a:spcPct val="0"/>
              </a:spcBef>
              <a:buFont typeface="Wingdings" panose="05000000000000000000" pitchFamily="2" charset="2"/>
              <a:buChar char="ü"/>
            </a:pPr>
            <a:r>
              <a:rPr lang="ru-RU" altLang="ru-RU" sz="1200" b="1" dirty="0" err="1" smtClean="0">
                <a:solidFill>
                  <a:srgbClr val="002060"/>
                </a:solidFill>
                <a:latin typeface="Arial Narrow" panose="020B0606020202030204" pitchFamily="34" charset="0"/>
                <a:cs typeface="Times New Roman" panose="02020603050405020304" pitchFamily="18" charset="0"/>
              </a:rPr>
              <a:t>Бекітілген</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002060"/>
                </a:solidFill>
                <a:latin typeface="Arial Narrow" panose="020B0606020202030204" pitchFamily="34" charset="0"/>
                <a:cs typeface="Times New Roman" panose="02020603050405020304" pitchFamily="18" charset="0"/>
              </a:rPr>
              <a:t>тізбеге</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002060"/>
                </a:solidFill>
                <a:latin typeface="Arial Narrow" panose="020B0606020202030204" pitchFamily="34" charset="0"/>
                <a:cs typeface="Times New Roman" panose="02020603050405020304" pitchFamily="18" charset="0"/>
              </a:rPr>
              <a:t>сәйкес дәрі-дәрмекпен қамтамасыз ету</a:t>
            </a:r>
            <a:r>
              <a:rPr lang="ru-RU" altLang="ru-RU" sz="1200" b="1" dirty="0" smtClean="0">
                <a:solidFill>
                  <a:srgbClr val="002060"/>
                </a:solidFill>
                <a:latin typeface="Arial Narrow" panose="020B0606020202030204" pitchFamily="34" charset="0"/>
                <a:cs typeface="Times New Roman" panose="02020603050405020304" pitchFamily="18" charset="0"/>
              </a:rPr>
              <a:t>;</a:t>
            </a:r>
            <a:endParaRPr lang="ru-RU" altLang="ru-RU" sz="1200" b="1" dirty="0">
              <a:solidFill>
                <a:srgbClr val="002060"/>
              </a:solidFill>
              <a:latin typeface="Arial Narrow" panose="020B0606020202030204" pitchFamily="34" charset="0"/>
              <a:cs typeface="Times New Roman" panose="02020603050405020304" pitchFamily="18" charset="0"/>
            </a:endParaRPr>
          </a:p>
          <a:p>
            <a:pPr algn="just" eaLnBrk="1" hangingPunct="1">
              <a:spcBef>
                <a:spcPct val="0"/>
              </a:spcBef>
              <a:buFont typeface="Wingdings" panose="05000000000000000000" pitchFamily="2" charset="2"/>
              <a:buChar char="ü"/>
            </a:pPr>
            <a:r>
              <a:rPr lang="ru-RU" altLang="ru-RU" sz="1200" b="1" dirty="0" err="1" smtClean="0">
                <a:solidFill>
                  <a:srgbClr val="002060"/>
                </a:solidFill>
                <a:latin typeface="Arial Narrow" panose="020B0606020202030204" pitchFamily="34" charset="0"/>
                <a:cs typeface="Times New Roman" panose="02020603050405020304" pitchFamily="18" charset="0"/>
              </a:rPr>
              <a:t>Профилактикалық қарап-тексерулер және ауруларды</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002060"/>
                </a:solidFill>
                <a:latin typeface="Arial Narrow" panose="020B0606020202030204" pitchFamily="34" charset="0"/>
                <a:cs typeface="Times New Roman" panose="02020603050405020304" pitchFamily="18" charset="0"/>
              </a:rPr>
              <a:t>ерте</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002060"/>
                </a:solidFill>
                <a:latin typeface="Arial Narrow" panose="020B0606020202030204" pitchFamily="34" charset="0"/>
                <a:cs typeface="Times New Roman" panose="02020603050405020304" pitchFamily="18" charset="0"/>
              </a:rPr>
              <a:t>анықтау үшін қарап-тексеру;</a:t>
            </a:r>
            <a:endParaRPr lang="ru-RU" altLang="ru-RU" sz="1200" b="1" dirty="0">
              <a:solidFill>
                <a:srgbClr val="002060"/>
              </a:solidFill>
              <a:latin typeface="Arial Narrow" panose="020B0606020202030204" pitchFamily="34" charset="0"/>
              <a:cs typeface="Times New Roman" panose="02020603050405020304" pitchFamily="18" charset="0"/>
            </a:endParaRPr>
          </a:p>
          <a:p>
            <a:pPr algn="just" eaLnBrk="1" hangingPunct="1">
              <a:spcBef>
                <a:spcPct val="0"/>
              </a:spcBef>
              <a:buFont typeface="Wingdings" panose="05000000000000000000" pitchFamily="2" charset="2"/>
              <a:buChar char="ü"/>
            </a:pPr>
            <a:r>
              <a:rPr lang="ru-RU" altLang="ru-RU" sz="1200" b="1" dirty="0" err="1" smtClean="0">
                <a:solidFill>
                  <a:srgbClr val="002060"/>
                </a:solidFill>
                <a:latin typeface="Arial Narrow" panose="020B0606020202030204" pitchFamily="34" charset="0"/>
                <a:cs typeface="Times New Roman" panose="02020603050405020304" pitchFamily="18" charset="0"/>
              </a:rPr>
              <a:t>Бекітілген</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002060"/>
                </a:solidFill>
                <a:latin typeface="Arial Narrow" panose="020B0606020202030204" pitchFamily="34" charset="0"/>
                <a:cs typeface="Times New Roman" panose="02020603050405020304" pitchFamily="18" charset="0"/>
              </a:rPr>
              <a:t>тізбе</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002060"/>
                </a:solidFill>
                <a:latin typeface="Arial Narrow" panose="020B0606020202030204" pitchFamily="34" charset="0"/>
                <a:cs typeface="Times New Roman" panose="02020603050405020304" pitchFamily="18" charset="0"/>
              </a:rPr>
              <a:t>бойынша</a:t>
            </a:r>
            <a:r>
              <a:rPr lang="ru-RU" altLang="ru-RU" sz="1200" b="1" dirty="0" smtClean="0">
                <a:solidFill>
                  <a:srgbClr val="002060"/>
                </a:solidFill>
                <a:latin typeface="Arial Narrow" panose="020B0606020202030204" pitchFamily="34" charset="0"/>
                <a:cs typeface="Times New Roman" panose="02020603050405020304" pitchFamily="18" charset="0"/>
              </a:rPr>
              <a:t> вакцинация;</a:t>
            </a:r>
          </a:p>
          <a:p>
            <a:pPr eaLnBrk="1" hangingPunct="1">
              <a:spcBef>
                <a:spcPct val="0"/>
              </a:spcBef>
              <a:buFont typeface="Wingdings" panose="05000000000000000000" pitchFamily="2" charset="2"/>
              <a:buChar char="ü"/>
            </a:pPr>
            <a:r>
              <a:rPr lang="ru-RU" altLang="ru-RU" sz="1200" b="1" dirty="0" err="1" smtClean="0">
                <a:solidFill>
                  <a:srgbClr val="002060"/>
                </a:solidFill>
                <a:latin typeface="Arial Narrow" panose="020B0606020202030204" pitchFamily="34" charset="0"/>
                <a:cs typeface="Times New Roman" panose="02020603050405020304" pitchFamily="18" charset="0"/>
              </a:rPr>
              <a:t>Әлеуметтік-психологиялық кеңес </a:t>
            </a:r>
            <a:r>
              <a:rPr lang="ru-RU" altLang="ru-RU" sz="1200" b="1" dirty="0" smtClean="0">
                <a:solidFill>
                  <a:srgbClr val="002060"/>
                </a:solidFill>
                <a:latin typeface="Arial Narrow" panose="020B0606020202030204" pitchFamily="34" charset="0"/>
                <a:cs typeface="Times New Roman" panose="02020603050405020304" pitchFamily="18" charset="0"/>
              </a:rPr>
              <a:t>беру</a:t>
            </a:r>
            <a:endParaRPr lang="ru-RU" altLang="ru-RU" sz="1200" b="1" dirty="0">
              <a:solidFill>
                <a:srgbClr val="002060"/>
              </a:solidFill>
              <a:latin typeface="Arial Narrow" panose="020B0606020202030204" pitchFamily="34" charset="0"/>
              <a:cs typeface="Times New Roman" panose="02020603050405020304" pitchFamily="18" charset="0"/>
            </a:endParaRPr>
          </a:p>
        </p:txBody>
      </p:sp>
      <p:sp>
        <p:nvSpPr>
          <p:cNvPr id="7" name="Прямоугольник 6"/>
          <p:cNvSpPr/>
          <p:nvPr/>
        </p:nvSpPr>
        <p:spPr>
          <a:xfrm>
            <a:off x="5736248" y="1423989"/>
            <a:ext cx="5830888" cy="2127249"/>
          </a:xfrm>
          <a:prstGeom prst="rect">
            <a:avLst/>
          </a:prstGeom>
          <a:noFill/>
          <a:ln>
            <a:solidFill>
              <a:schemeClr val="bg1">
                <a:lumMod val="5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8561" tIns="44282" rIns="88561" bIns="44282" anchor="ctr"/>
          <a:lstStyle/>
          <a:p>
            <a:pPr algn="ctr">
              <a:defRPr/>
            </a:pPr>
            <a:endParaRPr lang="ru-RU" sz="1200">
              <a:latin typeface="Arial Narrow" panose="020B0606020202030204" pitchFamily="34" charset="0"/>
            </a:endParaRPr>
          </a:p>
        </p:txBody>
      </p:sp>
      <p:sp>
        <p:nvSpPr>
          <p:cNvPr id="8" name="Прямоугольник 7"/>
          <p:cNvSpPr/>
          <p:nvPr/>
        </p:nvSpPr>
        <p:spPr>
          <a:xfrm>
            <a:off x="3124812" y="3649665"/>
            <a:ext cx="2427287" cy="812798"/>
          </a:xfrm>
          <a:prstGeom prst="rect">
            <a:avLst/>
          </a:prstGeom>
          <a:noFill/>
          <a:ln>
            <a:solidFill>
              <a:schemeClr val="bg1">
                <a:lumMod val="5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8561" tIns="44282" rIns="88561" bIns="44282" anchor="ctr"/>
          <a:lstStyle/>
          <a:p>
            <a:pPr algn="ctr">
              <a:defRPr/>
            </a:pPr>
            <a:endParaRPr lang="ru-RU" sz="1200">
              <a:latin typeface="Arial Narrow" panose="020B0606020202030204" pitchFamily="34" charset="0"/>
            </a:endParaRPr>
          </a:p>
        </p:txBody>
      </p:sp>
      <p:sp>
        <p:nvSpPr>
          <p:cNvPr id="35" name="Прямоугольник 34"/>
          <p:cNvSpPr/>
          <p:nvPr/>
        </p:nvSpPr>
        <p:spPr>
          <a:xfrm>
            <a:off x="3116873" y="4554538"/>
            <a:ext cx="2427288" cy="741362"/>
          </a:xfrm>
          <a:prstGeom prst="rect">
            <a:avLst/>
          </a:prstGeom>
          <a:noFill/>
          <a:ln>
            <a:solidFill>
              <a:schemeClr val="bg1">
                <a:lumMod val="5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8561" tIns="44282" rIns="88561" bIns="44282" anchor="ctr"/>
          <a:lstStyle/>
          <a:p>
            <a:pPr algn="ctr">
              <a:defRPr/>
            </a:pPr>
            <a:endParaRPr lang="ru-RU" sz="1200">
              <a:latin typeface="Arial Narrow" panose="020B0606020202030204" pitchFamily="34" charset="0"/>
            </a:endParaRPr>
          </a:p>
        </p:txBody>
      </p:sp>
      <p:sp>
        <p:nvSpPr>
          <p:cNvPr id="26641" name="TextBox 11"/>
          <p:cNvSpPr txBox="1">
            <a:spLocks noChangeArrowheads="1"/>
          </p:cNvSpPr>
          <p:nvPr/>
        </p:nvSpPr>
        <p:spPr bwMode="auto">
          <a:xfrm>
            <a:off x="3214505" y="2642476"/>
            <a:ext cx="2279650" cy="8280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561" tIns="44282" rIns="88561" bIns="44282">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ru-RU" altLang="ru-RU" sz="1200" b="1" dirty="0" err="1" smtClean="0">
                <a:solidFill>
                  <a:srgbClr val="C00000"/>
                </a:solidFill>
                <a:latin typeface="Arial Narrow" panose="020B0606020202030204" pitchFamily="34" charset="0"/>
                <a:cs typeface="Times New Roman" panose="02020603050405020304" pitchFamily="18" charset="0"/>
              </a:rPr>
              <a:t>Әлеуметтік мәні </a:t>
            </a:r>
            <a:r>
              <a:rPr lang="ru-RU" altLang="ru-RU" sz="1200" b="1" dirty="0" smtClean="0">
                <a:solidFill>
                  <a:srgbClr val="C00000"/>
                </a:solidFill>
                <a:latin typeface="Arial Narrow" panose="020B0606020202030204" pitchFamily="34" charset="0"/>
                <a:cs typeface="Times New Roman" panose="02020603050405020304" pitchFamily="18" charset="0"/>
              </a:rPr>
              <a:t>бар </a:t>
            </a:r>
            <a:r>
              <a:rPr lang="ru-RU" altLang="ru-RU" sz="1200" b="1" dirty="0" err="1" smtClean="0">
                <a:solidFill>
                  <a:srgbClr val="C00000"/>
                </a:solidFill>
                <a:latin typeface="Arial Narrow" panose="020B0606020202030204" pitchFamily="34" charset="0"/>
                <a:cs typeface="Times New Roman" panose="02020603050405020304" pitchFamily="18" charset="0"/>
              </a:rPr>
              <a:t>аурулар</a:t>
            </a:r>
            <a:r>
              <a:rPr lang="ru-RU" altLang="ru-RU" sz="1200" b="1" dirty="0" smtClean="0">
                <a:solidFill>
                  <a:srgbClr val="C00000"/>
                </a:solidFill>
                <a:latin typeface="Arial Narrow" panose="020B0606020202030204" pitchFamily="34" charset="0"/>
                <a:cs typeface="Times New Roman" panose="02020603050405020304" pitchFamily="18" charset="0"/>
              </a:rPr>
              <a:t> </a:t>
            </a:r>
            <a:r>
              <a:rPr lang="ru-RU" altLang="ru-RU" sz="1200" b="1" dirty="0" err="1" smtClean="0">
                <a:solidFill>
                  <a:srgbClr val="C00000"/>
                </a:solidFill>
                <a:latin typeface="Arial Narrow" panose="020B0606020202030204" pitchFamily="34" charset="0"/>
                <a:cs typeface="Times New Roman" panose="02020603050405020304" pitchFamily="18" charset="0"/>
              </a:rPr>
              <a:t>кезінде</a:t>
            </a:r>
            <a:r>
              <a:rPr lang="ru-RU" altLang="ru-RU" sz="1200" b="1" dirty="0" smtClean="0">
                <a:solidFill>
                  <a:srgbClr val="C00000"/>
                </a:solidFill>
                <a:latin typeface="Arial Narrow" panose="020B0606020202030204" pitchFamily="34" charset="0"/>
                <a:cs typeface="Times New Roman" panose="02020603050405020304" pitchFamily="18" charset="0"/>
              </a:rPr>
              <a:t> </a:t>
            </a:r>
            <a:r>
              <a:rPr lang="ru-RU" altLang="ru-RU" sz="1200" b="1" dirty="0" err="1" smtClean="0">
                <a:solidFill>
                  <a:srgbClr val="C00000"/>
                </a:solidFill>
                <a:latin typeface="Arial Narrow" panose="020B0606020202030204" pitchFamily="34" charset="0"/>
                <a:cs typeface="Times New Roman" panose="02020603050405020304" pitchFamily="18" charset="0"/>
              </a:rPr>
              <a:t>және </a:t>
            </a:r>
            <a:r>
              <a:rPr lang="ru-RU" altLang="ru-RU" sz="1200" b="1" dirty="0" smtClean="0">
                <a:solidFill>
                  <a:srgbClr val="C00000"/>
                </a:solidFill>
                <a:latin typeface="Arial Narrow" panose="020B0606020202030204" pitchFamily="34" charset="0"/>
                <a:cs typeface="Times New Roman" panose="02020603050405020304" pitchFamily="18" charset="0"/>
              </a:rPr>
              <a:t>МӘМС </a:t>
            </a:r>
            <a:r>
              <a:rPr lang="ru-RU" altLang="ru-RU" sz="1200" b="1" dirty="0" err="1" smtClean="0">
                <a:solidFill>
                  <a:srgbClr val="C00000"/>
                </a:solidFill>
                <a:latin typeface="Arial Narrow" panose="020B0606020202030204" pitchFamily="34" charset="0"/>
                <a:cs typeface="Times New Roman" panose="02020603050405020304" pitchFamily="18" charset="0"/>
              </a:rPr>
              <a:t>жүйесінде медициналық көмекке құқығы жоқ адамдарға</a:t>
            </a:r>
            <a:endParaRPr lang="ru-RU" altLang="ru-RU" sz="1200" b="1" dirty="0">
              <a:solidFill>
                <a:srgbClr val="002060"/>
              </a:solidFill>
              <a:latin typeface="Arial Narrow" panose="020B0606020202030204" pitchFamily="34" charset="0"/>
              <a:cs typeface="Times New Roman" panose="02020603050405020304" pitchFamily="18" charset="0"/>
            </a:endParaRPr>
          </a:p>
        </p:txBody>
      </p:sp>
      <p:sp>
        <p:nvSpPr>
          <p:cNvPr id="26642" name="TextBox 23"/>
          <p:cNvSpPr txBox="1">
            <a:spLocks noChangeArrowheads="1"/>
          </p:cNvSpPr>
          <p:nvPr/>
        </p:nvSpPr>
        <p:spPr bwMode="auto">
          <a:xfrm>
            <a:off x="5753711" y="3749675"/>
            <a:ext cx="5662613" cy="119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561" tIns="44282" rIns="88561" bIns="44282">
            <a:spAutoFit/>
          </a:bodyPr>
          <a:lstStyle>
            <a:lvl1pPr marL="276225" indent="-276225">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 typeface="Wingdings" panose="05000000000000000000" pitchFamily="2" charset="2"/>
              <a:buChar char="ü"/>
            </a:pPr>
            <a:r>
              <a:rPr lang="ru-RU" altLang="ru-RU" sz="1200" b="1" dirty="0" err="1" smtClean="0">
                <a:solidFill>
                  <a:srgbClr val="002060"/>
                </a:solidFill>
                <a:latin typeface="Arial Narrow" panose="020B0606020202030204" pitchFamily="34" charset="0"/>
                <a:cs typeface="Times New Roman" panose="02020603050405020304" pitchFamily="18" charset="0"/>
              </a:rPr>
              <a:t>Қарап-тексеру, мамандар</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002060"/>
                </a:solidFill>
                <a:latin typeface="Arial Narrow" panose="020B0606020202030204" pitchFamily="34" charset="0"/>
                <a:cs typeface="Times New Roman" panose="02020603050405020304" pitchFamily="18" charset="0"/>
              </a:rPr>
              <a:t>консультациясы</a:t>
            </a:r>
            <a:r>
              <a:rPr lang="ru-RU" altLang="ru-RU" sz="1200" b="1" dirty="0" smtClean="0">
                <a:solidFill>
                  <a:srgbClr val="002060"/>
                </a:solidFill>
                <a:latin typeface="Arial Narrow" panose="020B0606020202030204" pitchFamily="34" charset="0"/>
                <a:cs typeface="Times New Roman" panose="02020603050405020304" pitchFamily="18" charset="0"/>
              </a:rPr>
              <a:t>;</a:t>
            </a:r>
            <a:endParaRPr lang="ru-RU" altLang="ru-RU" sz="1200" b="1" dirty="0">
              <a:solidFill>
                <a:srgbClr val="002060"/>
              </a:solidFill>
              <a:latin typeface="Arial Narrow" panose="020B0606020202030204" pitchFamily="34" charset="0"/>
              <a:cs typeface="Times New Roman" panose="02020603050405020304" pitchFamily="18" charset="0"/>
            </a:endParaRPr>
          </a:p>
          <a:p>
            <a:pPr>
              <a:spcBef>
                <a:spcPct val="0"/>
              </a:spcBef>
              <a:buFont typeface="Wingdings" panose="05000000000000000000" pitchFamily="2" charset="2"/>
              <a:buChar char="ü"/>
            </a:pPr>
            <a:r>
              <a:rPr lang="ru-RU" altLang="ru-RU" sz="1200" b="1" dirty="0" err="1" smtClean="0">
                <a:solidFill>
                  <a:srgbClr val="002060"/>
                </a:solidFill>
                <a:latin typeface="Arial Narrow" panose="020B0606020202030204" pitchFamily="34" charset="0"/>
                <a:cs typeface="Times New Roman" panose="02020603050405020304" pitchFamily="18" charset="0"/>
              </a:rPr>
              <a:t>Зертханалық зерттеулер</a:t>
            </a:r>
            <a:r>
              <a:rPr lang="ru-RU" altLang="ru-RU" sz="1200" b="1" dirty="0" smtClean="0">
                <a:solidFill>
                  <a:srgbClr val="002060"/>
                </a:solidFill>
                <a:latin typeface="Arial Narrow" panose="020B0606020202030204" pitchFamily="34" charset="0"/>
                <a:cs typeface="Times New Roman" panose="02020603050405020304" pitchFamily="18" charset="0"/>
              </a:rPr>
              <a:t>;</a:t>
            </a:r>
            <a:endParaRPr lang="ru-RU" altLang="ru-RU" sz="1200" b="1" dirty="0">
              <a:solidFill>
                <a:srgbClr val="002060"/>
              </a:solidFill>
              <a:latin typeface="Arial Narrow" panose="020B0606020202030204" pitchFamily="34" charset="0"/>
              <a:cs typeface="Times New Roman" panose="02020603050405020304" pitchFamily="18" charset="0"/>
            </a:endParaRPr>
          </a:p>
          <a:p>
            <a:pPr>
              <a:spcBef>
                <a:spcPct val="0"/>
              </a:spcBef>
              <a:buFont typeface="Wingdings" panose="05000000000000000000" pitchFamily="2" charset="2"/>
              <a:buChar char="ü"/>
            </a:pPr>
            <a:r>
              <a:rPr lang="ru-RU" altLang="ru-RU" sz="1200" b="1" dirty="0" err="1" smtClean="0">
                <a:solidFill>
                  <a:srgbClr val="92D050"/>
                </a:solidFill>
                <a:latin typeface="Arial Narrow" panose="020B0606020202030204" pitchFamily="34" charset="0"/>
                <a:cs typeface="Times New Roman" panose="02020603050405020304" pitchFamily="18" charset="0"/>
              </a:rPr>
              <a:t>Жоғары технологиялы</a:t>
            </a:r>
            <a:r>
              <a:rPr lang="ru-RU" altLang="ru-RU" sz="1200" b="1" dirty="0" smtClean="0">
                <a:solidFill>
                  <a:srgbClr val="92D050"/>
                </a:solidFill>
                <a:latin typeface="Arial Narrow" panose="020B0606020202030204" pitchFamily="34" charset="0"/>
                <a:cs typeface="Times New Roman" panose="02020603050405020304" pitchFamily="18" charset="0"/>
              </a:rPr>
              <a:t> </a:t>
            </a:r>
            <a:r>
              <a:rPr lang="ru-RU" altLang="ru-RU" sz="1200" b="1" dirty="0" err="1" smtClean="0">
                <a:solidFill>
                  <a:srgbClr val="92D050"/>
                </a:solidFill>
                <a:latin typeface="Arial Narrow" panose="020B0606020202030204" pitchFamily="34" charset="0"/>
                <a:cs typeface="Times New Roman" panose="02020603050405020304" pitchFamily="18" charset="0"/>
              </a:rPr>
              <a:t>қызметтерді қоса алғанда, </a:t>
            </a:r>
            <a:r>
              <a:rPr lang="ru-RU" altLang="ru-RU" sz="1200" b="1" dirty="0" err="1" smtClean="0">
                <a:solidFill>
                  <a:schemeClr val="tx2">
                    <a:lumMod val="75000"/>
                  </a:schemeClr>
                </a:solidFill>
                <a:latin typeface="Arial Narrow" panose="020B0606020202030204" pitchFamily="34" charset="0"/>
                <a:cs typeface="Times New Roman" panose="02020603050405020304" pitchFamily="18" charset="0"/>
              </a:rPr>
              <a:t>ме</a:t>
            </a:r>
            <a:r>
              <a:rPr lang="ru-RU" altLang="ru-RU" sz="1200" b="1" dirty="0" err="1" smtClean="0">
                <a:solidFill>
                  <a:srgbClr val="002060"/>
                </a:solidFill>
                <a:latin typeface="Arial Narrow" panose="020B0606020202030204" pitchFamily="34" charset="0"/>
                <a:cs typeface="Times New Roman" panose="02020603050405020304" pitchFamily="18" charset="0"/>
              </a:rPr>
              <a:t>дициналық қызметтер;</a:t>
            </a:r>
            <a:endParaRPr lang="ru-RU" altLang="ru-RU" sz="1200" b="1" dirty="0">
              <a:solidFill>
                <a:srgbClr val="92D050"/>
              </a:solidFill>
              <a:latin typeface="Arial Narrow" panose="020B0606020202030204" pitchFamily="34" charset="0"/>
              <a:cs typeface="Times New Roman" panose="02020603050405020304" pitchFamily="18" charset="0"/>
            </a:endParaRPr>
          </a:p>
          <a:p>
            <a:pPr>
              <a:spcBef>
                <a:spcPct val="0"/>
              </a:spcBef>
              <a:buFont typeface="Wingdings" panose="05000000000000000000" pitchFamily="2" charset="2"/>
              <a:buChar char="ü"/>
            </a:pPr>
            <a:r>
              <a:rPr lang="ru-RU" altLang="ru-RU" sz="1200" b="1" dirty="0" err="1" smtClean="0">
                <a:solidFill>
                  <a:srgbClr val="002060"/>
                </a:solidFill>
                <a:latin typeface="Arial Narrow" panose="020B0606020202030204" pitchFamily="34" charset="0"/>
                <a:cs typeface="Times New Roman" panose="02020603050405020304" pitchFamily="18" charset="0"/>
              </a:rPr>
              <a:t>Бекітілген</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002060"/>
                </a:solidFill>
                <a:latin typeface="Arial Narrow" panose="020B0606020202030204" pitchFamily="34" charset="0"/>
                <a:cs typeface="Times New Roman" panose="02020603050405020304" pitchFamily="18" charset="0"/>
              </a:rPr>
              <a:t>тізбеге</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002060"/>
                </a:solidFill>
                <a:latin typeface="Arial Narrow" panose="020B0606020202030204" pitchFamily="34" charset="0"/>
                <a:cs typeface="Times New Roman" panose="02020603050405020304" pitchFamily="18" charset="0"/>
              </a:rPr>
              <a:t>сәйкес дәрі-дәрмекпен қамтамасыз ету</a:t>
            </a:r>
            <a:r>
              <a:rPr lang="ru-RU" altLang="ru-RU" sz="1200" b="1" dirty="0" smtClean="0">
                <a:solidFill>
                  <a:srgbClr val="002060"/>
                </a:solidFill>
                <a:latin typeface="Arial Narrow" panose="020B0606020202030204" pitchFamily="34" charset="0"/>
                <a:cs typeface="Times New Roman" panose="02020603050405020304" pitchFamily="18" charset="0"/>
              </a:rPr>
              <a:t>;</a:t>
            </a:r>
            <a:endParaRPr lang="ru-RU" altLang="ru-RU" sz="1200" b="1" dirty="0">
              <a:solidFill>
                <a:srgbClr val="002060"/>
              </a:solidFill>
              <a:latin typeface="Arial Narrow" panose="020B0606020202030204" pitchFamily="34" charset="0"/>
              <a:cs typeface="Times New Roman" panose="02020603050405020304" pitchFamily="18" charset="0"/>
            </a:endParaRPr>
          </a:p>
          <a:p>
            <a:pPr eaLnBrk="1" hangingPunct="1">
              <a:spcBef>
                <a:spcPct val="0"/>
              </a:spcBef>
              <a:buFont typeface="Wingdings" panose="05000000000000000000" pitchFamily="2" charset="2"/>
              <a:buChar char="ü"/>
            </a:pPr>
            <a:r>
              <a:rPr lang="ru-RU" altLang="ru-RU" sz="1200" b="1" dirty="0" err="1" smtClean="0">
                <a:solidFill>
                  <a:srgbClr val="002060"/>
                </a:solidFill>
                <a:latin typeface="Arial Narrow" panose="020B0606020202030204" pitchFamily="34" charset="0"/>
                <a:cs typeface="Times New Roman" panose="02020603050405020304" pitchFamily="18" charset="0"/>
              </a:rPr>
              <a:t>Қалпына келтіру</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002060"/>
                </a:solidFill>
                <a:latin typeface="Arial Narrow" panose="020B0606020202030204" pitchFamily="34" charset="0"/>
                <a:cs typeface="Times New Roman" panose="02020603050405020304" pitchFamily="18" charset="0"/>
              </a:rPr>
              <a:t>емі</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002060"/>
                </a:solidFill>
                <a:latin typeface="Arial Narrow" panose="020B0606020202030204" pitchFamily="34" charset="0"/>
                <a:cs typeface="Times New Roman" panose="02020603050405020304" pitchFamily="18" charset="0"/>
              </a:rPr>
              <a:t>және оңалту;</a:t>
            </a:r>
            <a:endParaRPr lang="ru-RU" altLang="ru-RU" sz="1200" b="1" dirty="0">
              <a:solidFill>
                <a:srgbClr val="002060"/>
              </a:solidFill>
              <a:latin typeface="Arial Narrow" panose="020B0606020202030204" pitchFamily="34" charset="0"/>
              <a:cs typeface="Times New Roman" panose="02020603050405020304" pitchFamily="18" charset="0"/>
            </a:endParaRPr>
          </a:p>
          <a:p>
            <a:pPr eaLnBrk="1" hangingPunct="1">
              <a:spcBef>
                <a:spcPct val="0"/>
              </a:spcBef>
              <a:buFont typeface="Wingdings" panose="05000000000000000000" pitchFamily="2" charset="2"/>
              <a:buChar char="ü"/>
            </a:pPr>
            <a:r>
              <a:rPr lang="ru-RU" altLang="ru-RU" sz="1200" b="1" dirty="0" err="1" smtClean="0">
                <a:solidFill>
                  <a:srgbClr val="002060"/>
                </a:solidFill>
                <a:latin typeface="Arial Narrow" panose="020B0606020202030204" pitchFamily="34" charset="0"/>
                <a:cs typeface="Times New Roman" panose="02020603050405020304" pitchFamily="18" charset="0"/>
              </a:rPr>
              <a:t>Әлеуметтік мәні </a:t>
            </a:r>
            <a:r>
              <a:rPr lang="ru-RU" altLang="ru-RU" sz="1200" b="1" dirty="0" smtClean="0">
                <a:solidFill>
                  <a:srgbClr val="002060"/>
                </a:solidFill>
                <a:latin typeface="Arial Narrow" panose="020B0606020202030204" pitchFamily="34" charset="0"/>
                <a:cs typeface="Times New Roman" panose="02020603050405020304" pitchFamily="18" charset="0"/>
              </a:rPr>
              <a:t>бар </a:t>
            </a:r>
            <a:r>
              <a:rPr lang="ru-RU" altLang="ru-RU" sz="1200" b="1" dirty="0" err="1" smtClean="0">
                <a:solidFill>
                  <a:srgbClr val="002060"/>
                </a:solidFill>
                <a:latin typeface="Arial Narrow" panose="020B0606020202030204" pitchFamily="34" charset="0"/>
                <a:cs typeface="Times New Roman" panose="02020603050405020304" pitchFamily="18" charset="0"/>
              </a:rPr>
              <a:t>ауруларды</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002060"/>
                </a:solidFill>
                <a:latin typeface="Arial Narrow" panose="020B0606020202030204" pitchFamily="34" charset="0"/>
                <a:cs typeface="Times New Roman" panose="02020603050405020304" pitchFamily="18" charset="0"/>
              </a:rPr>
              <a:t>еріксіз</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002060"/>
                </a:solidFill>
                <a:latin typeface="Arial Narrow" panose="020B0606020202030204" pitchFamily="34" charset="0"/>
                <a:cs typeface="Times New Roman" panose="02020603050405020304" pitchFamily="18" charset="0"/>
              </a:rPr>
              <a:t>емдеу</a:t>
            </a:r>
            <a:endParaRPr lang="ru-RU" altLang="ru-RU" sz="1200" b="1" dirty="0">
              <a:solidFill>
                <a:srgbClr val="002060"/>
              </a:solidFill>
              <a:latin typeface="Arial Narrow" panose="020B0606020202030204" pitchFamily="34" charset="0"/>
              <a:cs typeface="Times New Roman" panose="02020603050405020304" pitchFamily="18" charset="0"/>
            </a:endParaRPr>
          </a:p>
        </p:txBody>
      </p:sp>
      <p:sp>
        <p:nvSpPr>
          <p:cNvPr id="25" name="Прямоугольник 24"/>
          <p:cNvSpPr/>
          <p:nvPr/>
        </p:nvSpPr>
        <p:spPr>
          <a:xfrm>
            <a:off x="3124812" y="5446713"/>
            <a:ext cx="2427287" cy="500062"/>
          </a:xfrm>
          <a:prstGeom prst="rect">
            <a:avLst/>
          </a:prstGeom>
          <a:noFill/>
          <a:ln>
            <a:solidFill>
              <a:schemeClr val="bg1">
                <a:lumMod val="5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8561" tIns="44282" rIns="88561" bIns="44282" anchor="ctr"/>
          <a:lstStyle/>
          <a:p>
            <a:pPr algn="ctr">
              <a:defRPr/>
            </a:pPr>
            <a:endParaRPr lang="ru-RU" sz="1200">
              <a:latin typeface="Arial Narrow" panose="020B0606020202030204" pitchFamily="34" charset="0"/>
            </a:endParaRPr>
          </a:p>
        </p:txBody>
      </p:sp>
      <p:sp>
        <p:nvSpPr>
          <p:cNvPr id="30" name="Прямоугольник 29"/>
          <p:cNvSpPr/>
          <p:nvPr/>
        </p:nvSpPr>
        <p:spPr>
          <a:xfrm>
            <a:off x="3124812" y="6056314"/>
            <a:ext cx="2427287" cy="757237"/>
          </a:xfrm>
          <a:prstGeom prst="rect">
            <a:avLst/>
          </a:prstGeom>
          <a:noFill/>
          <a:ln>
            <a:solidFill>
              <a:schemeClr val="bg1">
                <a:lumMod val="5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8561" tIns="44282" rIns="88561" bIns="44282" anchor="ctr"/>
          <a:lstStyle/>
          <a:p>
            <a:pPr algn="ctr">
              <a:defRPr/>
            </a:pPr>
            <a:endParaRPr lang="ru-RU" sz="1200">
              <a:latin typeface="Arial Narrow" panose="020B0606020202030204" pitchFamily="34" charset="0"/>
            </a:endParaRPr>
          </a:p>
        </p:txBody>
      </p:sp>
      <p:sp>
        <p:nvSpPr>
          <p:cNvPr id="51" name="Прямоугольник 50"/>
          <p:cNvSpPr/>
          <p:nvPr/>
        </p:nvSpPr>
        <p:spPr>
          <a:xfrm>
            <a:off x="5736248" y="3649665"/>
            <a:ext cx="5830888" cy="1647823"/>
          </a:xfrm>
          <a:prstGeom prst="rect">
            <a:avLst/>
          </a:prstGeom>
          <a:noFill/>
          <a:ln>
            <a:solidFill>
              <a:schemeClr val="bg1">
                <a:lumMod val="5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8561" tIns="44282" rIns="88561" bIns="44282" anchor="ctr"/>
          <a:lstStyle/>
          <a:p>
            <a:pPr algn="ctr">
              <a:defRPr/>
            </a:pPr>
            <a:endParaRPr lang="ru-RU" sz="1200">
              <a:latin typeface="Arial Narrow" panose="020B0606020202030204" pitchFamily="34" charset="0"/>
            </a:endParaRPr>
          </a:p>
        </p:txBody>
      </p:sp>
      <p:sp>
        <p:nvSpPr>
          <p:cNvPr id="26646" name="Прямоугольник 1154048"/>
          <p:cNvSpPr>
            <a:spLocks noChangeArrowheads="1"/>
          </p:cNvSpPr>
          <p:nvPr/>
        </p:nvSpPr>
        <p:spPr bwMode="auto">
          <a:xfrm>
            <a:off x="5744187" y="5434014"/>
            <a:ext cx="5786437" cy="458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561" tIns="44282" rIns="88561" bIns="44282">
            <a:spAutoFit/>
          </a:bodyPr>
          <a:lstStyle>
            <a:lvl1pPr marL="276225" indent="-276225">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 typeface="Wingdings" panose="05000000000000000000" pitchFamily="2" charset="2"/>
              <a:buChar char="ü"/>
            </a:pPr>
            <a:r>
              <a:rPr lang="ru-RU" altLang="ru-RU" sz="1200" b="1" dirty="0" err="1" smtClean="0">
                <a:solidFill>
                  <a:srgbClr val="002060"/>
                </a:solidFill>
                <a:latin typeface="Arial Narrow" panose="020B0606020202030204" pitchFamily="34" charset="0"/>
                <a:cs typeface="Times New Roman" panose="02020603050405020304" pitchFamily="18" charset="0"/>
              </a:rPr>
              <a:t>Туа</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002060"/>
                </a:solidFill>
                <a:latin typeface="Arial Narrow" panose="020B0606020202030204" pitchFamily="34" charset="0"/>
                <a:cs typeface="Times New Roman" panose="02020603050405020304" pitchFamily="18" charset="0"/>
              </a:rPr>
              <a:t>біткен</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002060"/>
                </a:solidFill>
                <a:latin typeface="Arial Narrow" panose="020B0606020202030204" pitchFamily="34" charset="0"/>
                <a:cs typeface="Times New Roman" panose="02020603050405020304" pitchFamily="18" charset="0"/>
              </a:rPr>
              <a:t>және пайда</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002060"/>
                </a:solidFill>
                <a:latin typeface="Arial Narrow" panose="020B0606020202030204" pitchFamily="34" charset="0"/>
                <a:cs typeface="Times New Roman" panose="02020603050405020304" pitchFamily="18" charset="0"/>
              </a:rPr>
              <a:t>болған ауруларды</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002060"/>
                </a:solidFill>
                <a:latin typeface="Arial Narrow" panose="020B0606020202030204" pitchFamily="34" charset="0"/>
                <a:cs typeface="Times New Roman" panose="02020603050405020304" pitchFamily="18" charset="0"/>
              </a:rPr>
              <a:t>сондай-ақ жіті</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002060"/>
                </a:solidFill>
                <a:latin typeface="Arial Narrow" panose="020B0606020202030204" pitchFamily="34" charset="0"/>
                <a:cs typeface="Times New Roman" panose="02020603050405020304" pitchFamily="18" charset="0"/>
              </a:rPr>
              <a:t>созылмалы</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002060"/>
                </a:solidFill>
                <a:latin typeface="Arial Narrow" panose="020B0606020202030204" pitchFamily="34" charset="0"/>
                <a:cs typeface="Times New Roman" panose="02020603050405020304" pitchFamily="18" charset="0"/>
              </a:rPr>
              <a:t>аурулар</a:t>
            </a:r>
            <a:r>
              <a:rPr lang="ru-RU" altLang="ru-RU" sz="1200" b="1" dirty="0" smtClean="0">
                <a:solidFill>
                  <a:srgbClr val="002060"/>
                </a:solidFill>
                <a:latin typeface="Arial Narrow" panose="020B0606020202030204" pitchFamily="34" charset="0"/>
                <a:cs typeface="Times New Roman" panose="02020603050405020304" pitchFamily="18" charset="0"/>
              </a:rPr>
              <a:t> мен </a:t>
            </a:r>
            <a:r>
              <a:rPr lang="ru-RU" altLang="ru-RU" sz="1200" b="1" dirty="0" err="1" smtClean="0">
                <a:solidFill>
                  <a:srgbClr val="002060"/>
                </a:solidFill>
                <a:latin typeface="Arial Narrow" panose="020B0606020202030204" pitchFamily="34" charset="0"/>
                <a:cs typeface="Times New Roman" panose="02020603050405020304" pitchFamily="18" charset="0"/>
              </a:rPr>
              <a:t>жарақаттардың салдарын</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002060"/>
                </a:solidFill>
                <a:latin typeface="Arial Narrow" panose="020B0606020202030204" pitchFamily="34" charset="0"/>
                <a:cs typeface="Times New Roman" panose="02020603050405020304" pitchFamily="18" charset="0"/>
              </a:rPr>
              <a:t>емдеу</a:t>
            </a:r>
            <a:endParaRPr lang="ru-RU" altLang="ru-RU" sz="1200" b="1" dirty="0">
              <a:solidFill>
                <a:srgbClr val="002060"/>
              </a:solidFill>
              <a:latin typeface="Arial Narrow" panose="020B0606020202030204" pitchFamily="34" charset="0"/>
              <a:cs typeface="Times New Roman" panose="02020603050405020304" pitchFamily="18" charset="0"/>
            </a:endParaRPr>
          </a:p>
        </p:txBody>
      </p:sp>
      <p:sp>
        <p:nvSpPr>
          <p:cNvPr id="1154051" name="Прямоугольник 1154050"/>
          <p:cNvSpPr/>
          <p:nvPr/>
        </p:nvSpPr>
        <p:spPr>
          <a:xfrm>
            <a:off x="5733074" y="5449888"/>
            <a:ext cx="5834063" cy="500062"/>
          </a:xfrm>
          <a:prstGeom prst="rect">
            <a:avLst/>
          </a:prstGeom>
          <a:noFill/>
          <a:ln>
            <a:solidFill>
              <a:schemeClr val="bg1">
                <a:lumMod val="5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8561" tIns="44282" rIns="88561" bIns="44282" anchor="ctr"/>
          <a:lstStyle/>
          <a:p>
            <a:pPr algn="ctr">
              <a:defRPr/>
            </a:pPr>
            <a:endParaRPr lang="ru-RU" sz="1200">
              <a:latin typeface="Arial Narrow" panose="020B0606020202030204" pitchFamily="34" charset="0"/>
            </a:endParaRPr>
          </a:p>
        </p:txBody>
      </p:sp>
      <p:sp>
        <p:nvSpPr>
          <p:cNvPr id="26648" name="Прямоугольник 1154051"/>
          <p:cNvSpPr>
            <a:spLocks noChangeArrowheads="1"/>
          </p:cNvSpPr>
          <p:nvPr/>
        </p:nvSpPr>
        <p:spPr bwMode="auto">
          <a:xfrm>
            <a:off x="5741012" y="6003925"/>
            <a:ext cx="5786437" cy="643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561" tIns="44282" rIns="88561" bIns="44282">
            <a:spAutoFit/>
          </a:bodyPr>
          <a:lstStyle>
            <a:lvl1pPr marL="276225" indent="-276225">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 typeface="Wingdings" panose="05000000000000000000" pitchFamily="2" charset="2"/>
              <a:buChar char="ü"/>
            </a:pPr>
            <a:r>
              <a:rPr lang="ru-RU" altLang="ru-RU" sz="1200" b="1" dirty="0" err="1" smtClean="0">
                <a:solidFill>
                  <a:srgbClr val="002060"/>
                </a:solidFill>
                <a:latin typeface="Arial Narrow" panose="020B0606020202030204" pitchFamily="34" charset="0"/>
                <a:cs typeface="Times New Roman" panose="02020603050405020304" pitchFamily="18" charset="0"/>
              </a:rPr>
              <a:t>Терминалдық (түпкілікті</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002060"/>
                </a:solidFill>
                <a:latin typeface="Arial Narrow" panose="020B0606020202030204" pitchFamily="34" charset="0"/>
                <a:cs typeface="Times New Roman" panose="02020603050405020304" pitchFamily="18" charset="0"/>
              </a:rPr>
              <a:t>сатыдағы жазылмайтын</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002060"/>
                </a:solidFill>
                <a:latin typeface="Arial Narrow" panose="020B0606020202030204" pitchFamily="34" charset="0"/>
                <a:cs typeface="Times New Roman" panose="02020603050405020304" pitchFamily="18" charset="0"/>
              </a:rPr>
              <a:t>науқастарға мамандандырылған құрылымлық бөлімшелерде, дербес</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002060"/>
                </a:solidFill>
                <a:latin typeface="Arial Narrow" panose="020B0606020202030204" pitchFamily="34" charset="0"/>
                <a:cs typeface="Times New Roman" panose="02020603050405020304" pitchFamily="18" charset="0"/>
              </a:rPr>
              <a:t>медициналық ұйымдарда </a:t>
            </a:r>
            <a:r>
              <a:rPr lang="ru-RU" altLang="ru-RU" sz="1200" b="1" dirty="0" smtClean="0">
                <a:solidFill>
                  <a:srgbClr val="002060"/>
                </a:solidFill>
                <a:latin typeface="Arial Narrow" panose="020B0606020202030204" pitchFamily="34" charset="0"/>
                <a:cs typeface="Times New Roman" panose="02020603050405020304" pitchFamily="18" charset="0"/>
              </a:rPr>
              <a:t>(</a:t>
            </a:r>
            <a:r>
              <a:rPr lang="ru-RU" altLang="ru-RU" sz="1200" b="1" dirty="0" err="1" smtClean="0">
                <a:solidFill>
                  <a:srgbClr val="002060"/>
                </a:solidFill>
                <a:latin typeface="Arial Narrow" panose="020B0606020202030204" pitchFamily="34" charset="0"/>
                <a:cs typeface="Times New Roman" panose="02020603050405020304" pitchFamily="18" charset="0"/>
              </a:rPr>
              <a:t>хоспистерде</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002060"/>
                </a:solidFill>
                <a:latin typeface="Arial Narrow" panose="020B0606020202030204" pitchFamily="34" charset="0"/>
                <a:cs typeface="Times New Roman" panose="02020603050405020304" pitchFamily="18" charset="0"/>
              </a:rPr>
              <a:t>немесе</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002060"/>
                </a:solidFill>
                <a:latin typeface="Arial Narrow" panose="020B0606020202030204" pitchFamily="34" charset="0"/>
                <a:cs typeface="Times New Roman" panose="02020603050405020304" pitchFamily="18" charset="0"/>
              </a:rPr>
              <a:t>үйдегі </a:t>
            </a:r>
            <a:r>
              <a:rPr lang="ru-RU" altLang="ru-RU" sz="1200" b="1" dirty="0" smtClean="0">
                <a:solidFill>
                  <a:srgbClr val="002060"/>
                </a:solidFill>
                <a:latin typeface="Arial Narrow" panose="020B0606020202030204" pitchFamily="34" charset="0"/>
                <a:cs typeface="Times New Roman" panose="02020603050405020304" pitchFamily="18" charset="0"/>
              </a:rPr>
              <a:t>стационар </a:t>
            </a:r>
            <a:r>
              <a:rPr lang="ru-RU" altLang="ru-RU" sz="1200" b="1" dirty="0" err="1" smtClean="0">
                <a:solidFill>
                  <a:srgbClr val="002060"/>
                </a:solidFill>
                <a:latin typeface="Arial Narrow" panose="020B0606020202030204" pitchFamily="34" charset="0"/>
                <a:cs typeface="Times New Roman" panose="02020603050405020304" pitchFamily="18" charset="0"/>
              </a:rPr>
              <a:t>нысанынлағы ұйымдарда көмек көрсету</a:t>
            </a:r>
            <a:endParaRPr lang="ru-RU" altLang="ru-RU" sz="1200" b="1" dirty="0">
              <a:solidFill>
                <a:srgbClr val="002060"/>
              </a:solidFill>
              <a:latin typeface="Arial Narrow" panose="020B0606020202030204" pitchFamily="34" charset="0"/>
              <a:cs typeface="Times New Roman" panose="02020603050405020304" pitchFamily="18" charset="0"/>
            </a:endParaRPr>
          </a:p>
        </p:txBody>
      </p:sp>
      <p:sp>
        <p:nvSpPr>
          <p:cNvPr id="1154053" name="Прямоугольник 1154052"/>
          <p:cNvSpPr/>
          <p:nvPr/>
        </p:nvSpPr>
        <p:spPr>
          <a:xfrm>
            <a:off x="5744186" y="6021388"/>
            <a:ext cx="5822950" cy="792162"/>
          </a:xfrm>
          <a:prstGeom prst="rect">
            <a:avLst/>
          </a:prstGeom>
          <a:noFill/>
          <a:ln>
            <a:solidFill>
              <a:schemeClr val="bg1">
                <a:lumMod val="5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8561" tIns="44282" rIns="88561" bIns="44282" anchor="ctr"/>
          <a:lstStyle/>
          <a:p>
            <a:pPr algn="ctr">
              <a:defRPr/>
            </a:pPr>
            <a:endParaRPr lang="ru-RU" sz="1200">
              <a:latin typeface="Arial Narrow" panose="020B0606020202030204" pitchFamily="34" charset="0"/>
            </a:endParaRPr>
          </a:p>
        </p:txBody>
      </p:sp>
      <p:sp>
        <p:nvSpPr>
          <p:cNvPr id="26652" name="Прямоугольник 1154059"/>
          <p:cNvSpPr>
            <a:spLocks noChangeArrowheads="1"/>
          </p:cNvSpPr>
          <p:nvPr/>
        </p:nvSpPr>
        <p:spPr bwMode="auto">
          <a:xfrm>
            <a:off x="5736249" y="939801"/>
            <a:ext cx="5794375" cy="274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080" tIns="44541" rIns="89080" bIns="44541">
            <a:spAutoFit/>
          </a:bodyPr>
          <a:lstStyle>
            <a:lvl1pPr marL="276225" indent="-276225">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 typeface="Wingdings" panose="05000000000000000000" pitchFamily="2" charset="2"/>
              <a:buChar char="ü"/>
            </a:pPr>
            <a:r>
              <a:rPr lang="ru-RU" altLang="ru-RU" sz="1200" b="1" dirty="0" err="1" smtClean="0">
                <a:solidFill>
                  <a:srgbClr val="002060"/>
                </a:solidFill>
                <a:latin typeface="Arial Narrow" panose="020B0606020202030204" pitchFamily="34" charset="0"/>
                <a:cs typeface="Times New Roman" panose="02020603050405020304" pitchFamily="18" charset="0"/>
              </a:rPr>
              <a:t>Науқасты медициналық ұйымға тасымалдау</a:t>
            </a:r>
            <a:r>
              <a:rPr lang="ru-RU" altLang="ru-RU" sz="1200" b="1" dirty="0" smtClean="0">
                <a:solidFill>
                  <a:srgbClr val="002060"/>
                </a:solidFill>
                <a:latin typeface="Arial Narrow" panose="020B0606020202030204" pitchFamily="34" charset="0"/>
                <a:cs typeface="Times New Roman" panose="02020603050405020304" pitchFamily="18" charset="0"/>
              </a:rPr>
              <a:t>/</a:t>
            </a:r>
            <a:r>
              <a:rPr lang="ru-RU" altLang="ru-RU" sz="1200" b="1" dirty="0" err="1" smtClean="0">
                <a:solidFill>
                  <a:srgbClr val="002060"/>
                </a:solidFill>
                <a:latin typeface="Arial Narrow" panose="020B0606020202030204" pitchFamily="34" charset="0"/>
                <a:cs typeface="Times New Roman" panose="02020603050405020304" pitchFamily="18" charset="0"/>
              </a:rPr>
              <a:t>білікті</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002060"/>
                </a:solidFill>
                <a:latin typeface="Arial Narrow" panose="020B0606020202030204" pitchFamily="34" charset="0"/>
                <a:cs typeface="Times New Roman" panose="02020603050405020304" pitchFamily="18" charset="0"/>
              </a:rPr>
              <a:t>маманды</a:t>
            </a:r>
            <a:r>
              <a:rPr lang="ru-RU" altLang="ru-RU" sz="1200" b="1" dirty="0" smtClean="0">
                <a:solidFill>
                  <a:srgbClr val="002060"/>
                </a:solidFill>
                <a:latin typeface="Arial Narrow" panose="020B0606020202030204" pitchFamily="34" charset="0"/>
                <a:cs typeface="Times New Roman" panose="02020603050405020304" pitchFamily="18" charset="0"/>
              </a:rPr>
              <a:t> </a:t>
            </a:r>
            <a:r>
              <a:rPr lang="ru-RU" altLang="ru-RU" sz="1200" b="1" dirty="0" err="1" smtClean="0">
                <a:solidFill>
                  <a:srgbClr val="002060"/>
                </a:solidFill>
                <a:latin typeface="Arial Narrow" panose="020B0606020202030204" pitchFamily="34" charset="0"/>
                <a:cs typeface="Times New Roman" panose="02020603050405020304" pitchFamily="18" charset="0"/>
              </a:rPr>
              <a:t>жеткізу</a:t>
            </a:r>
            <a:endParaRPr lang="ru-RU" altLang="ru-RU" sz="1200" b="1" dirty="0">
              <a:solidFill>
                <a:srgbClr val="002060"/>
              </a:solidFill>
              <a:latin typeface="Arial Narrow" panose="020B0606020202030204" pitchFamily="34" charset="0"/>
              <a:cs typeface="Times New Roman" panose="02020603050405020304" pitchFamily="18" charset="0"/>
            </a:endParaRPr>
          </a:p>
        </p:txBody>
      </p:sp>
      <p:sp>
        <p:nvSpPr>
          <p:cNvPr id="69" name="Прямоугольник 68"/>
          <p:cNvSpPr/>
          <p:nvPr/>
        </p:nvSpPr>
        <p:spPr>
          <a:xfrm>
            <a:off x="5736248" y="979489"/>
            <a:ext cx="5830888" cy="390525"/>
          </a:xfrm>
          <a:prstGeom prst="rect">
            <a:avLst/>
          </a:prstGeom>
          <a:noFill/>
          <a:ln>
            <a:solidFill>
              <a:schemeClr val="bg1">
                <a:lumMod val="5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8561" tIns="44282" rIns="88561" bIns="44282" anchor="ctr"/>
          <a:lstStyle/>
          <a:p>
            <a:pPr algn="ctr">
              <a:defRPr/>
            </a:pPr>
            <a:endParaRPr lang="ru-RU" sz="1200">
              <a:latin typeface="Arial Narrow" panose="020B0606020202030204" pitchFamily="34" charset="0"/>
            </a:endParaRPr>
          </a:p>
        </p:txBody>
      </p:sp>
      <p:sp>
        <p:nvSpPr>
          <p:cNvPr id="70" name="Прямоугольник 69"/>
          <p:cNvSpPr/>
          <p:nvPr/>
        </p:nvSpPr>
        <p:spPr>
          <a:xfrm>
            <a:off x="3124812" y="973138"/>
            <a:ext cx="2427287" cy="392112"/>
          </a:xfrm>
          <a:prstGeom prst="rect">
            <a:avLst/>
          </a:prstGeom>
          <a:noFill/>
          <a:ln>
            <a:solidFill>
              <a:schemeClr val="bg1">
                <a:lumMod val="5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8561" tIns="44282" rIns="88561" bIns="44282" anchor="ctr"/>
          <a:lstStyle/>
          <a:p>
            <a:pPr algn="ctr">
              <a:defRPr/>
            </a:pPr>
            <a:endParaRPr lang="ru-RU" sz="1200">
              <a:latin typeface="Arial Narrow" panose="020B0606020202030204" pitchFamily="34" charset="0"/>
            </a:endParaRPr>
          </a:p>
        </p:txBody>
      </p:sp>
      <p:sp>
        <p:nvSpPr>
          <p:cNvPr id="26655" name="TextBox 8"/>
          <p:cNvSpPr txBox="1">
            <a:spLocks noChangeArrowheads="1"/>
          </p:cNvSpPr>
          <p:nvPr/>
        </p:nvSpPr>
        <p:spPr bwMode="auto">
          <a:xfrm>
            <a:off x="3193073" y="985839"/>
            <a:ext cx="2274888" cy="30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802" tIns="41905" rIns="83802" bIns="41905">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ru-RU" altLang="ru-RU" sz="1400" b="1" dirty="0" err="1" smtClean="0">
                <a:solidFill>
                  <a:srgbClr val="002060"/>
                </a:solidFill>
                <a:latin typeface="Arial Narrow" panose="020B0606020202030204" pitchFamily="34" charset="0"/>
                <a:cs typeface="Times New Roman" panose="02020603050405020304" pitchFamily="18" charset="0"/>
              </a:rPr>
              <a:t>Санитариялық </a:t>
            </a:r>
            <a:r>
              <a:rPr lang="ru-RU" altLang="ru-RU" sz="1400" b="1" dirty="0">
                <a:solidFill>
                  <a:srgbClr val="002060"/>
                </a:solidFill>
                <a:latin typeface="Arial Narrow" panose="020B0606020202030204" pitchFamily="34" charset="0"/>
                <a:cs typeface="Times New Roman" panose="02020603050405020304" pitchFamily="18" charset="0"/>
              </a:rPr>
              <a:t>авиация</a:t>
            </a:r>
          </a:p>
        </p:txBody>
      </p:sp>
      <p:sp>
        <p:nvSpPr>
          <p:cNvPr id="26657" name="TextBox 8"/>
          <p:cNvSpPr txBox="1">
            <a:spLocks noChangeArrowheads="1"/>
          </p:cNvSpPr>
          <p:nvPr/>
        </p:nvSpPr>
        <p:spPr bwMode="auto">
          <a:xfrm>
            <a:off x="161376" y="53495"/>
            <a:ext cx="7993062" cy="4370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nSpc>
                <a:spcPct val="80000"/>
              </a:lnSpc>
              <a:spcBef>
                <a:spcPct val="0"/>
              </a:spcBef>
              <a:buClr>
                <a:srgbClr val="C00000"/>
              </a:buClr>
              <a:buNone/>
            </a:pPr>
            <a:r>
              <a:rPr lang="kk-KZ" altLang="ru-RU" sz="2800" b="1" dirty="0" smtClean="0">
                <a:solidFill>
                  <a:srgbClr val="C00000"/>
                </a:solidFill>
                <a:latin typeface="+mn-lt"/>
              </a:rPr>
              <a:t>ТМККК ҚҰРЫЛЫМЫ</a:t>
            </a:r>
            <a:endParaRPr lang="ru-RU" altLang="ru-RU" sz="2800" b="1" dirty="0">
              <a:solidFill>
                <a:srgbClr val="C00000"/>
              </a:solidFill>
              <a:latin typeface="+mn-lt"/>
            </a:endParaRPr>
          </a:p>
        </p:txBody>
      </p:sp>
      <p:sp>
        <p:nvSpPr>
          <p:cNvPr id="37" name="Номер слайда 1"/>
          <p:cNvSpPr>
            <a:spLocks noGrp="1"/>
          </p:cNvSpPr>
          <p:nvPr>
            <p:ph type="sldNum" sz="quarter" idx="12"/>
          </p:nvPr>
        </p:nvSpPr>
        <p:spPr>
          <a:xfrm>
            <a:off x="9415110" y="6463593"/>
            <a:ext cx="2743200" cy="365125"/>
          </a:xfrm>
        </p:spPr>
        <p:txBody>
          <a:bodyPr/>
          <a:lstStyle/>
          <a:p>
            <a:fld id="{216AE564-8AED-4458-909C-6AB709C59D65}" type="slidenum">
              <a:rPr lang="ru-RU" sz="1600" smtClean="0">
                <a:solidFill>
                  <a:schemeClr val="tx1"/>
                </a:solidFill>
              </a:rPr>
              <a:pPr/>
              <a:t>21</a:t>
            </a:fld>
            <a:endParaRPr lang="ru-RU" sz="1600" dirty="0">
              <a:solidFill>
                <a:schemeClr val="tx1"/>
              </a:solidFill>
            </a:endParaRPr>
          </a:p>
        </p:txBody>
      </p:sp>
      <p:sp>
        <p:nvSpPr>
          <p:cNvPr id="3" name="TextBox 2"/>
          <p:cNvSpPr txBox="1"/>
          <p:nvPr/>
        </p:nvSpPr>
        <p:spPr>
          <a:xfrm>
            <a:off x="250032" y="5619918"/>
            <a:ext cx="2720792" cy="1015663"/>
          </a:xfrm>
          <a:prstGeom prst="rect">
            <a:avLst/>
          </a:prstGeom>
          <a:noFill/>
        </p:spPr>
        <p:txBody>
          <a:bodyPr wrap="square" rtlCol="0">
            <a:spAutoFit/>
          </a:bodyPr>
          <a:lstStyle/>
          <a:p>
            <a:r>
              <a:rPr lang="ru-RU" sz="1200" b="1" u="sng" dirty="0" err="1" smtClean="0">
                <a:solidFill>
                  <a:srgbClr val="00B050"/>
                </a:solidFill>
                <a:latin typeface="Arial Narrow" panose="020B0606020202030204" pitchFamily="34" charset="0"/>
                <a:cs typeface="Times New Roman" panose="02020603050405020304" pitchFamily="18" charset="0"/>
              </a:rPr>
              <a:t>Азаматтар</a:t>
            </a:r>
            <a:r>
              <a:rPr lang="ru-RU" sz="1200" b="1" u="sng" dirty="0" smtClean="0">
                <a:solidFill>
                  <a:srgbClr val="00B050"/>
                </a:solidFill>
                <a:latin typeface="Arial Narrow" panose="020B0606020202030204" pitchFamily="34" charset="0"/>
                <a:cs typeface="Times New Roman" panose="02020603050405020304" pitchFamily="18" charset="0"/>
              </a:rPr>
              <a:t> мен </a:t>
            </a:r>
            <a:r>
              <a:rPr lang="ru-RU" sz="1200" b="1" u="sng" dirty="0" err="1" smtClean="0">
                <a:solidFill>
                  <a:srgbClr val="00B050"/>
                </a:solidFill>
                <a:latin typeface="Arial Narrow" panose="020B0606020202030204" pitchFamily="34" charset="0"/>
                <a:cs typeface="Times New Roman" panose="02020603050405020304" pitchFamily="18" charset="0"/>
              </a:rPr>
              <a:t>оралмандардан</a:t>
            </a:r>
            <a:r>
              <a:rPr lang="ru-RU" sz="1200" b="1" u="sng" dirty="0" smtClean="0">
                <a:solidFill>
                  <a:srgbClr val="00B050"/>
                </a:solidFill>
                <a:latin typeface="Arial Narrow" panose="020B0606020202030204" pitchFamily="34" charset="0"/>
                <a:cs typeface="Times New Roman" panose="02020603050405020304" pitchFamily="18" charset="0"/>
              </a:rPr>
              <a:t> </a:t>
            </a:r>
            <a:r>
              <a:rPr lang="ru-RU" sz="1200" b="1" u="sng" dirty="0" err="1" smtClean="0">
                <a:solidFill>
                  <a:srgbClr val="00B050"/>
                </a:solidFill>
                <a:latin typeface="Arial Narrow" panose="020B0606020202030204" pitchFamily="34" charset="0"/>
                <a:cs typeface="Times New Roman" panose="02020603050405020304" pitchFamily="18" charset="0"/>
              </a:rPr>
              <a:t>басқа</a:t>
            </a:r>
            <a:r>
              <a:rPr lang="ru-RU" sz="1200" b="1" u="sng" dirty="0" smtClean="0">
                <a:solidFill>
                  <a:srgbClr val="00B050"/>
                </a:solidFill>
                <a:latin typeface="Arial Narrow" panose="020B0606020202030204" pitchFamily="34" charset="0"/>
                <a:cs typeface="Times New Roman" panose="02020603050405020304" pitchFamily="18" charset="0"/>
              </a:rPr>
              <a:t>, </a:t>
            </a:r>
            <a:r>
              <a:rPr lang="ru-RU" sz="1200" b="1" u="sng" dirty="0" err="1" smtClean="0">
                <a:solidFill>
                  <a:srgbClr val="00B050"/>
                </a:solidFill>
                <a:latin typeface="Arial Narrow" panose="020B0606020202030204" pitchFamily="34" charset="0"/>
                <a:cs typeface="Times New Roman" panose="02020603050405020304" pitchFamily="18" charset="0"/>
              </a:rPr>
              <a:t>Қазақстан Республикасының аумағыгда тұрақты тұратын шетелдіктер</a:t>
            </a:r>
            <a:r>
              <a:rPr lang="ru-RU" sz="1200" b="1" u="sng" dirty="0" smtClean="0">
                <a:solidFill>
                  <a:srgbClr val="00B050"/>
                </a:solidFill>
                <a:latin typeface="Arial Narrow" panose="020B0606020202030204" pitchFamily="34" charset="0"/>
                <a:cs typeface="Times New Roman" panose="02020603050405020304" pitchFamily="18" charset="0"/>
              </a:rPr>
              <a:t> </a:t>
            </a:r>
            <a:r>
              <a:rPr lang="ru-RU" sz="1200" b="1" u="sng" dirty="0" err="1" smtClean="0">
                <a:solidFill>
                  <a:srgbClr val="00B050"/>
                </a:solidFill>
                <a:latin typeface="Arial Narrow" panose="020B0606020202030204" pitchFamily="34" charset="0"/>
                <a:cs typeface="Times New Roman" panose="02020603050405020304" pitchFamily="18" charset="0"/>
              </a:rPr>
              <a:t>мен</a:t>
            </a:r>
            <a:r>
              <a:rPr lang="ru-RU" sz="1200" b="1" u="sng" dirty="0" smtClean="0">
                <a:solidFill>
                  <a:srgbClr val="00B050"/>
                </a:solidFill>
                <a:latin typeface="Arial Narrow" panose="020B0606020202030204" pitchFamily="34" charset="0"/>
                <a:cs typeface="Times New Roman" panose="02020603050405020304" pitchFamily="18" charset="0"/>
              </a:rPr>
              <a:t> </a:t>
            </a:r>
            <a:r>
              <a:rPr lang="ru-RU" sz="1200" b="1" u="sng" dirty="0" err="1" smtClean="0">
                <a:solidFill>
                  <a:srgbClr val="00B050"/>
                </a:solidFill>
                <a:latin typeface="Arial Narrow" panose="020B0606020202030204" pitchFamily="34" charset="0"/>
                <a:cs typeface="Times New Roman" panose="02020603050405020304" pitchFamily="18" charset="0"/>
              </a:rPr>
              <a:t>азаматтығы жоқ адамдарға </a:t>
            </a:r>
            <a:r>
              <a:rPr lang="ru-RU" sz="1200" b="1" u="sng" dirty="0" smtClean="0">
                <a:solidFill>
                  <a:srgbClr val="00B050"/>
                </a:solidFill>
                <a:latin typeface="Arial Narrow" panose="020B0606020202030204" pitchFamily="34" charset="0"/>
                <a:cs typeface="Times New Roman" panose="02020603050405020304" pitchFamily="18" charset="0"/>
              </a:rPr>
              <a:t>ТМККК беру </a:t>
            </a:r>
            <a:r>
              <a:rPr lang="ru-RU" sz="1200" b="1" u="sng" dirty="0" err="1" smtClean="0">
                <a:solidFill>
                  <a:srgbClr val="00B050"/>
                </a:solidFill>
                <a:latin typeface="Arial Narrow" panose="020B0606020202030204" pitchFamily="34" charset="0"/>
                <a:cs typeface="Times New Roman" panose="02020603050405020304" pitchFamily="18" charset="0"/>
              </a:rPr>
              <a:t>ұсынылады</a:t>
            </a:r>
            <a:endParaRPr lang="ru-RU" sz="1200" b="1" u="sng" dirty="0">
              <a:solidFill>
                <a:srgbClr val="00B050"/>
              </a:solidFill>
              <a:latin typeface="Arial Narrow" panose="020B0606020202030204" pitchFamily="34" charset="0"/>
              <a:cs typeface="Times New Roman" panose="02020603050405020304" pitchFamily="18" charset="0"/>
            </a:endParaRPr>
          </a:p>
        </p:txBody>
      </p:sp>
    </p:spTree>
    <p:extLst>
      <p:ext uri="{BB962C8B-B14F-4D97-AF65-F5344CB8AC3E}">
        <p14:creationId xmlns:p14="http://schemas.microsoft.com/office/powerpoint/2010/main" val="42384173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Box 13"/>
          <p:cNvSpPr txBox="1">
            <a:spLocks noChangeArrowheads="1"/>
          </p:cNvSpPr>
          <p:nvPr/>
        </p:nvSpPr>
        <p:spPr bwMode="auto">
          <a:xfrm>
            <a:off x="2052638" y="4231541"/>
            <a:ext cx="2373312" cy="5155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802" tIns="41905" rIns="83802" bIns="41905">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kk-KZ" altLang="ru-RU" sz="1400" b="1" dirty="0" smtClean="0">
                <a:solidFill>
                  <a:srgbClr val="002060"/>
                </a:solidFill>
                <a:latin typeface="Arial Narrow" panose="020B0606020202030204" pitchFamily="34" charset="0"/>
                <a:cs typeface="Times New Roman" panose="02020603050405020304" pitchFamily="18" charset="0"/>
              </a:rPr>
              <a:t>Стационарды алмастыратын көмек</a:t>
            </a:r>
            <a:endParaRPr lang="ru-RU" altLang="ru-RU" sz="1400" b="1" dirty="0">
              <a:solidFill>
                <a:srgbClr val="002060"/>
              </a:solidFill>
              <a:latin typeface="Arial Narrow" panose="020B0606020202030204" pitchFamily="34" charset="0"/>
              <a:cs typeface="Times New Roman" panose="02020603050405020304" pitchFamily="18" charset="0"/>
            </a:endParaRPr>
          </a:p>
        </p:txBody>
      </p:sp>
      <p:sp>
        <p:nvSpPr>
          <p:cNvPr id="28675" name="AutoShape 8" descr="data:image/jpeg;base64,/9j/4AAQSkZJRgABAQAAAQABAAD/2wCEAAkGBxQQDxUUEhQVFRQXFBcWFhUVFxgXFBkWGBQWFhYXGBccHCggGBwlHRQXITEiJSkrLi4uGB8zODMtNygtLisBCgoKDg0OGhAQGCwkICQsLCwsLCwsLCwsLCwsLCwsLCwsLCwsLCwsLCwsLCwsLCwsLCwsLCwsLCwsLCwsLCwsLP/AABEIAK4A8AMBIgACEQEDEQH/xAAcAAABBQEBAQAAAAAAAAAAAAABAAMEBQYCBwj/xAA/EAACAQIEAwYEAgcIAgMAAAABAgADEQQSITEFQVEGEyJhcYEHMpGhsdEUI0JSYsHwCBUzQ3KCkuHC8XOis//EABgBAQEBAQEAAAAAAAAAAAAAAAABAgME/8QAIxEBAAMAAgMAAQUBAAAAAAAAAAECEQMhEjFBIlFhcYHRBP/aAAwDAQACEQMRAD8A9pMEJggKKKEQBDFFAUMUUBRRQwFFFFAUUUUBRRQwBFDFAUEMUDmKGKUCKG0EgUMVoYAhiigKAwwGByYIYICiEUIgKKKKAYoIYChgigGIQQwFFFFAUMEUAxRRWgKKN4muKaljy+pPSU1PG1KhufCOg0kmcWK6vYpFw1Y3sdehkmXSYxS9sOMnBYRqii7khUH8R/6vMP2eepXfPUzZjY5ixJ8tZqviDSWrhMhOoqIbDU89xymZ4XTXDo4IBRgNNDrZhY+Xivfynl5p/KIe3/mpM0mYb7B3VtyQdLHlLGZjBU6ZakVLC7A5AzZTb+HYTuvxF0xoBJyNmS2pAZQCot5gk3/KdYvEQ424ptZpIpS9qcc1KiuXw52Cl/3Qf5naWWDqXVdb6DWbi0eWOXhPj5JEBiiM2w5MEJgkCiiigKGCKAYoIoBhnMMAwzmGAoYIoCkPifE0w63bUnZRufyE44xxRcNTzHVj8q9fP0nn+LxrVGLObsf6sPKBdY3tLVc+E5B0X+ZkWnjq76hqhtuRmNvpI/BsAcRUtso1Y+XQeZnoeFoLTUKoCjoJNGG4NUIxAGviuDfrNQlI59NFC/Un8rfeQ+16CmiVwAHV116jz67Sdha+c+FSR9Jm3t1pPSXT1HmN41xnilPCYepXqmyU1LHqbbAeZOkfpUrG53P28p5d8f8AihTC0MOP812qP/ppZbD/AJVAf9s1DE+3i/EOLVK2KqYksyVKjs9wxDC5uFzCxsBYe02fDe2GMWiP0nC1atK1jXFJ1a3mcuVvXSSPghwOnXxFavVCt3ARURlDLmfMc5v0C6epnvVGrfc38uU52msz4ytbWr3Esz8PMbTq4AYoEZSvzcwEvdfryh4H+kVMUXr0VyuxZHRtVW3hV1O5tYXHnE/ZQ0K7nClUw1Zg9ehsBVXapT5AMPmX+FTNPgqYA+39f1yitcyPkNzfdt9lX9qqo7kUrAtVYKB0AILN7fzljglso8gBM/hHOKxbVv8AKUd3S8wD4m9CfwE0tIaRT8rTZeT8aRX+3cBhgM7ODmKC8V5AYoIoBjdWqFgq1gtryO7ZmvJKxB9a0dBkZBaP04gmHcU4q1AqlmNgNyZXYjj1JVJU5z01H3lRMxONVDbc9PzhoYsNuLfhKTDt3jFj+0dfKWeGUDTnMa6eMYsJA4txVcOtzqx+Vevr0Gs54lxFcPSudW1Cr1P5TAY7FtUYsxuTz/KbYHiWOaq5Zzcn6AdB0EgF4qjS07McOFaqS3yrb3bkPtJM4RGtP2So91R8QILHMT+H2mkWV1SstGmWY2UbmZTH9omalkpkhSTc/tZTsgMzGtWiPi/xGXG1wm9KibtbZnOgHoLH7y8Eqey+E7rDL1fxH32+0tptgp5B/aFwZKYSqNga1I+rCm6//m89gmX+JvBf0zhVdALui96n+qn4re4uIHg3w07ZjhddxVUtQrZQ5GrIVvlcDn8xBH5T3nhXaXCYkgUMRRdiLhVcZ/8AjvPldtZzTJVgykqwIIINiCNQQRsZiaRPavrDHcdCXVdSNCeh6TOYbHYl3qUlb9S5uT+0t9wp5Azw3AdqcXTe/elrtchtRcm5PlfebTgvxM7twK1IgaXZTcAX1JG+m+k896cm/wCPZxX4Yr67/d7jw+gEUKBYWsPSWcZwtOyg3BuBqNRbyj09NIyHlvbZKAwwGbYNxTm8Ug6nLvYEyq432jw+DsK9QKxUsqa5mA6e+kzA+I1LEaUsPiHtYtlCki5sNA0DXU0NQ3P9eQjxo5dRqOnOccPrq6aXBFrqRZgT1EliRUdHuOs6Dm1hp+MbRStS3IgmNUWtJPTUdnamGWrpU8Q5am32M6HDKVrZFt6a/WQsFxRGqEFlWxI1IFztpLHEYpaaFmOg+/p1iGbe1PUpDDVrD5WFxfl5SxTxAdT03HnKHGYk13vy2A6CadKOSmQu+U6+domGot0oeKcMTEMSKpzjRb2sB0t/OY/H4dqTlG3HTaaKpfSVXFcMXJfUnn/1MxbsmqmabXsjh8tIHqSf5TFAT0XgwyUFJ5KCT7XlsVVXbLFXKUgerN+C/wA5RcKwRrVkQbE6+g3P0gxmJNWqznmdPTl9pq+x3DsiGqw1YWXyXr7/AMpqElpFFhYbDQQiCESsjEVBFjqDofQ6GKGB8ccYwRw+Iq0T/l1HT2ViB9gJDWbX4v8AD+54viNLByKo/wB6i/3BmJBhTtMx0C84pU73NwLC9jufIeescSB9K/CPjBxfCaRbV6RNFjz8Hyk/7SJs55J/Z94mpo4nD38a1FrAdUZAht6FP/sJ63EJJQQxSiNeKCESCPiuHUqxBq0kcgWBdQxA6C8ynbWkMLSDUESmGYK+RQtwfT3m1md7cYTvMI2l7WP0M1X32zbcnGd7K8VNPiLUySadWgjoCb2K72J5bz0Dvh1niuH4klHG4FywFmek5vsh+Ut0Hj+xmg4/8Q0w9QpQp99ZbioKiinc8huTaLx2UnYbHtBxLKoRD4r625DmD6x3vr0yw/duPpeeO0u3FRmOdKeY6kljYzacC7U99h7XpXF1IBJt9+k4Wn9XorH6CsfVryAO9BLALUQC5CA94PMAmzCSMFilqKGQ3GvqLbgjcGdInXO1ZjqWg4Dh89QX2UXP8pqpXcFoLTog3BLDMTy9JYK46iVlk8UgDEDUAkX9DGO4JnZq3YnqSb+cfS9tpxl2hncdw0hgAp8RsLDnNPxep3OEI5sMg99Pwj2Cp+LX6dPyjvEOGLiHphycq38I53tueW01HaT1DO9nOBGv430pg+7eQ8vOblVsLDQDYQU6YVQqiwAsANgJ0Z0civCDOLwgwHBDOROoHiX9obhlquGxAGjq9Jj/ABLZ0+xb6Txoz687T9naHEaHc4gMUzBhlOVgw2IPKeZdp/hfw7CJcjF2bZ1dWsehBW0zac7WI3p4nTMn8P4fWxDZaNN6h/gW49zsPebjC8CwIqUqdOg7l2sz16hLBQdbIllvbrNYFzlKNFQlMVVLlLKAiNn8Nt7kBbec5Tzx8dY4p+ufg/2RxGCxjVK+Vc9AgKGDNfOujW0vryvznrsouGvaoD109jL6daTsOdoyQihim2US8N5zDIOwZH4hSD0yDsQQfcRji3E6eFpGpUNhsAPmY8lUczPPsZxuvjSc6vk/ZoUiVBHWo48TegtJNsXNZfHVqeHxSoyJl71FNRr3Rc5DFTfTRr38o3i8NgKbsKfctTB8LE5rj16yZxLgRqOTUokG/wApqFbeQG5kNuCd2pHdMq/xKXT3sdPeW99nUrXIw0mLwS7dyPRLn8DLLhnHsJSF0Zc1+VPQgddBeZPG8PVdSgAOxX5D6GWPZPs6cdXNKkyowQtdtrAi9rDzk9wu43uH7Vd6h7tLi2607aa3tc+cn9kqlOtTaoqgHN4rbX625E2uZBqcBxHCsK9ZqlCoqW8GTXVgPm35yX2d4j3iu4VVByWVQBr477em/pMzExDW7LUUyPpJFSuBRY3tpYe8paNYvoNBedYvGgkUhsNz5jkJncazUeoSNvvJtJryJU2juEa405QLOg3Ib/1qZNwxu48vylXQqeKxllhdHEsFp6WBgMJnJnRyCFZwTCpgPLOpws7EAxnF4ZaqFHF1O4/rnHooHh/avh36Hj+6p3Yhcym1ic4IA6aa6xUuKZWp5OShTfb2PUkjXymu+KvBKjqmKoIXemCrqoJJXdW0101+sw2CxKAKzWNwGA536e08PJXxl7OO2w9N4diyyKxFm5+omrpvmAPUXnl+Dd6aBw7Mh1IFja/QEfaei8GrCpQRgbgjltO/DbenHlrnabFFFPQ4oQjGOxqUKTVKhyoouT+XUx+YX4gVzXr0cIGypY1ax8htf0UMfcTPpYRsGKnFawq1706Av3VMX1F9WY8uWvsJs8Lg6dMZQoXSxtpY8iPKUfYnFrXptUUFdEUKNlTxFR5Gx97S/roCNG+otb02jB4d8U8EV4rVOW+Zab6C9rrb2+WDsNw+vUYsMQ+HRbA6E30vop0tNZ8Q1C1KNS6tnp1Edl0YgNTKCpY7L4tuRMndmcJSxlEODUUEkMCSbkaadRp9LSkIPEeCirouTvCtygsEqDkGX9ip5iU3BuB0aZL98yMbhaT3QsL2Zc4sVcHQjrbrLZ+FU1413JGakEpEvmZahapmAUvm20NpN7fcMCVBa3jGZS1mAq07WJvp4kJv/wDHMzGLus2ezeIZiFzOhsUZ3y3XkbMfr6S/7Op+h97TrXzFVJ7tWqZR47XKggTXcB7OIQlWqFa9JVRB8gUgNcjTxEm8i8eqfotVu6yqGyDLpra50up2zH6zXxPqmqcYFglNgSRqw2APTzjqnLlPnKp+HLQfOpLJU8QJFrG/iU+YMs2YvZVFyToJ5Lb5PTXMXFBc5supJ0Ak7H4LuAltSb5j6W/OTezuC7pNdXO55AdBOu0Q/VqejfiJ6M/HXDe0Ciwf16S0ww8Q9ZV4RQZbYMXb0kqtk5hGzHZwROjmaMQMLCcAwH1McBjKGOrA6hgkPifFaWGW9VwL3yr+01v3V3Mbg54zxKjh6RNdwgYMoBNmY21CjmZ4TgcFVVkIBOuwyW5HKAQRexH1m74xjGxtVGewRScqG2im2uo1JsJIw2CsLFFI00IuNNrHlPJyX8p6eqlPGO1diOGsGC0kYBhq66ra+t9dDvPQez6ZaAFrAGw9AAJWcOwGfYELzP5ec0dNAoAAsBtOnFTO3PltvQwQwT0OKGJhu4FbjVZG2NNl12t3aD/zM3AmL4qDQ4wr8qqBh55fDUHmbZTMz8ahTfCpzTfEUH0Iy7k/MhZWAAPmJuq1EDUsFH8QuD7X0mG7cYSrgMWMdh/8NyO9NtFfa5H7rDn19ZPwfbnA1MuZitRiFyFXYhjp82W1ulvpCOe1VPvXVUUKFVyBl0Ytvr5ZR6Xmk4NQWnRp5UGUrqLbb30lXxPHU2VTmuQzEqAQMtrAdDykrBcap0UVLVSQAPDSdtR6Cx9YgZbtBhKv94YqrmUZKeEYELt+sqhD8xva5Pn5S8+IOV+6p3Ga6ki2oDt3QOm985+kpOPcbpCpjSQ4Wrh6ATMuUgq1QkkE3A1Er8HjKuLrCoxGarUVkufCKOGUsXYjlmZf+Ji3oj29A4j2op4RciU2qLTATMGRRdQBlFzdraXsLTM4ni1TEU0qVQtzWcZbKRlypl25ecxfEUomq1G9RsmpGbLmLG5sNywEtuz/ABlKNKpSNBkIU2zNexaxBJI00T7iLLVoMYpamUC28JqIFWwDKfEDbqCPpJvB8lNBU1sQLuRtfkP65SzxtJsNgzUCguQLg8gbTD9oeOPSC00AFKoM6m1yOqj0MxFN7lqb51D1Dh+Lplbq+b23jfFq4cot7HU25zyzs89X9IRian7WW4a3menKar+661bGd491RUUK1/ETqSAOQ1mrdQzXuWjpiW2BSy36yrp6tYanpLqmLACSsLZ3AYoLzow5YRho+0ZeQdoZU8f7XYTh7IuKq92XUsvhZrhdCfCNNSJZK081+OnC3fD0cQgutIulQ32Wpkym3PVfvA09Xt3TqUkqYZDUWocqs11AJ/eG41lJxcmu4eqWWqF5D9W3Sw1y+o97zzb4eceyVBQqsBTPyX2FS+g99PcCetVKuTLndADyewbzt1nm5fLcl6OPxzYRMIgtvmt9RNFwfhOYZmuF6dZA4Mi1qzJzQAk5SDlNwNfO016gAWGgG0vFx73Kcl/kOkUAWAsOkM5vATPQ4OrwQXivKIVpT9qOFNiaSmn/AI1Js9I7XPNL9GGn0l1lMVjJMausae1dM4Zu9pPUbRGpZbsb6MpXqOYmCXsm1WqXwtOvh0WzBaquSN/kYDUes9S432eWs3eU2FOrzJF0e22dev8AENZQYrjeLwptXQlds1jUUjyqICQN/mXnvM/yqr/vHE0hkxBNTKt1thql817rdlWxF95Lwfa3EVGyii181xanUpgHmCzJYDfW/OWadtaTA6AE2/bFtD6X+0kpx5q4Iw6PVNwQUQhR61KoVfoDvNIx/E+z1SrWOIxLUTS07ykHqZLKSRnuczWudL6y+4DwWpiHbEPaklRQiU8tnFEEEWtohbc6bWlpR4C9RxUxQD2OZaFP/CVv3nJ1qt66eUtxe+tOoPp+cnseddoFZO/xNCjrUqvTLpq1GnT/AFauFO98pM54DmoUUbE/rK2IAChvEQmuZzYG1xoL2uW8jNZXo9wXUhu5Zy6tlJAZjdkqL0vqDtqbyhwnZVK2KFUAsVsVyllQHnmJ/Z2so9tzKj0GmoxOGytsy2NvpeZ+l2X7nu8+WtlfS4+XNo2mt9gfK00eEwxpoFB2H/uSLHrKGaWAUEEgErt0BkOtUBdr9ZZ6ygx+Hrl2Kg2J0sARMzGrE4OJxvcDOLE8h1/oXl5gcYtZA6G4P48xMPiuH1ybsjn1Bj2A7+mLIKi33sP+pYjCZ1uTBInCGqGiO9Bza77kciRyk2ENmNvHyJyacCIdJmPiejVOE1wvLKzDfwhgWmvNMxmvh1dGR0JVgVYdQRYiB8l0rinfobHqDrb8LzWYDtDSYUWqu61aRHia9QEXBsTv1mhw/wAH6r4yshcph1sadUi5fNey26gDU+lpaJ8EVIs2KPlamPvrJasW9tVtNfS37KdrsCmIP64A1Qbu1wtwdFJPy+U32B4lSr5u5qpUykBsjBrE7XttPJ6PwYembpix7ob/AIzZdhexjcNeq7VzUNRVUqBZfASQdb6+Ij3itYrGQlrbOtfeK8MUqBFDFKG4IYpAIrQwwOO7HQfQQ2nUUDkCG0MUARTq0UAWitOopQLRWnUUgAEMUMAQxQiUVuIxbh3C+LLbKopubkrfVx4V1jlXEMoqPplS+lvEcouTe+kmLTAJI3axPsLD7CN1cIjG7AnyzMFPqoNj7iBHq4hgKj6ZUvpbxHKLk35eUbrY5luANQ9vIJmVbn1vYf8ARkyrhEY3YE+WZsp9VvY+4i/RE8WnzEM2p1ItbnptsJBDwuLZmsdQWZb5GUCxYABjo50A0847harsFZsoDWOXYgEXAvzO0dXBIGzWa4JIu7kAnmFJsN+kS4RA2axuNrsxAvvZSbD2EoZxlWogZrqFG2hJuSgGg1O76D+GChim1zA5dBmKMmpzX8La2Fhr5yXVphhY6jT7G4+4jeMod4hXSx0b/TzAkDVHGlrEIbWUnUAjNqNOehuf5zn+8Re2U87+WV1U/Zw3pJNTDKxBINxbmwGmouoNj7iKng0U3C/vcyfnILXuddVHpaBFrcTCgm1wA5uDvky6D1zfYyVSz5mzWy6Zbb7te/tl+85fAUzuvJhubeMWbn0+nK0k2lH/2Q=="/>
          <p:cNvSpPr>
            <a:spLocks noChangeAspect="1" noChangeArrowheads="1"/>
          </p:cNvSpPr>
          <p:nvPr/>
        </p:nvSpPr>
        <p:spPr bwMode="auto">
          <a:xfrm>
            <a:off x="1524000" y="-384175"/>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802" tIns="41905" rIns="83802" bIns="41905"/>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ru-RU" altLang="ru-RU" sz="1800"/>
          </a:p>
        </p:txBody>
      </p:sp>
      <p:sp>
        <p:nvSpPr>
          <p:cNvPr id="28677" name="TextBox 13"/>
          <p:cNvSpPr txBox="1">
            <a:spLocks noChangeArrowheads="1"/>
          </p:cNvSpPr>
          <p:nvPr/>
        </p:nvSpPr>
        <p:spPr bwMode="auto">
          <a:xfrm>
            <a:off x="2090738" y="2442430"/>
            <a:ext cx="2336800" cy="7309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802" tIns="41905" rIns="83802" bIns="41905">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ru-RU" altLang="ru-RU" sz="1400" b="1" dirty="0" err="1" smtClean="0">
                <a:solidFill>
                  <a:srgbClr val="002060"/>
                </a:solidFill>
                <a:latin typeface="Arial Narrow" panose="020B0606020202030204" pitchFamily="34" charset="0"/>
                <a:cs typeface="Times New Roman" panose="02020603050405020304" pitchFamily="18" charset="0"/>
              </a:rPr>
              <a:t>Стационарлық көмек </a:t>
            </a:r>
            <a:r>
              <a:rPr lang="ru-RU" altLang="ru-RU" sz="1400" b="1" dirty="0" smtClean="0">
                <a:solidFill>
                  <a:srgbClr val="002060"/>
                </a:solidFill>
                <a:latin typeface="Arial Narrow" panose="020B0606020202030204" pitchFamily="34" charset="0"/>
                <a:cs typeface="Times New Roman" panose="02020603050405020304" pitchFamily="18" charset="0"/>
              </a:rPr>
              <a:t>(</a:t>
            </a:r>
            <a:r>
              <a:rPr lang="ru-RU" altLang="ru-RU" sz="1400" b="1" dirty="0" err="1" smtClean="0">
                <a:solidFill>
                  <a:srgbClr val="002060"/>
                </a:solidFill>
                <a:latin typeface="Arial Narrow" panose="020B0606020202030204" pitchFamily="34" charset="0"/>
                <a:cs typeface="Times New Roman" panose="02020603050405020304" pitchFamily="18" charset="0"/>
              </a:rPr>
              <a:t>жоспарлы</a:t>
            </a:r>
            <a:r>
              <a:rPr lang="ru-RU" altLang="ru-RU" sz="1400" b="1" dirty="0" smtClean="0">
                <a:solidFill>
                  <a:srgbClr val="002060"/>
                </a:solidFill>
                <a:latin typeface="Arial Narrow" panose="020B0606020202030204" pitchFamily="34" charset="0"/>
                <a:cs typeface="Times New Roman" panose="02020603050405020304" pitchFamily="18" charset="0"/>
              </a:rPr>
              <a:t> </a:t>
            </a:r>
            <a:r>
              <a:rPr lang="ru-RU" altLang="ru-RU" sz="1400" b="1" dirty="0" err="1" smtClean="0">
                <a:solidFill>
                  <a:srgbClr val="002060"/>
                </a:solidFill>
                <a:latin typeface="Arial Narrow" panose="020B0606020202030204" pitchFamily="34" charset="0"/>
                <a:cs typeface="Times New Roman" panose="02020603050405020304" pitchFamily="18" charset="0"/>
              </a:rPr>
              <a:t>және шұғыл тәртіппен</a:t>
            </a:r>
            <a:r>
              <a:rPr lang="ru-RU" altLang="ru-RU" sz="1400" b="1" dirty="0" smtClean="0">
                <a:solidFill>
                  <a:srgbClr val="002060"/>
                </a:solidFill>
                <a:latin typeface="Arial Narrow" panose="020B0606020202030204" pitchFamily="34" charset="0"/>
                <a:cs typeface="Times New Roman" panose="02020603050405020304" pitchFamily="18" charset="0"/>
              </a:rPr>
              <a:t>)</a:t>
            </a:r>
            <a:endParaRPr lang="ru-RU" altLang="ru-RU" sz="1400" b="1" dirty="0">
              <a:solidFill>
                <a:srgbClr val="002060"/>
              </a:solidFill>
              <a:latin typeface="Arial Narrow" panose="020B0606020202030204" pitchFamily="34" charset="0"/>
              <a:cs typeface="Times New Roman" panose="02020603050405020304" pitchFamily="18" charset="0"/>
            </a:endParaRPr>
          </a:p>
        </p:txBody>
      </p:sp>
      <p:sp>
        <p:nvSpPr>
          <p:cNvPr id="2" name="Прямоугольник 1"/>
          <p:cNvSpPr/>
          <p:nvPr/>
        </p:nvSpPr>
        <p:spPr>
          <a:xfrm>
            <a:off x="2008188" y="476249"/>
            <a:ext cx="2432050" cy="732691"/>
          </a:xfrm>
          <a:prstGeom prst="rect">
            <a:avLst/>
          </a:prstGeom>
          <a:noFill/>
          <a:ln>
            <a:solidFill>
              <a:schemeClr val="bg1">
                <a:lumMod val="5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8561" tIns="44282" rIns="88561" bIns="44282" anchor="ctr"/>
          <a:lstStyle/>
          <a:p>
            <a:pPr algn="ctr">
              <a:defRPr/>
            </a:pPr>
            <a:endParaRPr lang="ru-RU"/>
          </a:p>
        </p:txBody>
      </p:sp>
      <p:sp>
        <p:nvSpPr>
          <p:cNvPr id="28679" name="TextBox 2"/>
          <p:cNvSpPr txBox="1">
            <a:spLocks noChangeArrowheads="1"/>
          </p:cNvSpPr>
          <p:nvPr/>
        </p:nvSpPr>
        <p:spPr bwMode="auto">
          <a:xfrm>
            <a:off x="4605338" y="474663"/>
            <a:ext cx="5340350" cy="735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561" tIns="44282" rIns="88561" bIns="44282">
            <a:spAutoFit/>
          </a:bodyPr>
          <a:lstStyle>
            <a:lvl1pPr marL="276225" indent="-276225">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 typeface="Wingdings" panose="05000000000000000000" pitchFamily="2" charset="2"/>
              <a:buChar char="ü"/>
            </a:pPr>
            <a:r>
              <a:rPr lang="ru-RU" altLang="ru-RU" sz="1400" b="1" dirty="0" err="1" smtClean="0">
                <a:solidFill>
                  <a:srgbClr val="002060"/>
                </a:solidFill>
                <a:latin typeface="Arial Narrow" panose="020B0606020202030204" pitchFamily="34" charset="0"/>
                <a:cs typeface="Times New Roman" panose="02020603050405020304" pitchFamily="18" charset="0"/>
              </a:rPr>
              <a:t>Медициналық-санитариялық алғашқы көмек;</a:t>
            </a:r>
            <a:endParaRPr lang="ru-RU" altLang="ru-RU" sz="1400" b="1" dirty="0">
              <a:solidFill>
                <a:srgbClr val="002060"/>
              </a:solidFill>
              <a:latin typeface="Arial Narrow" panose="020B0606020202030204" pitchFamily="34" charset="0"/>
              <a:cs typeface="Times New Roman" panose="02020603050405020304" pitchFamily="18" charset="0"/>
            </a:endParaRPr>
          </a:p>
          <a:p>
            <a:pPr>
              <a:spcBef>
                <a:spcPct val="0"/>
              </a:spcBef>
              <a:buFont typeface="Wingdings" panose="05000000000000000000" pitchFamily="2" charset="2"/>
              <a:buChar char="ü"/>
            </a:pPr>
            <a:r>
              <a:rPr lang="ru-RU" altLang="ru-RU" sz="1400" b="1" dirty="0" err="1" smtClean="0">
                <a:solidFill>
                  <a:srgbClr val="002060"/>
                </a:solidFill>
                <a:latin typeface="Arial Narrow" panose="020B0606020202030204" pitchFamily="34" charset="0"/>
                <a:cs typeface="Times New Roman" panose="02020603050405020304" pitchFamily="18" charset="0"/>
              </a:rPr>
              <a:t>консультациялық-диагностикалық көмек, </a:t>
            </a:r>
            <a:r>
              <a:rPr lang="ru-RU" altLang="ru-RU" sz="1400" b="1" dirty="0" err="1" smtClean="0">
                <a:solidFill>
                  <a:schemeClr val="accent3"/>
                </a:solidFill>
                <a:latin typeface="Arial Narrow" panose="020B0606020202030204" pitchFamily="34" charset="0"/>
                <a:cs typeface="Times New Roman" panose="02020603050405020304" pitchFamily="18" charset="0"/>
              </a:rPr>
              <a:t>оның ішінде</a:t>
            </a:r>
            <a:r>
              <a:rPr lang="ru-RU" altLang="ru-RU" sz="1400" b="1" dirty="0" smtClean="0">
                <a:solidFill>
                  <a:schemeClr val="accent3"/>
                </a:solidFill>
                <a:latin typeface="Arial Narrow" panose="020B0606020202030204" pitchFamily="34" charset="0"/>
                <a:cs typeface="Times New Roman" panose="02020603050405020304" pitchFamily="18" charset="0"/>
              </a:rPr>
              <a:t> </a:t>
            </a:r>
            <a:r>
              <a:rPr lang="ru-RU" altLang="ru-RU" sz="1400" b="1" dirty="0" err="1" smtClean="0">
                <a:solidFill>
                  <a:schemeClr val="accent3"/>
                </a:solidFill>
                <a:latin typeface="Arial Narrow" panose="020B0606020202030204" pitchFamily="34" charset="0"/>
                <a:cs typeface="Times New Roman" panose="02020603050405020304" pitchFamily="18" charset="0"/>
              </a:rPr>
              <a:t>жоғары технологиялы</a:t>
            </a:r>
            <a:r>
              <a:rPr lang="ru-RU" altLang="ru-RU" sz="1400" b="1" dirty="0" smtClean="0">
                <a:solidFill>
                  <a:schemeClr val="accent3"/>
                </a:solidFill>
                <a:latin typeface="Arial Narrow" panose="020B0606020202030204" pitchFamily="34" charset="0"/>
                <a:cs typeface="Times New Roman" panose="02020603050405020304" pitchFamily="18" charset="0"/>
              </a:rPr>
              <a:t> </a:t>
            </a:r>
            <a:r>
              <a:rPr lang="ru-RU" altLang="ru-RU" sz="1400" b="1" dirty="0" err="1" smtClean="0">
                <a:solidFill>
                  <a:schemeClr val="accent3"/>
                </a:solidFill>
                <a:latin typeface="Arial Narrow" panose="020B0606020202030204" pitchFamily="34" charset="0"/>
                <a:cs typeface="Times New Roman" panose="02020603050405020304" pitchFamily="18" charset="0"/>
              </a:rPr>
              <a:t>медициналық қызметтер;</a:t>
            </a:r>
            <a:endParaRPr lang="ru-RU" altLang="ru-RU" sz="1400" b="1" dirty="0">
              <a:solidFill>
                <a:schemeClr val="accent3"/>
              </a:solidFill>
              <a:latin typeface="Arial Narrow" panose="020B0606020202030204" pitchFamily="34" charset="0"/>
              <a:cs typeface="Times New Roman" panose="02020603050405020304" pitchFamily="18" charset="0"/>
            </a:endParaRPr>
          </a:p>
        </p:txBody>
      </p:sp>
      <p:sp>
        <p:nvSpPr>
          <p:cNvPr id="4" name="Прямоугольник 3"/>
          <p:cNvSpPr/>
          <p:nvPr/>
        </p:nvSpPr>
        <p:spPr>
          <a:xfrm>
            <a:off x="4619625" y="477839"/>
            <a:ext cx="5830888" cy="739813"/>
          </a:xfrm>
          <a:prstGeom prst="rect">
            <a:avLst/>
          </a:prstGeom>
          <a:noFill/>
          <a:ln>
            <a:solidFill>
              <a:schemeClr val="bg1">
                <a:lumMod val="5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8561" tIns="44282" rIns="88561" bIns="44282" anchor="ctr"/>
          <a:lstStyle/>
          <a:p>
            <a:pPr algn="ctr">
              <a:defRPr/>
            </a:pPr>
            <a:endParaRPr lang="ru-RU"/>
          </a:p>
        </p:txBody>
      </p:sp>
      <p:sp>
        <p:nvSpPr>
          <p:cNvPr id="8" name="Прямоугольник 7"/>
          <p:cNvSpPr/>
          <p:nvPr/>
        </p:nvSpPr>
        <p:spPr>
          <a:xfrm>
            <a:off x="2016125" y="1426429"/>
            <a:ext cx="2427288" cy="2576512"/>
          </a:xfrm>
          <a:prstGeom prst="rect">
            <a:avLst/>
          </a:prstGeom>
          <a:noFill/>
          <a:ln>
            <a:solidFill>
              <a:schemeClr val="bg1">
                <a:lumMod val="5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8561" tIns="44282" rIns="88561" bIns="44282" anchor="ctr"/>
          <a:lstStyle/>
          <a:p>
            <a:pPr algn="ctr">
              <a:defRPr/>
            </a:pPr>
            <a:endParaRPr lang="ru-RU" sz="1200">
              <a:latin typeface="Arial Narrow" panose="020B0606020202030204" pitchFamily="34" charset="0"/>
            </a:endParaRPr>
          </a:p>
        </p:txBody>
      </p:sp>
      <p:sp>
        <p:nvSpPr>
          <p:cNvPr id="35" name="Прямоугольник 34"/>
          <p:cNvSpPr/>
          <p:nvPr/>
        </p:nvSpPr>
        <p:spPr>
          <a:xfrm>
            <a:off x="2008189" y="4148991"/>
            <a:ext cx="2427287" cy="814388"/>
          </a:xfrm>
          <a:prstGeom prst="rect">
            <a:avLst/>
          </a:prstGeom>
          <a:noFill/>
          <a:ln>
            <a:solidFill>
              <a:schemeClr val="bg1">
                <a:lumMod val="5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8561" tIns="44282" rIns="88561" bIns="44282" anchor="ctr"/>
          <a:lstStyle/>
          <a:p>
            <a:pPr algn="ctr">
              <a:defRPr/>
            </a:pPr>
            <a:endParaRPr lang="ru-RU" sz="1200">
              <a:latin typeface="Arial Narrow" panose="020B0606020202030204" pitchFamily="34" charset="0"/>
            </a:endParaRPr>
          </a:p>
        </p:txBody>
      </p:sp>
      <p:sp>
        <p:nvSpPr>
          <p:cNvPr id="28683" name="TextBox 23"/>
          <p:cNvSpPr txBox="1">
            <a:spLocks noChangeArrowheads="1"/>
          </p:cNvSpPr>
          <p:nvPr/>
        </p:nvSpPr>
        <p:spPr bwMode="auto">
          <a:xfrm>
            <a:off x="4619626" y="1426429"/>
            <a:ext cx="5662613" cy="3105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561" tIns="44282" rIns="88561" bIns="44282">
            <a:spAutoFit/>
          </a:bodyPr>
          <a:lstStyle>
            <a:lvl1pPr marL="276225" indent="-276225">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 typeface="Wingdings" panose="05000000000000000000" pitchFamily="2" charset="2"/>
              <a:buChar char="ü"/>
            </a:pPr>
            <a:r>
              <a:rPr lang="ru-RU" altLang="ru-RU" sz="1400" b="1" dirty="0" err="1" smtClean="0">
                <a:solidFill>
                  <a:srgbClr val="002060"/>
                </a:solidFill>
                <a:latin typeface="Arial Narrow" panose="020B0606020202030204" pitchFamily="34" charset="0"/>
                <a:cs typeface="Times New Roman" panose="02020603050405020304" pitchFamily="18" charset="0"/>
              </a:rPr>
              <a:t>Қарап-тексеру, мамандар</a:t>
            </a:r>
            <a:r>
              <a:rPr lang="ru-RU" altLang="ru-RU" sz="1400" b="1" dirty="0" smtClean="0">
                <a:solidFill>
                  <a:srgbClr val="002060"/>
                </a:solidFill>
                <a:latin typeface="Arial Narrow" panose="020B0606020202030204" pitchFamily="34" charset="0"/>
                <a:cs typeface="Times New Roman" panose="02020603050405020304" pitchFamily="18" charset="0"/>
              </a:rPr>
              <a:t> </a:t>
            </a:r>
            <a:r>
              <a:rPr lang="ru-RU" altLang="ru-RU" sz="1400" b="1" dirty="0" err="1" smtClean="0">
                <a:solidFill>
                  <a:srgbClr val="002060"/>
                </a:solidFill>
                <a:latin typeface="Arial Narrow" panose="020B0606020202030204" pitchFamily="34" charset="0"/>
                <a:cs typeface="Times New Roman" panose="02020603050405020304" pitchFamily="18" charset="0"/>
              </a:rPr>
              <a:t>консультациясы</a:t>
            </a:r>
            <a:r>
              <a:rPr lang="ru-RU" altLang="ru-RU" sz="1400" b="1" dirty="0" smtClean="0">
                <a:solidFill>
                  <a:srgbClr val="002060"/>
                </a:solidFill>
                <a:latin typeface="Arial Narrow" panose="020B0606020202030204" pitchFamily="34" charset="0"/>
                <a:cs typeface="Times New Roman" panose="02020603050405020304" pitchFamily="18" charset="0"/>
              </a:rPr>
              <a:t>;</a:t>
            </a:r>
            <a:endParaRPr lang="ru-RU" altLang="ru-RU" sz="1400" b="1" dirty="0">
              <a:solidFill>
                <a:srgbClr val="002060"/>
              </a:solidFill>
              <a:latin typeface="Arial Narrow" panose="020B0606020202030204" pitchFamily="34" charset="0"/>
              <a:cs typeface="Times New Roman" panose="02020603050405020304" pitchFamily="18" charset="0"/>
            </a:endParaRPr>
          </a:p>
          <a:p>
            <a:pPr eaLnBrk="1" hangingPunct="1">
              <a:spcBef>
                <a:spcPct val="0"/>
              </a:spcBef>
              <a:buFont typeface="Wingdings" panose="05000000000000000000" pitchFamily="2" charset="2"/>
              <a:buChar char="ü"/>
            </a:pPr>
            <a:r>
              <a:rPr lang="ru-RU" altLang="ru-RU" sz="1400" b="1" dirty="0" err="1" smtClean="0">
                <a:solidFill>
                  <a:srgbClr val="002060"/>
                </a:solidFill>
                <a:latin typeface="Arial Narrow" panose="020B0606020202030204" pitchFamily="34" charset="0"/>
                <a:cs typeface="Times New Roman" panose="02020603050405020304" pitchFamily="18" charset="0"/>
              </a:rPr>
              <a:t>Медициналық қызметтер (дәрілік қамтамасыз етуді</a:t>
            </a:r>
            <a:r>
              <a:rPr lang="ru-RU" altLang="ru-RU" sz="1400" b="1" dirty="0" smtClean="0">
                <a:solidFill>
                  <a:srgbClr val="002060"/>
                </a:solidFill>
                <a:latin typeface="Arial Narrow" panose="020B0606020202030204" pitchFamily="34" charset="0"/>
                <a:cs typeface="Times New Roman" panose="02020603050405020304" pitchFamily="18" charset="0"/>
              </a:rPr>
              <a:t>, </a:t>
            </a:r>
            <a:r>
              <a:rPr lang="ru-RU" altLang="ru-RU" sz="1400" b="1" dirty="0" err="1" smtClean="0">
                <a:solidFill>
                  <a:srgbClr val="002060"/>
                </a:solidFill>
                <a:latin typeface="Arial Narrow" panose="020B0606020202030204" pitchFamily="34" charset="0"/>
                <a:cs typeface="Times New Roman" panose="02020603050405020304" pitchFamily="18" charset="0"/>
              </a:rPr>
              <a:t>қан және оның компоненттерімен</a:t>
            </a:r>
            <a:r>
              <a:rPr lang="ru-RU" altLang="ru-RU" sz="1400" b="1" dirty="0" smtClean="0">
                <a:solidFill>
                  <a:srgbClr val="002060"/>
                </a:solidFill>
                <a:latin typeface="Arial Narrow" panose="020B0606020202030204" pitchFamily="34" charset="0"/>
                <a:cs typeface="Times New Roman" panose="02020603050405020304" pitchFamily="18" charset="0"/>
              </a:rPr>
              <a:t> </a:t>
            </a:r>
            <a:r>
              <a:rPr lang="ru-RU" altLang="ru-RU" sz="1400" b="1" dirty="0" err="1" smtClean="0">
                <a:solidFill>
                  <a:srgbClr val="002060"/>
                </a:solidFill>
                <a:latin typeface="Arial Narrow" panose="020B0606020202030204" pitchFamily="34" charset="0"/>
                <a:cs typeface="Times New Roman" panose="02020603050405020304" pitchFamily="18" charset="0"/>
              </a:rPr>
              <a:t>қамтамасыз ету</a:t>
            </a:r>
            <a:r>
              <a:rPr lang="ru-RU" altLang="ru-RU" sz="1400" b="1" dirty="0" smtClean="0">
                <a:solidFill>
                  <a:srgbClr val="002060"/>
                </a:solidFill>
                <a:latin typeface="Arial Narrow" panose="020B0606020202030204" pitchFamily="34" charset="0"/>
                <a:cs typeface="Times New Roman" panose="02020603050405020304" pitchFamily="18" charset="0"/>
              </a:rPr>
              <a:t>), </a:t>
            </a:r>
            <a:r>
              <a:rPr lang="ru-RU" altLang="ru-RU" sz="1400" b="1" dirty="0" err="1" smtClean="0">
                <a:solidFill>
                  <a:schemeClr val="accent3"/>
                </a:solidFill>
                <a:latin typeface="Arial Narrow" panose="020B0606020202030204" pitchFamily="34" charset="0"/>
                <a:cs typeface="Times New Roman" panose="02020603050405020304" pitchFamily="18" charset="0"/>
              </a:rPr>
              <a:t>оның ішінде</a:t>
            </a:r>
            <a:r>
              <a:rPr lang="ru-RU" altLang="ru-RU" sz="1400" b="1" dirty="0" smtClean="0">
                <a:solidFill>
                  <a:schemeClr val="accent3"/>
                </a:solidFill>
                <a:latin typeface="Arial Narrow" panose="020B0606020202030204" pitchFamily="34" charset="0"/>
                <a:cs typeface="Times New Roman" panose="02020603050405020304" pitchFamily="18" charset="0"/>
              </a:rPr>
              <a:t> </a:t>
            </a:r>
            <a:r>
              <a:rPr lang="ru-RU" altLang="ru-RU" sz="1400" b="1" dirty="0" err="1" smtClean="0">
                <a:solidFill>
                  <a:schemeClr val="accent3"/>
                </a:solidFill>
                <a:latin typeface="Arial Narrow" panose="020B0606020202030204" pitchFamily="34" charset="0"/>
                <a:cs typeface="Times New Roman" panose="02020603050405020304" pitchFamily="18" charset="0"/>
              </a:rPr>
              <a:t>жоғары технологиялы</a:t>
            </a:r>
            <a:r>
              <a:rPr lang="ru-RU" altLang="ru-RU" sz="1400" b="1" dirty="0" smtClean="0">
                <a:solidFill>
                  <a:schemeClr val="accent3"/>
                </a:solidFill>
                <a:latin typeface="Arial Narrow" panose="020B0606020202030204" pitchFamily="34" charset="0"/>
                <a:cs typeface="Times New Roman" panose="02020603050405020304" pitchFamily="18" charset="0"/>
              </a:rPr>
              <a:t> </a:t>
            </a:r>
            <a:r>
              <a:rPr lang="ru-RU" altLang="ru-RU" sz="1400" b="1" dirty="0" err="1" smtClean="0">
                <a:solidFill>
                  <a:schemeClr val="accent3"/>
                </a:solidFill>
                <a:latin typeface="Arial Narrow" panose="020B0606020202030204" pitchFamily="34" charset="0"/>
                <a:cs typeface="Times New Roman" panose="02020603050405020304" pitchFamily="18" charset="0"/>
              </a:rPr>
              <a:t>медициналық қызметтер</a:t>
            </a:r>
            <a:r>
              <a:rPr lang="ru-RU" altLang="ru-RU" sz="1400" b="1" dirty="0" err="1" smtClean="0">
                <a:solidFill>
                  <a:srgbClr val="92D050"/>
                </a:solidFill>
                <a:latin typeface="Arial Narrow" panose="020B0606020202030204" pitchFamily="34" charset="0"/>
                <a:cs typeface="Times New Roman" panose="02020603050405020304" pitchFamily="18" charset="0"/>
              </a:rPr>
              <a:t>;</a:t>
            </a:r>
            <a:endParaRPr lang="ru-RU" altLang="ru-RU" sz="1400" b="1" dirty="0">
              <a:solidFill>
                <a:srgbClr val="92D050"/>
              </a:solidFill>
              <a:latin typeface="Arial Narrow" panose="020B0606020202030204" pitchFamily="34" charset="0"/>
              <a:cs typeface="Times New Roman" panose="02020603050405020304" pitchFamily="18" charset="0"/>
            </a:endParaRPr>
          </a:p>
          <a:p>
            <a:pPr>
              <a:spcBef>
                <a:spcPct val="0"/>
              </a:spcBef>
              <a:buFont typeface="Wingdings" panose="05000000000000000000" pitchFamily="2" charset="2"/>
              <a:buChar char="ü"/>
            </a:pPr>
            <a:r>
              <a:rPr lang="kk-KZ" sz="1400" b="1" dirty="0" smtClean="0">
                <a:solidFill>
                  <a:schemeClr val="tx2">
                    <a:lumMod val="75000"/>
                  </a:schemeClr>
                </a:solidFill>
              </a:rPr>
              <a:t>үш жасқа дейінгі балаға, сондай-ақ ересек жастағы, ауыр жағдайдағы, дәрігердің тағайындауы бойынша қосымша күтімді қажет ететін балаға күтім жасайтын төсек орнын және уақтыша еңбек қабілеттілігі туралы парақты бере отырып анасының (әкесінің)  медициналық ұйымда болуына мүмкіндік беру</a:t>
            </a:r>
            <a:r>
              <a:rPr lang="ru-RU" altLang="ru-RU" sz="1400" b="1" dirty="0" smtClean="0">
                <a:solidFill>
                  <a:schemeClr val="tx2">
                    <a:lumMod val="75000"/>
                  </a:schemeClr>
                </a:solidFill>
                <a:latin typeface="Arial Narrow" panose="020B0606020202030204" pitchFamily="34" charset="0"/>
                <a:cs typeface="Times New Roman" panose="02020603050405020304" pitchFamily="18" charset="0"/>
              </a:rPr>
              <a:t>;</a:t>
            </a:r>
            <a:endParaRPr lang="ru-RU" altLang="ru-RU" sz="1400" b="1" dirty="0">
              <a:solidFill>
                <a:schemeClr val="tx2">
                  <a:lumMod val="75000"/>
                </a:schemeClr>
              </a:solidFill>
              <a:latin typeface="Arial Narrow" panose="020B0606020202030204" pitchFamily="34" charset="0"/>
              <a:cs typeface="Times New Roman" panose="02020603050405020304" pitchFamily="18" charset="0"/>
            </a:endParaRPr>
          </a:p>
          <a:p>
            <a:pPr eaLnBrk="1" hangingPunct="1">
              <a:spcBef>
                <a:spcPct val="0"/>
              </a:spcBef>
              <a:buFont typeface="Wingdings" panose="05000000000000000000" pitchFamily="2" charset="2"/>
              <a:buChar char="ü"/>
            </a:pPr>
            <a:r>
              <a:rPr lang="ru-RU" altLang="ru-RU" sz="1400" b="1" dirty="0" err="1" smtClean="0">
                <a:solidFill>
                  <a:srgbClr val="002060"/>
                </a:solidFill>
                <a:latin typeface="Arial Narrow" panose="020B0606020202030204" pitchFamily="34" charset="0"/>
                <a:cs typeface="Times New Roman" panose="02020603050405020304" pitchFamily="18" charset="0"/>
              </a:rPr>
              <a:t>баланы</a:t>
            </a:r>
            <a:r>
              <a:rPr lang="ru-RU" altLang="ru-RU" sz="1400" b="1" dirty="0" smtClean="0">
                <a:solidFill>
                  <a:srgbClr val="002060"/>
                </a:solidFill>
                <a:latin typeface="Arial Narrow" panose="020B0606020202030204" pitchFamily="34" charset="0"/>
                <a:cs typeface="Times New Roman" panose="02020603050405020304" pitchFamily="18" charset="0"/>
              </a:rPr>
              <a:t> </a:t>
            </a:r>
            <a:r>
              <a:rPr lang="ru-RU" altLang="ru-RU" sz="1400" b="1" dirty="0" err="1" smtClean="0">
                <a:solidFill>
                  <a:srgbClr val="002060"/>
                </a:solidFill>
                <a:latin typeface="Arial Narrow" panose="020B0606020202030204" pitchFamily="34" charset="0"/>
                <a:cs typeface="Times New Roman" panose="02020603050405020304" pitchFamily="18" charset="0"/>
              </a:rPr>
              <a:t>тамақтандыратын ананы</a:t>
            </a:r>
            <a:r>
              <a:rPr lang="ru-RU" altLang="ru-RU" sz="1400" b="1" dirty="0" smtClean="0">
                <a:solidFill>
                  <a:srgbClr val="002060"/>
                </a:solidFill>
                <a:latin typeface="Arial Narrow" panose="020B0606020202030204" pitchFamily="34" charset="0"/>
                <a:cs typeface="Times New Roman" panose="02020603050405020304" pitchFamily="18" charset="0"/>
              </a:rPr>
              <a:t> </a:t>
            </a:r>
            <a:r>
              <a:rPr lang="ru-RU" altLang="ru-RU" sz="1400" b="1" dirty="0" err="1" smtClean="0">
                <a:solidFill>
                  <a:srgbClr val="002060"/>
                </a:solidFill>
                <a:latin typeface="Arial Narrow" panose="020B0606020202030204" pitchFamily="34" charset="0"/>
                <a:cs typeface="Times New Roman" panose="02020603050405020304" pitchFamily="18" charset="0"/>
              </a:rPr>
              <a:t>медициналық ұйымда бүкіл кезеңіне тегін</a:t>
            </a:r>
            <a:r>
              <a:rPr lang="ru-RU" altLang="ru-RU" sz="1400" b="1" dirty="0" smtClean="0">
                <a:solidFill>
                  <a:srgbClr val="002060"/>
                </a:solidFill>
                <a:latin typeface="Arial Narrow" panose="020B0606020202030204" pitchFamily="34" charset="0"/>
                <a:cs typeface="Times New Roman" panose="02020603050405020304" pitchFamily="18" charset="0"/>
              </a:rPr>
              <a:t> </a:t>
            </a:r>
            <a:r>
              <a:rPr lang="ru-RU" altLang="ru-RU" sz="1400" b="1" dirty="0" err="1" smtClean="0">
                <a:solidFill>
                  <a:srgbClr val="002060"/>
                </a:solidFill>
                <a:latin typeface="Arial Narrow" panose="020B0606020202030204" pitchFamily="34" charset="0"/>
                <a:cs typeface="Times New Roman" panose="02020603050405020304" pitchFamily="18" charset="0"/>
              </a:rPr>
              <a:t>тамақпен қамтамасыз ету</a:t>
            </a:r>
            <a:r>
              <a:rPr lang="ru-RU" altLang="ru-RU" sz="1400" b="1" dirty="0" smtClean="0">
                <a:solidFill>
                  <a:srgbClr val="002060"/>
                </a:solidFill>
                <a:latin typeface="Arial Narrow" panose="020B0606020202030204" pitchFamily="34" charset="0"/>
                <a:cs typeface="Times New Roman" panose="02020603050405020304" pitchFamily="18" charset="0"/>
              </a:rPr>
              <a:t>;</a:t>
            </a:r>
            <a:endParaRPr lang="ru-RU" altLang="ru-RU" sz="1400" b="1" dirty="0">
              <a:solidFill>
                <a:srgbClr val="002060"/>
              </a:solidFill>
              <a:latin typeface="Arial Narrow" panose="020B0606020202030204" pitchFamily="34" charset="0"/>
              <a:cs typeface="Times New Roman" panose="02020603050405020304" pitchFamily="18" charset="0"/>
            </a:endParaRPr>
          </a:p>
          <a:p>
            <a:pPr eaLnBrk="1" hangingPunct="1">
              <a:spcBef>
                <a:spcPct val="0"/>
              </a:spcBef>
              <a:buFont typeface="Wingdings" panose="05000000000000000000" pitchFamily="2" charset="2"/>
              <a:buChar char="ü"/>
            </a:pPr>
            <a:r>
              <a:rPr lang="ru-RU" altLang="ru-RU" sz="1400" b="1" dirty="0" err="1" smtClean="0">
                <a:solidFill>
                  <a:srgbClr val="002060"/>
                </a:solidFill>
                <a:latin typeface="Arial Narrow" panose="020B0606020202030204" pitchFamily="34" charset="0"/>
                <a:cs typeface="Times New Roman" panose="02020603050405020304" pitchFamily="18" charset="0"/>
              </a:rPr>
              <a:t>медициналық оңалту жүргізу;</a:t>
            </a:r>
            <a:endParaRPr lang="ru-RU" altLang="ru-RU" sz="1400" b="1" dirty="0">
              <a:solidFill>
                <a:srgbClr val="002060"/>
              </a:solidFill>
              <a:latin typeface="Arial Narrow" panose="020B0606020202030204" pitchFamily="34" charset="0"/>
              <a:cs typeface="Times New Roman" panose="02020603050405020304" pitchFamily="18" charset="0"/>
            </a:endParaRPr>
          </a:p>
          <a:p>
            <a:pPr eaLnBrk="1" hangingPunct="1">
              <a:spcBef>
                <a:spcPct val="0"/>
              </a:spcBef>
              <a:buFont typeface="Wingdings" panose="05000000000000000000" pitchFamily="2" charset="2"/>
              <a:buChar char="ü"/>
            </a:pPr>
            <a:r>
              <a:rPr lang="ru-RU" altLang="ru-RU" sz="1400" b="1" dirty="0" err="1" smtClean="0">
                <a:solidFill>
                  <a:srgbClr val="002060"/>
                </a:solidFill>
                <a:latin typeface="Arial Narrow" panose="020B0606020202030204" pitchFamily="34" charset="0"/>
                <a:cs typeface="Times New Roman" panose="02020603050405020304" pitchFamily="18" charset="0"/>
              </a:rPr>
              <a:t>Паллиативтік</a:t>
            </a:r>
            <a:r>
              <a:rPr lang="ru-RU" altLang="ru-RU" sz="1400" b="1" dirty="0" smtClean="0">
                <a:solidFill>
                  <a:srgbClr val="002060"/>
                </a:solidFill>
                <a:latin typeface="Arial Narrow" panose="020B0606020202030204" pitchFamily="34" charset="0"/>
                <a:cs typeface="Times New Roman" panose="02020603050405020304" pitchFamily="18" charset="0"/>
              </a:rPr>
              <a:t> </a:t>
            </a:r>
            <a:r>
              <a:rPr lang="ru-RU" altLang="ru-RU" sz="1400" b="1" dirty="0" err="1" smtClean="0">
                <a:solidFill>
                  <a:srgbClr val="002060"/>
                </a:solidFill>
                <a:latin typeface="Arial Narrow" panose="020B0606020202030204" pitchFamily="34" charset="0"/>
                <a:cs typeface="Times New Roman" panose="02020603050405020304" pitchFamily="18" charset="0"/>
              </a:rPr>
              <a:t>көмек көрсету;</a:t>
            </a:r>
            <a:endParaRPr lang="ru-RU" altLang="ru-RU" sz="1400" b="1" dirty="0">
              <a:solidFill>
                <a:srgbClr val="002060"/>
              </a:solidFill>
              <a:latin typeface="Arial Narrow" panose="020B0606020202030204" pitchFamily="34" charset="0"/>
              <a:cs typeface="Times New Roman" panose="02020603050405020304" pitchFamily="18" charset="0"/>
            </a:endParaRPr>
          </a:p>
          <a:p>
            <a:pPr eaLnBrk="1" hangingPunct="1">
              <a:spcBef>
                <a:spcPct val="0"/>
              </a:spcBef>
              <a:buFont typeface="Wingdings" panose="05000000000000000000" pitchFamily="2" charset="2"/>
              <a:buChar char="ü"/>
            </a:pPr>
            <a:r>
              <a:rPr lang="ru-RU" altLang="ru-RU" sz="1400" b="1" dirty="0" err="1" smtClean="0">
                <a:solidFill>
                  <a:srgbClr val="002060"/>
                </a:solidFill>
                <a:latin typeface="Arial Narrow" panose="020B0606020202030204" pitchFamily="34" charset="0"/>
                <a:cs typeface="Times New Roman" panose="02020603050405020304" pitchFamily="18" charset="0"/>
              </a:rPr>
              <a:t>Мейіргерлік</a:t>
            </a:r>
            <a:r>
              <a:rPr lang="ru-RU" altLang="ru-RU" sz="1400" b="1" dirty="0" smtClean="0">
                <a:solidFill>
                  <a:srgbClr val="002060"/>
                </a:solidFill>
                <a:latin typeface="Arial Narrow" panose="020B0606020202030204" pitchFamily="34" charset="0"/>
                <a:cs typeface="Times New Roman" panose="02020603050405020304" pitchFamily="18" charset="0"/>
              </a:rPr>
              <a:t> </a:t>
            </a:r>
            <a:r>
              <a:rPr lang="ru-RU" altLang="ru-RU" sz="1400" b="1" dirty="0" err="1" smtClean="0">
                <a:solidFill>
                  <a:srgbClr val="002060"/>
                </a:solidFill>
                <a:latin typeface="Arial Narrow" panose="020B0606020202030204" pitchFamily="34" charset="0"/>
                <a:cs typeface="Times New Roman" panose="02020603050405020304" pitchFamily="18" charset="0"/>
              </a:rPr>
              <a:t>күтім;</a:t>
            </a:r>
            <a:endParaRPr lang="ru-RU" altLang="ru-RU" sz="1400" b="1" dirty="0">
              <a:solidFill>
                <a:srgbClr val="002060"/>
              </a:solidFill>
              <a:latin typeface="Arial Narrow" panose="020B0606020202030204" pitchFamily="34" charset="0"/>
              <a:cs typeface="Times New Roman" panose="02020603050405020304" pitchFamily="18" charset="0"/>
            </a:endParaRPr>
          </a:p>
        </p:txBody>
      </p:sp>
      <p:sp>
        <p:nvSpPr>
          <p:cNvPr id="51" name="Прямоугольник 50"/>
          <p:cNvSpPr/>
          <p:nvPr/>
        </p:nvSpPr>
        <p:spPr>
          <a:xfrm>
            <a:off x="4611689" y="1426429"/>
            <a:ext cx="5830887" cy="3536950"/>
          </a:xfrm>
          <a:prstGeom prst="rect">
            <a:avLst/>
          </a:prstGeom>
          <a:noFill/>
          <a:ln>
            <a:solidFill>
              <a:schemeClr val="bg1">
                <a:lumMod val="50000"/>
              </a:schemeClr>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8561" tIns="44282" rIns="88561" bIns="44282" anchor="ctr"/>
          <a:lstStyle/>
          <a:p>
            <a:pPr algn="ctr">
              <a:defRPr/>
            </a:pPr>
            <a:endParaRPr lang="ru-RU" sz="1200">
              <a:latin typeface="Arial Narrow" panose="020B0606020202030204" pitchFamily="34" charset="0"/>
            </a:endParaRPr>
          </a:p>
        </p:txBody>
      </p:sp>
      <p:sp>
        <p:nvSpPr>
          <p:cNvPr id="28687" name="TextBox 8"/>
          <p:cNvSpPr txBox="1">
            <a:spLocks noChangeArrowheads="1"/>
          </p:cNvSpPr>
          <p:nvPr/>
        </p:nvSpPr>
        <p:spPr bwMode="auto">
          <a:xfrm>
            <a:off x="213580" y="40241"/>
            <a:ext cx="7993062" cy="4370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nSpc>
                <a:spcPct val="80000"/>
              </a:lnSpc>
              <a:spcBef>
                <a:spcPct val="0"/>
              </a:spcBef>
              <a:buClr>
                <a:srgbClr val="C00000"/>
              </a:buClr>
              <a:buNone/>
            </a:pPr>
            <a:r>
              <a:rPr lang="kk-KZ" altLang="ru-RU" sz="2800" b="1" dirty="0" smtClean="0">
                <a:solidFill>
                  <a:srgbClr val="C00000"/>
                </a:solidFill>
                <a:latin typeface="+mn-lt"/>
              </a:rPr>
              <a:t>МӘМСІ ТІЗБЕСІ</a:t>
            </a:r>
            <a:endParaRPr lang="ru-RU" altLang="ru-RU" sz="2800" b="1" dirty="0">
              <a:solidFill>
                <a:srgbClr val="C00000"/>
              </a:solidFill>
              <a:latin typeface="+mn-lt"/>
            </a:endParaRPr>
          </a:p>
        </p:txBody>
      </p:sp>
      <p:sp>
        <p:nvSpPr>
          <p:cNvPr id="28690" name="Прямоугольник 2"/>
          <p:cNvSpPr>
            <a:spLocks noChangeArrowheads="1"/>
          </p:cNvSpPr>
          <p:nvPr/>
        </p:nvSpPr>
        <p:spPr bwMode="auto">
          <a:xfrm>
            <a:off x="2090738" y="446089"/>
            <a:ext cx="22796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ru-RU" altLang="ru-RU" sz="1400" b="1" dirty="0" err="1" smtClean="0">
                <a:solidFill>
                  <a:srgbClr val="002060"/>
                </a:solidFill>
                <a:latin typeface="Arial Narrow" panose="020B0606020202030204" pitchFamily="34" charset="0"/>
                <a:cs typeface="Times New Roman" panose="02020603050405020304" pitchFamily="18" charset="0"/>
              </a:rPr>
              <a:t>Амбулаториялық-емханалық көмек</a:t>
            </a:r>
            <a:r>
              <a:rPr lang="ru-RU" altLang="ru-RU" sz="1400" b="1" dirty="0" smtClean="0">
                <a:solidFill>
                  <a:srgbClr val="002060"/>
                </a:solidFill>
                <a:latin typeface="Arial Narrow" panose="020B0606020202030204" pitchFamily="34" charset="0"/>
                <a:cs typeface="Times New Roman" panose="02020603050405020304" pitchFamily="18" charset="0"/>
              </a:rPr>
              <a:t> </a:t>
            </a:r>
            <a:endParaRPr lang="ru-RU" altLang="ru-RU" sz="1400" b="1" dirty="0">
              <a:solidFill>
                <a:srgbClr val="002060"/>
              </a:solidFill>
              <a:latin typeface="Arial Narrow" panose="020B0606020202030204" pitchFamily="34" charset="0"/>
              <a:cs typeface="Times New Roman" panose="02020603050405020304" pitchFamily="18" charset="0"/>
            </a:endParaRPr>
          </a:p>
        </p:txBody>
      </p:sp>
      <p:sp>
        <p:nvSpPr>
          <p:cNvPr id="28691" name="Прямоугольник 6"/>
          <p:cNvSpPr>
            <a:spLocks noChangeArrowheads="1"/>
          </p:cNvSpPr>
          <p:nvPr/>
        </p:nvSpPr>
        <p:spPr bwMode="auto">
          <a:xfrm>
            <a:off x="2030413" y="5626101"/>
            <a:ext cx="8426450" cy="830997"/>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indent="3619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spcAft>
                <a:spcPts val="600"/>
              </a:spcAft>
              <a:buFont typeface="Wingdings" panose="05000000000000000000" pitchFamily="2" charset="2"/>
              <a:buChar char="ü"/>
            </a:pPr>
            <a:r>
              <a:rPr lang="ru-RU" altLang="ru-RU" sz="1600" b="1" dirty="0" smtClean="0">
                <a:solidFill>
                  <a:schemeClr val="tx2"/>
                </a:solidFill>
                <a:latin typeface="Arial Narrow" panose="020B0606020202030204" pitchFamily="34" charset="0"/>
              </a:rPr>
              <a:t>МӘМС </a:t>
            </a:r>
            <a:r>
              <a:rPr lang="ru-RU" altLang="ru-RU" sz="1600" b="1" dirty="0" err="1" smtClean="0">
                <a:solidFill>
                  <a:schemeClr val="tx2"/>
                </a:solidFill>
                <a:latin typeface="Arial Narrow" panose="020B0606020202030204" pitchFamily="34" charset="0"/>
              </a:rPr>
              <a:t>пакеті</a:t>
            </a:r>
            <a:r>
              <a:rPr lang="ru-RU" altLang="ru-RU" sz="1600" b="1" dirty="0" smtClean="0">
                <a:solidFill>
                  <a:schemeClr val="tx2"/>
                </a:solidFill>
                <a:latin typeface="Arial Narrow" panose="020B0606020202030204" pitchFamily="34" charset="0"/>
              </a:rPr>
              <a:t> </a:t>
            </a:r>
            <a:r>
              <a:rPr lang="ru-RU" altLang="ru-RU" sz="1600" dirty="0" smtClean="0">
                <a:latin typeface="Arial Narrow" panose="020B0606020202030204" pitchFamily="34" charset="0"/>
              </a:rPr>
              <a:t>- </a:t>
            </a:r>
            <a:r>
              <a:rPr lang="ru-RU" altLang="ru-RU" sz="1600" dirty="0" err="1" smtClean="0">
                <a:latin typeface="Arial Narrow" panose="020B0606020202030204" pitchFamily="34" charset="0"/>
              </a:rPr>
              <a:t>мемлекеттің</a:t>
            </a:r>
            <a:r>
              <a:rPr lang="ru-RU" altLang="ru-RU" sz="1600" dirty="0" smtClean="0">
                <a:latin typeface="Arial Narrow" panose="020B0606020202030204" pitchFamily="34" charset="0"/>
              </a:rPr>
              <a:t>, </a:t>
            </a:r>
            <a:r>
              <a:rPr lang="ru-RU" altLang="ru-RU" sz="1600" dirty="0" err="1" smtClean="0">
                <a:latin typeface="Arial Narrow" panose="020B0606020202030204" pitchFamily="34" charset="0"/>
              </a:rPr>
              <a:t>жұмыс берушілер</a:t>
            </a:r>
            <a:r>
              <a:rPr lang="ru-RU" altLang="ru-RU" sz="1600" dirty="0" smtClean="0">
                <a:latin typeface="Arial Narrow" panose="020B0606020202030204" pitchFamily="34" charset="0"/>
              </a:rPr>
              <a:t> мен </a:t>
            </a:r>
            <a:r>
              <a:rPr lang="ru-RU" altLang="ru-RU" sz="1600" dirty="0" err="1" smtClean="0">
                <a:latin typeface="Arial Narrow" panose="020B0606020202030204" pitchFamily="34" charset="0"/>
              </a:rPr>
              <a:t>жұмыскерлердің </a:t>
            </a:r>
            <a:r>
              <a:rPr lang="ru-RU" altLang="ru-RU" sz="1600" dirty="0" smtClean="0">
                <a:latin typeface="Arial Narrow" panose="020B0606020202030204" pitchFamily="34" charset="0"/>
              </a:rPr>
              <a:t>ӘМС </a:t>
            </a:r>
            <a:r>
              <a:rPr lang="ru-RU" altLang="ru-RU" sz="1600" dirty="0" err="1" smtClean="0">
                <a:latin typeface="Arial Narrow" panose="020B0606020202030204" pitchFamily="34" charset="0"/>
              </a:rPr>
              <a:t>Қорына міндетті</a:t>
            </a:r>
            <a:r>
              <a:rPr lang="ru-RU" altLang="ru-RU" sz="1600" dirty="0" smtClean="0">
                <a:latin typeface="Arial Narrow" panose="020B0606020202030204" pitchFamily="34" charset="0"/>
              </a:rPr>
              <a:t> </a:t>
            </a:r>
            <a:r>
              <a:rPr lang="ru-RU" altLang="ru-RU" sz="1600" dirty="0" err="1" smtClean="0">
                <a:latin typeface="Arial Narrow" panose="020B0606020202030204" pitchFamily="34" charset="0"/>
              </a:rPr>
              <a:t>сақтандыру жарналары</a:t>
            </a:r>
            <a:r>
              <a:rPr lang="ru-RU" altLang="ru-RU" sz="1600" dirty="0" smtClean="0">
                <a:latin typeface="Arial Narrow" panose="020B0606020202030204" pitchFamily="34" charset="0"/>
              </a:rPr>
              <a:t> </a:t>
            </a:r>
            <a:r>
              <a:rPr lang="ru-RU" altLang="ru-RU" sz="1600" dirty="0" err="1" smtClean="0">
                <a:latin typeface="Arial Narrow" panose="020B0606020202030204" pitchFamily="34" charset="0"/>
              </a:rPr>
              <a:t>есебінен</a:t>
            </a:r>
            <a:r>
              <a:rPr lang="ru-RU" altLang="ru-RU" sz="1600" dirty="0" smtClean="0">
                <a:latin typeface="Arial Narrow" panose="020B0606020202030204" pitchFamily="34" charset="0"/>
              </a:rPr>
              <a:t> </a:t>
            </a:r>
            <a:r>
              <a:rPr lang="ru-RU" altLang="ru-RU" sz="1600" dirty="0" err="1" smtClean="0">
                <a:latin typeface="Arial Narrow" panose="020B0606020202030204" pitchFamily="34" charset="0"/>
              </a:rPr>
              <a:t>қаржыландырылатын</a:t>
            </a:r>
            <a:r>
              <a:rPr lang="ru-RU" altLang="ru-RU" sz="1600" dirty="0" smtClean="0">
                <a:latin typeface="Arial Narrow" panose="020B0606020202030204" pitchFamily="34" charset="0"/>
              </a:rPr>
              <a:t>, ТМККК </a:t>
            </a:r>
            <a:r>
              <a:rPr lang="ru-RU" altLang="ru-RU" sz="1600" dirty="0" err="1" smtClean="0">
                <a:latin typeface="Arial Narrow" panose="020B0606020202030204" pitchFamily="34" charset="0"/>
              </a:rPr>
              <a:t>тыс</a:t>
            </a:r>
            <a:r>
              <a:rPr lang="ru-RU" altLang="ru-RU" sz="1600" dirty="0" smtClean="0">
                <a:latin typeface="Arial Narrow" panose="020B0606020202030204" pitchFamily="34" charset="0"/>
              </a:rPr>
              <a:t> </a:t>
            </a:r>
            <a:r>
              <a:rPr lang="ru-RU" altLang="ru-RU" sz="1600" dirty="0" err="1" smtClean="0">
                <a:latin typeface="Arial Narrow" panose="020B0606020202030204" pitchFamily="34" charset="0"/>
              </a:rPr>
              <a:t>медициналық көмектің көлемін қамтиды</a:t>
            </a:r>
            <a:r>
              <a:rPr lang="ru-RU" altLang="ru-RU" sz="1600" dirty="0" smtClean="0">
                <a:latin typeface="Arial Narrow" panose="020B0606020202030204" pitchFamily="34" charset="0"/>
              </a:rPr>
              <a:t>. Оны </a:t>
            </a:r>
            <a:r>
              <a:rPr lang="ru-RU" altLang="ru-RU" sz="1600" dirty="0" err="1" smtClean="0">
                <a:latin typeface="Arial Narrow" panose="020B0606020202030204" pitchFamily="34" charset="0"/>
              </a:rPr>
              <a:t>олар</a:t>
            </a:r>
            <a:r>
              <a:rPr lang="ru-RU" altLang="ru-RU" sz="1600" dirty="0" smtClean="0">
                <a:latin typeface="Arial Narrow" panose="020B0606020202030204" pitchFamily="34" charset="0"/>
              </a:rPr>
              <a:t> </a:t>
            </a:r>
            <a:r>
              <a:rPr lang="ru-RU" altLang="ru-RU" sz="1600" dirty="0" err="1" smtClean="0">
                <a:latin typeface="Arial Narrow" panose="020B0606020202030204" pitchFamily="34" charset="0"/>
              </a:rPr>
              <a:t>үшін МӘМС-қа аударымдар</a:t>
            </a:r>
            <a:r>
              <a:rPr lang="ru-RU" altLang="ru-RU" sz="1600" dirty="0" smtClean="0">
                <a:latin typeface="Arial Narrow" panose="020B0606020202030204" pitchFamily="34" charset="0"/>
              </a:rPr>
              <a:t>/</a:t>
            </a:r>
            <a:r>
              <a:rPr lang="ru-RU" altLang="ru-RU" sz="1600" dirty="0" err="1" smtClean="0">
                <a:latin typeface="Arial Narrow" panose="020B0606020202030204" pitchFamily="34" charset="0"/>
              </a:rPr>
              <a:t>жарналар</a:t>
            </a:r>
            <a:r>
              <a:rPr lang="ru-RU" altLang="ru-RU" sz="1600" dirty="0" smtClean="0">
                <a:latin typeface="Arial Narrow" panose="020B0606020202030204" pitchFamily="34" charset="0"/>
              </a:rPr>
              <a:t>  </a:t>
            </a:r>
            <a:r>
              <a:rPr lang="ru-RU" altLang="ru-RU" sz="1600" dirty="0" err="1" smtClean="0">
                <a:latin typeface="Arial Narrow" panose="020B0606020202030204" pitchFamily="34" charset="0"/>
              </a:rPr>
              <a:t>тұрақты түсетін адамдар</a:t>
            </a:r>
            <a:r>
              <a:rPr lang="ru-RU" altLang="ru-RU" sz="1600" dirty="0" smtClean="0">
                <a:latin typeface="Arial Narrow" panose="020B0606020202030204" pitchFamily="34" charset="0"/>
              </a:rPr>
              <a:t> </a:t>
            </a:r>
            <a:r>
              <a:rPr lang="ru-RU" altLang="ru-RU" sz="1600" dirty="0" err="1" smtClean="0">
                <a:latin typeface="Arial Narrow" panose="020B0606020202030204" pitchFamily="34" charset="0"/>
              </a:rPr>
              <a:t>алады</a:t>
            </a:r>
            <a:r>
              <a:rPr lang="ru-RU" altLang="ru-RU" sz="1600" dirty="0" smtClean="0">
                <a:latin typeface="Arial Narrow" panose="020B0606020202030204" pitchFamily="34" charset="0"/>
              </a:rPr>
              <a:t>.</a:t>
            </a:r>
            <a:endParaRPr lang="ru-RU" altLang="ru-RU" sz="1600" dirty="0">
              <a:latin typeface="Arial Narrow" panose="020B0606020202030204" pitchFamily="34" charset="0"/>
            </a:endParaRPr>
          </a:p>
        </p:txBody>
      </p:sp>
      <p:sp>
        <p:nvSpPr>
          <p:cNvPr id="20" name="Номер слайда 1"/>
          <p:cNvSpPr>
            <a:spLocks noGrp="1"/>
          </p:cNvSpPr>
          <p:nvPr>
            <p:ph type="sldNum" sz="quarter" idx="12"/>
          </p:nvPr>
        </p:nvSpPr>
        <p:spPr>
          <a:xfrm>
            <a:off x="9415110" y="6463593"/>
            <a:ext cx="2743200" cy="365125"/>
          </a:xfrm>
        </p:spPr>
        <p:txBody>
          <a:bodyPr/>
          <a:lstStyle/>
          <a:p>
            <a:fld id="{B1421978-6CA5-4E01-B25F-F003344B3DAD}" type="slidenum">
              <a:rPr lang="ru-RU" sz="1600" smtClean="0">
                <a:solidFill>
                  <a:schemeClr val="tx1"/>
                </a:solidFill>
              </a:rPr>
              <a:pPr/>
              <a:t>22</a:t>
            </a:fld>
            <a:endParaRPr lang="ru-RU" sz="1600" dirty="0">
              <a:solidFill>
                <a:schemeClr val="tx1"/>
              </a:solidFill>
            </a:endParaRPr>
          </a:p>
        </p:txBody>
      </p:sp>
    </p:spTree>
    <p:extLst>
      <p:ext uri="{BB962C8B-B14F-4D97-AF65-F5344CB8AC3E}">
        <p14:creationId xmlns:p14="http://schemas.microsoft.com/office/powerpoint/2010/main" val="213793666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Прямая соединительная линия 11"/>
          <p:cNvCxnSpPr/>
          <p:nvPr/>
        </p:nvCxnSpPr>
        <p:spPr>
          <a:xfrm>
            <a:off x="2784951" y="840267"/>
            <a:ext cx="0" cy="5451921"/>
          </a:xfrm>
          <a:prstGeom prst="line">
            <a:avLst/>
          </a:prstGeom>
          <a:ln w="25400"/>
        </p:spPr>
        <p:style>
          <a:lnRef idx="3">
            <a:schemeClr val="accent6"/>
          </a:lnRef>
          <a:fillRef idx="0">
            <a:schemeClr val="accent6"/>
          </a:fillRef>
          <a:effectRef idx="2">
            <a:schemeClr val="accent6"/>
          </a:effectRef>
          <a:fontRef idx="minor">
            <a:schemeClr val="tx1"/>
          </a:fontRef>
        </p:style>
      </p:cxnSp>
      <p:cxnSp>
        <p:nvCxnSpPr>
          <p:cNvPr id="13" name="Прямая соединительная линия 12"/>
          <p:cNvCxnSpPr/>
          <p:nvPr/>
        </p:nvCxnSpPr>
        <p:spPr>
          <a:xfrm flipH="1" flipV="1">
            <a:off x="910089" y="1041110"/>
            <a:ext cx="10695535" cy="0"/>
          </a:xfrm>
          <a:prstGeom prst="line">
            <a:avLst/>
          </a:prstGeom>
          <a:ln w="25400"/>
        </p:spPr>
        <p:style>
          <a:lnRef idx="3">
            <a:schemeClr val="accent6"/>
          </a:lnRef>
          <a:fillRef idx="0">
            <a:schemeClr val="accent6"/>
          </a:fillRef>
          <a:effectRef idx="2">
            <a:schemeClr val="accent6"/>
          </a:effectRef>
          <a:fontRef idx="minor">
            <a:schemeClr val="tx1"/>
          </a:fontRef>
        </p:style>
      </p:cxnSp>
      <p:sp>
        <p:nvSpPr>
          <p:cNvPr id="25" name="Номер слайда 3"/>
          <p:cNvSpPr>
            <a:spLocks noGrp="1"/>
          </p:cNvSpPr>
          <p:nvPr>
            <p:ph type="sldNum" sz="quarter" idx="12"/>
          </p:nvPr>
        </p:nvSpPr>
        <p:spPr>
          <a:xfrm>
            <a:off x="11282895" y="6426103"/>
            <a:ext cx="645457" cy="335123"/>
          </a:xfrm>
        </p:spPr>
        <p:txBody>
          <a:bodyPr/>
          <a:lstStyle/>
          <a:p>
            <a:fld id="{95870278-06B0-4A13-912F-5B99F7222F3F}" type="slidenum">
              <a:rPr lang="ru-RU" sz="1600">
                <a:solidFill>
                  <a:schemeClr val="tx1"/>
                </a:solidFill>
              </a:rPr>
              <a:pPr/>
              <a:t>23</a:t>
            </a:fld>
            <a:endParaRPr lang="ru-RU" sz="1600" dirty="0">
              <a:solidFill>
                <a:schemeClr val="tx1"/>
              </a:solidFill>
            </a:endParaRPr>
          </a:p>
        </p:txBody>
      </p:sp>
      <p:sp>
        <p:nvSpPr>
          <p:cNvPr id="26" name="Прямоугольник 25"/>
          <p:cNvSpPr/>
          <p:nvPr/>
        </p:nvSpPr>
        <p:spPr>
          <a:xfrm>
            <a:off x="737768" y="3397106"/>
            <a:ext cx="1913109" cy="1326645"/>
          </a:xfrm>
          <a:prstGeom prst="rect">
            <a:avLst/>
          </a:prstGeom>
        </p:spPr>
        <p:txBody>
          <a:bodyPr wrap="square">
            <a:spAutoFit/>
          </a:bodyPr>
          <a:lstStyle/>
          <a:p>
            <a:r>
              <a:rPr lang="ru-RU" sz="1604" b="1" dirty="0" err="1" smtClean="0">
                <a:solidFill>
                  <a:prstClr val="black"/>
                </a:solidFill>
                <a:latin typeface="Arial Narrow" panose="020B0606020202030204" pitchFamily="34" charset="0"/>
              </a:rPr>
              <a:t>«Халық денсаулығы және денсаулық сақтау жүйесі туралы</a:t>
            </a:r>
            <a:r>
              <a:rPr lang="ru-RU" sz="1604" b="1" dirty="0" smtClean="0">
                <a:solidFill>
                  <a:prstClr val="black"/>
                </a:solidFill>
                <a:latin typeface="Arial Narrow" panose="020B0606020202030204" pitchFamily="34" charset="0"/>
              </a:rPr>
              <a:t>» ҚР </a:t>
            </a:r>
            <a:r>
              <a:rPr lang="ru-RU" sz="1604" b="1" dirty="0" err="1" smtClean="0">
                <a:solidFill>
                  <a:prstClr val="black"/>
                </a:solidFill>
                <a:latin typeface="Arial Narrow" panose="020B0606020202030204" pitchFamily="34" charset="0"/>
              </a:rPr>
              <a:t>Кодексі</a:t>
            </a:r>
            <a:endParaRPr lang="ru-RU" sz="1604" b="1" dirty="0">
              <a:solidFill>
                <a:prstClr val="black"/>
              </a:solidFill>
              <a:latin typeface="Arial Narrow" panose="020B0606020202030204" pitchFamily="34" charset="0"/>
            </a:endParaRPr>
          </a:p>
        </p:txBody>
      </p:sp>
      <p:sp>
        <p:nvSpPr>
          <p:cNvPr id="27" name="Прямоугольник 26"/>
          <p:cNvSpPr/>
          <p:nvPr/>
        </p:nvSpPr>
        <p:spPr>
          <a:xfrm>
            <a:off x="333594" y="51244"/>
            <a:ext cx="11172871" cy="757130"/>
          </a:xfrm>
          <a:prstGeom prst="rect">
            <a:avLst/>
          </a:prstGeom>
        </p:spPr>
        <p:txBody>
          <a:bodyPr wrap="square">
            <a:spAutoFit/>
          </a:bodyPr>
          <a:lstStyle/>
          <a:p>
            <a:pPr>
              <a:lnSpc>
                <a:spcPct val="90000"/>
              </a:lnSpc>
            </a:pPr>
            <a:r>
              <a:rPr lang="ru-RU" sz="2400" b="1" dirty="0" err="1" smtClean="0">
                <a:solidFill>
                  <a:schemeClr val="accent6">
                    <a:lumMod val="75000"/>
                  </a:schemeClr>
                </a:solidFill>
                <a:latin typeface="Arial Narrow" panose="020B0606020202030204" pitchFamily="34" charset="0"/>
                <a:ea typeface="Times New Roman" panose="02020603050405020304" pitchFamily="18" charset="0"/>
              </a:rPr>
              <a:t>Денсаулық сақтау мәселелері бойынша</a:t>
            </a:r>
            <a:r>
              <a:rPr lang="ru-RU" sz="2400" b="1" dirty="0" smtClean="0">
                <a:solidFill>
                  <a:schemeClr val="accent6">
                    <a:lumMod val="75000"/>
                  </a:schemeClr>
                </a:solidFill>
                <a:latin typeface="Arial Narrow" panose="020B0606020202030204" pitchFamily="34" charset="0"/>
                <a:ea typeface="Times New Roman" panose="02020603050405020304" pitchFamily="18" charset="0"/>
              </a:rPr>
              <a:t> </a:t>
            </a:r>
            <a:r>
              <a:rPr lang="ru-RU" sz="2400" b="1" dirty="0" err="1" smtClean="0">
                <a:solidFill>
                  <a:schemeClr val="accent6">
                    <a:lumMod val="75000"/>
                  </a:schemeClr>
                </a:solidFill>
                <a:latin typeface="Arial Narrow" panose="020B0606020202030204" pitchFamily="34" charset="0"/>
                <a:ea typeface="Times New Roman" panose="02020603050405020304" pitchFamily="18" charset="0"/>
              </a:rPr>
              <a:t>заңнамаға енгізілетін</a:t>
            </a:r>
            <a:r>
              <a:rPr lang="ru-RU" sz="2400" b="1" dirty="0" smtClean="0">
                <a:solidFill>
                  <a:schemeClr val="accent6">
                    <a:lumMod val="75000"/>
                  </a:schemeClr>
                </a:solidFill>
                <a:latin typeface="Arial Narrow" panose="020B0606020202030204" pitchFamily="34" charset="0"/>
                <a:ea typeface="Times New Roman" panose="02020603050405020304" pitchFamily="18" charset="0"/>
              </a:rPr>
              <a:t> ӨЗГЕРІСТЕРДІҢ НЕГІЗГІ ТӘСІЛДЕРІ</a:t>
            </a:r>
            <a:endParaRPr lang="ru-RU" sz="2400" b="1" dirty="0">
              <a:solidFill>
                <a:schemeClr val="accent6">
                  <a:lumMod val="75000"/>
                </a:schemeClr>
              </a:solidFill>
              <a:latin typeface="Arial Narrow" panose="020B0606020202030204" pitchFamily="34" charset="0"/>
              <a:ea typeface="Times New Roman" panose="02020603050405020304" pitchFamily="18" charset="0"/>
            </a:endParaRPr>
          </a:p>
        </p:txBody>
      </p:sp>
      <p:sp>
        <p:nvSpPr>
          <p:cNvPr id="19" name="Прямоугольник 18"/>
          <p:cNvSpPr/>
          <p:nvPr/>
        </p:nvSpPr>
        <p:spPr>
          <a:xfrm>
            <a:off x="2991715" y="1825937"/>
            <a:ext cx="8586479" cy="1003875"/>
          </a:xfrm>
          <a:prstGeom prst="rect">
            <a:avLst/>
          </a:prstGeom>
          <a:noFill/>
          <a:ln w="12700">
            <a:solidFill>
              <a:schemeClr val="accent6"/>
            </a:solid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2080" tIns="30512" rIns="30512" bIns="30513" numCol="1" spcCol="1270" anchor="ctr" anchorCtr="0">
            <a:noAutofit/>
          </a:bodyPr>
          <a:lstStyle/>
          <a:p>
            <a:pPr marL="0" lvl="1" defTabSz="450577">
              <a:lnSpc>
                <a:spcPct val="90000"/>
              </a:lnSpc>
              <a:spcBef>
                <a:spcPct val="0"/>
              </a:spcBef>
              <a:spcAft>
                <a:spcPct val="15000"/>
              </a:spcAft>
              <a:buClr>
                <a:srgbClr val="70AD47">
                  <a:lumMod val="75000"/>
                </a:srgbClr>
              </a:buClr>
            </a:pPr>
            <a:r>
              <a:rPr lang="kk-KZ" sz="1600" b="1" dirty="0" smtClean="0">
                <a:solidFill>
                  <a:prstClr val="black">
                    <a:hueOff val="0"/>
                    <a:satOff val="0"/>
                    <a:lumOff val="0"/>
                    <a:alphaOff val="0"/>
                  </a:prstClr>
                </a:solidFill>
                <a:latin typeface="Arial Narrow" panose="020B0606020202030204" pitchFamily="34" charset="0"/>
              </a:rPr>
              <a:t>МАҚСАТЫ –</a:t>
            </a:r>
            <a:r>
              <a:rPr lang="kk-KZ" sz="1600" dirty="0" smtClean="0">
                <a:solidFill>
                  <a:prstClr val="black">
                    <a:hueOff val="0"/>
                    <a:satOff val="0"/>
                    <a:lumOff val="0"/>
                    <a:alphaOff val="0"/>
                  </a:prstClr>
                </a:solidFill>
                <a:latin typeface="Arial Narrow" panose="020B0606020202030204" pitchFamily="34" charset="0"/>
              </a:rPr>
              <a:t>ТЕГІН МЕДИЦИНАЛЫҚ КӨМЕКТІҢ КЕПІЛДІК БЕРІЛГЕН КӨЛЕМІ ШЕҢБЕРІНДЕ ҚР АУМАҒЫНДА ТҰРАҚТЫ ТҰРАТЫН АДАМДАРҒА МЕДИЦИНАЛЫҚ КӨМЕКТІҢ ҚОЛЖЕТІМДІЛІГІН ҚАМТАМАСЫЗ ЕТУ</a:t>
            </a:r>
            <a:endParaRPr lang="ru-RU" sz="1600" dirty="0">
              <a:solidFill>
                <a:prstClr val="black"/>
              </a:solidFill>
              <a:latin typeface="Arial Narrow" panose="020B0606020202030204" pitchFamily="34" charset="0"/>
            </a:endParaRPr>
          </a:p>
        </p:txBody>
      </p:sp>
      <p:sp>
        <p:nvSpPr>
          <p:cNvPr id="20" name="Прямоугольник 19"/>
          <p:cNvSpPr/>
          <p:nvPr/>
        </p:nvSpPr>
        <p:spPr>
          <a:xfrm>
            <a:off x="3496611" y="3130019"/>
            <a:ext cx="7652333" cy="1084125"/>
          </a:xfrm>
          <a:prstGeom prst="rect">
            <a:avLst/>
          </a:prstGeom>
          <a:noFill/>
          <a:ln w="12700">
            <a:solidFill>
              <a:schemeClr val="accent6"/>
            </a:solid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2080" tIns="30512" rIns="30512" bIns="30513" numCol="1" spcCol="1270" anchor="ctr" anchorCtr="0">
            <a:noAutofit/>
          </a:bodyPr>
          <a:lstStyle/>
          <a:p>
            <a:pPr marL="240754" lvl="1" indent="-240754" defTabSz="450577">
              <a:spcBef>
                <a:spcPct val="0"/>
              </a:spcBef>
              <a:buClr>
                <a:srgbClr val="70AD47">
                  <a:lumMod val="75000"/>
                </a:srgbClr>
              </a:buClr>
              <a:buFontTx/>
              <a:buChar char="►"/>
            </a:pPr>
            <a:r>
              <a:rPr lang="ru-RU" sz="1400" b="1" dirty="0" err="1" smtClean="0">
                <a:solidFill>
                  <a:prstClr val="black">
                    <a:hueOff val="0"/>
                    <a:satOff val="0"/>
                    <a:lumOff val="0"/>
                    <a:alphaOff val="0"/>
                  </a:prstClr>
                </a:solidFill>
                <a:latin typeface="Arial Narrow" panose="020B0606020202030204" pitchFamily="34" charset="0"/>
              </a:rPr>
              <a:t>Қазақстан Республикасының аумағында тұрақты тұратын шетелдіктер</a:t>
            </a:r>
            <a:r>
              <a:rPr lang="ru-RU" sz="1400" b="1" dirty="0" smtClean="0">
                <a:solidFill>
                  <a:prstClr val="black">
                    <a:hueOff val="0"/>
                    <a:satOff val="0"/>
                    <a:lumOff val="0"/>
                    <a:alphaOff val="0"/>
                  </a:prstClr>
                </a:solidFill>
                <a:latin typeface="Arial Narrow" panose="020B0606020202030204" pitchFamily="34" charset="0"/>
              </a:rPr>
              <a:t> мен </a:t>
            </a:r>
            <a:r>
              <a:rPr lang="ru-RU" sz="1400" b="1" dirty="0" err="1" smtClean="0">
                <a:solidFill>
                  <a:prstClr val="black">
                    <a:hueOff val="0"/>
                    <a:satOff val="0"/>
                    <a:lumOff val="0"/>
                    <a:alphaOff val="0"/>
                  </a:prstClr>
                </a:solidFill>
                <a:latin typeface="Arial Narrow" panose="020B0606020202030204" pitchFamily="34" charset="0"/>
              </a:rPr>
              <a:t>азаматтығы жоқ адамдардың</a:t>
            </a:r>
            <a:r>
              <a:rPr lang="ru-RU" sz="1400" dirty="0" err="1" smtClean="0">
                <a:solidFill>
                  <a:prstClr val="black">
                    <a:hueOff val="0"/>
                    <a:satOff val="0"/>
                    <a:lumOff val="0"/>
                    <a:alphaOff val="0"/>
                  </a:prstClr>
                </a:solidFill>
                <a:latin typeface="Arial Narrow" panose="020B0606020202030204" pitchFamily="34" charset="0"/>
              </a:rPr>
              <a:t> Қазақстан Республикасының азаматтарымен</a:t>
            </a:r>
            <a:r>
              <a:rPr lang="ru-RU" sz="1400" dirty="0" smtClean="0">
                <a:solidFill>
                  <a:prstClr val="black">
                    <a:hueOff val="0"/>
                    <a:satOff val="0"/>
                    <a:lumOff val="0"/>
                    <a:alphaOff val="0"/>
                  </a:prstClr>
                </a:solidFill>
                <a:latin typeface="Arial Narrow" panose="020B0606020202030204" pitchFamily="34" charset="0"/>
              </a:rPr>
              <a:t> </a:t>
            </a:r>
            <a:r>
              <a:rPr lang="ru-RU" sz="1400" dirty="0" err="1" smtClean="0">
                <a:solidFill>
                  <a:prstClr val="black">
                    <a:hueOff val="0"/>
                    <a:satOff val="0"/>
                    <a:lumOff val="0"/>
                    <a:alphaOff val="0"/>
                  </a:prstClr>
                </a:solidFill>
                <a:latin typeface="Arial Narrow" panose="020B0606020202030204" pitchFamily="34" charset="0"/>
              </a:rPr>
              <a:t>бірдей</a:t>
            </a:r>
            <a:r>
              <a:rPr lang="ru-RU" sz="1400" dirty="0" smtClean="0">
                <a:solidFill>
                  <a:prstClr val="black">
                    <a:hueOff val="0"/>
                    <a:satOff val="0"/>
                    <a:lumOff val="0"/>
                    <a:alphaOff val="0"/>
                  </a:prstClr>
                </a:solidFill>
                <a:latin typeface="Arial Narrow" panose="020B0606020202030204" pitchFamily="34" charset="0"/>
              </a:rPr>
              <a:t> </a:t>
            </a:r>
            <a:r>
              <a:rPr lang="ru-RU" sz="1400" dirty="0" err="1" smtClean="0">
                <a:solidFill>
                  <a:prstClr val="black">
                    <a:hueOff val="0"/>
                    <a:satOff val="0"/>
                    <a:lumOff val="0"/>
                    <a:alphaOff val="0"/>
                  </a:prstClr>
                </a:solidFill>
                <a:latin typeface="Arial Narrow" panose="020B0606020202030204" pitchFamily="34" charset="0"/>
              </a:rPr>
              <a:t>тегін</a:t>
            </a:r>
            <a:r>
              <a:rPr lang="ru-RU" sz="1400" dirty="0" smtClean="0">
                <a:solidFill>
                  <a:prstClr val="black">
                    <a:hueOff val="0"/>
                    <a:satOff val="0"/>
                    <a:lumOff val="0"/>
                    <a:alphaOff val="0"/>
                  </a:prstClr>
                </a:solidFill>
                <a:latin typeface="Arial Narrow" panose="020B0606020202030204" pitchFamily="34" charset="0"/>
              </a:rPr>
              <a:t> </a:t>
            </a:r>
            <a:r>
              <a:rPr lang="ru-RU" sz="1400" dirty="0" err="1" smtClean="0">
                <a:solidFill>
                  <a:prstClr val="black">
                    <a:hueOff val="0"/>
                    <a:satOff val="0"/>
                    <a:lumOff val="0"/>
                    <a:alphaOff val="0"/>
                  </a:prstClr>
                </a:solidFill>
                <a:latin typeface="Arial Narrow" panose="020B0606020202030204" pitchFamily="34" charset="0"/>
              </a:rPr>
              <a:t>медициналық көмектің кепілдік</a:t>
            </a:r>
            <a:r>
              <a:rPr lang="ru-RU" sz="1400" dirty="0" smtClean="0">
                <a:solidFill>
                  <a:prstClr val="black">
                    <a:hueOff val="0"/>
                    <a:satOff val="0"/>
                    <a:lumOff val="0"/>
                    <a:alphaOff val="0"/>
                  </a:prstClr>
                </a:solidFill>
                <a:latin typeface="Arial Narrow" panose="020B0606020202030204" pitchFamily="34" charset="0"/>
              </a:rPr>
              <a:t> </a:t>
            </a:r>
            <a:r>
              <a:rPr lang="ru-RU" sz="1400" dirty="0" err="1" smtClean="0">
                <a:solidFill>
                  <a:prstClr val="black">
                    <a:hueOff val="0"/>
                    <a:satOff val="0"/>
                    <a:lumOff val="0"/>
                    <a:alphaOff val="0"/>
                  </a:prstClr>
                </a:solidFill>
                <a:latin typeface="Arial Narrow" panose="020B0606020202030204" pitchFamily="34" charset="0"/>
              </a:rPr>
              <a:t>берілген</a:t>
            </a:r>
            <a:r>
              <a:rPr lang="ru-RU" sz="1400" dirty="0" smtClean="0">
                <a:solidFill>
                  <a:prstClr val="black">
                    <a:hueOff val="0"/>
                    <a:satOff val="0"/>
                    <a:lumOff val="0"/>
                    <a:alphaOff val="0"/>
                  </a:prstClr>
                </a:solidFill>
                <a:latin typeface="Arial Narrow" panose="020B0606020202030204" pitchFamily="34" charset="0"/>
              </a:rPr>
              <a:t> </a:t>
            </a:r>
            <a:r>
              <a:rPr lang="ru-RU" sz="1400" dirty="0" err="1" smtClean="0">
                <a:solidFill>
                  <a:prstClr val="black">
                    <a:hueOff val="0"/>
                    <a:satOff val="0"/>
                    <a:lumOff val="0"/>
                    <a:alphaOff val="0"/>
                  </a:prstClr>
                </a:solidFill>
                <a:latin typeface="Arial Narrow" panose="020B0606020202030204" pitchFamily="34" charset="0"/>
              </a:rPr>
              <a:t>көлемін алуға құқығы </a:t>
            </a:r>
            <a:r>
              <a:rPr lang="ru-RU" sz="1400" dirty="0" smtClean="0">
                <a:solidFill>
                  <a:prstClr val="black">
                    <a:hueOff val="0"/>
                    <a:satOff val="0"/>
                    <a:lumOff val="0"/>
                    <a:alphaOff val="0"/>
                  </a:prstClr>
                </a:solidFill>
                <a:latin typeface="Arial Narrow" panose="020B0606020202030204" pitchFamily="34" charset="0"/>
              </a:rPr>
              <a:t>бар.</a:t>
            </a:r>
            <a:endParaRPr lang="ru-RU" sz="1400" dirty="0">
              <a:solidFill>
                <a:prstClr val="black">
                  <a:hueOff val="0"/>
                  <a:satOff val="0"/>
                  <a:lumOff val="0"/>
                  <a:alphaOff val="0"/>
                </a:prstClr>
              </a:solidFill>
              <a:latin typeface="Arial Narrow" panose="020B0606020202030204" pitchFamily="34" charset="0"/>
            </a:endParaRPr>
          </a:p>
        </p:txBody>
      </p:sp>
      <p:pic>
        <p:nvPicPr>
          <p:cNvPr id="15" name="Рисунок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0035" y="1837960"/>
            <a:ext cx="1711598" cy="1349043"/>
          </a:xfrm>
          <a:prstGeom prst="rect">
            <a:avLst/>
          </a:prstGeom>
        </p:spPr>
      </p:pic>
      <p:sp>
        <p:nvSpPr>
          <p:cNvPr id="17" name="Прямоугольник 16"/>
          <p:cNvSpPr/>
          <p:nvPr/>
        </p:nvSpPr>
        <p:spPr>
          <a:xfrm>
            <a:off x="3496611" y="4440691"/>
            <a:ext cx="7631544" cy="1068421"/>
          </a:xfrm>
          <a:prstGeom prst="rect">
            <a:avLst/>
          </a:prstGeom>
          <a:noFill/>
          <a:ln w="12700">
            <a:solidFill>
              <a:schemeClr val="accent6"/>
            </a:solid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2080" tIns="30512" rIns="30512" bIns="30513" numCol="1" spcCol="1270" anchor="ctr" anchorCtr="0">
            <a:noAutofit/>
          </a:bodyPr>
          <a:lstStyle/>
          <a:p>
            <a:pPr marL="0" lvl="1" defTabSz="450577">
              <a:spcBef>
                <a:spcPct val="0"/>
              </a:spcBef>
              <a:buClr>
                <a:srgbClr val="70AD47">
                  <a:lumMod val="75000"/>
                </a:srgbClr>
              </a:buClr>
            </a:pPr>
            <a:r>
              <a:rPr lang="ru-RU" sz="1400" b="1" i="1" dirty="0" smtClean="0">
                <a:solidFill>
                  <a:prstClr val="black"/>
                </a:solidFill>
                <a:latin typeface="Arial Narrow" panose="020B0606020202030204" pitchFamily="34" charset="0"/>
              </a:rPr>
              <a:t>АНЫҚТАМА ҮШІН:</a:t>
            </a:r>
            <a:r>
              <a:rPr lang="ru-RU" sz="1400" i="1" dirty="0" smtClean="0">
                <a:solidFill>
                  <a:prstClr val="black"/>
                </a:solidFill>
                <a:latin typeface="Arial Narrow" panose="020B0606020202030204" pitchFamily="34" charset="0"/>
              </a:rPr>
              <a:t> ҚР </a:t>
            </a:r>
            <a:r>
              <a:rPr lang="ru-RU" sz="1400" i="1" dirty="0" err="1" smtClean="0">
                <a:solidFill>
                  <a:prstClr val="black"/>
                </a:solidFill>
                <a:latin typeface="Arial Narrow" panose="020B0606020202030204" pitchFamily="34" charset="0"/>
              </a:rPr>
              <a:t>аумағында </a:t>
            </a:r>
            <a:r>
              <a:rPr lang="ru-RU" sz="1400" b="1" i="1" dirty="0" err="1" smtClean="0">
                <a:solidFill>
                  <a:prstClr val="black"/>
                </a:solidFill>
                <a:latin typeface="Arial Narrow" panose="020B0606020202030204" pitchFamily="34" charset="0"/>
              </a:rPr>
              <a:t>уақытша жүрген </a:t>
            </a:r>
            <a:r>
              <a:rPr lang="ru-RU" sz="1400" i="1" dirty="0" err="1" smtClean="0">
                <a:solidFill>
                  <a:prstClr val="black"/>
                </a:solidFill>
                <a:latin typeface="Arial Narrow" panose="020B0606020202030204" pitchFamily="34" charset="0"/>
              </a:rPr>
              <a:t>шетелдіктер</a:t>
            </a:r>
            <a:r>
              <a:rPr lang="ru-RU" sz="1400" i="1" dirty="0" smtClean="0">
                <a:solidFill>
                  <a:prstClr val="black"/>
                </a:solidFill>
                <a:latin typeface="Arial Narrow" panose="020B0606020202030204" pitchFamily="34" charset="0"/>
              </a:rPr>
              <a:t> мен </a:t>
            </a:r>
            <a:r>
              <a:rPr lang="ru-RU" sz="1400" i="1" dirty="0" err="1" smtClean="0">
                <a:solidFill>
                  <a:prstClr val="black"/>
                </a:solidFill>
                <a:latin typeface="Arial Narrow" panose="020B0606020202030204" pitchFamily="34" charset="0"/>
              </a:rPr>
              <a:t>азаматтығы жоқ адамдардың </a:t>
            </a:r>
            <a:r>
              <a:rPr lang="ru-RU" sz="1400" i="1" dirty="0" smtClean="0">
                <a:solidFill>
                  <a:prstClr val="black"/>
                </a:solidFill>
                <a:latin typeface="Arial Narrow" panose="020B0606020202030204" pitchFamily="34" charset="0"/>
              </a:rPr>
              <a:t>ҚР </a:t>
            </a:r>
            <a:r>
              <a:rPr lang="ru-RU" sz="1400" i="1" dirty="0" err="1" smtClean="0">
                <a:solidFill>
                  <a:prstClr val="black"/>
                </a:solidFill>
                <a:latin typeface="Arial Narrow" panose="020B0606020202030204" pitchFamily="34" charset="0"/>
              </a:rPr>
              <a:t>ратификациялаған халықаралық шарттарда</a:t>
            </a:r>
            <a:r>
              <a:rPr lang="ru-RU" sz="1400" i="1" dirty="0" smtClean="0">
                <a:solidFill>
                  <a:prstClr val="black"/>
                </a:solidFill>
                <a:latin typeface="Arial Narrow" panose="020B0606020202030204" pitchFamily="34" charset="0"/>
              </a:rPr>
              <a:t> </a:t>
            </a:r>
            <a:r>
              <a:rPr lang="ru-RU" sz="1400" i="1" dirty="0" err="1" smtClean="0">
                <a:solidFill>
                  <a:prstClr val="black"/>
                </a:solidFill>
                <a:latin typeface="Arial Narrow" panose="020B0606020202030204" pitchFamily="34" charset="0"/>
              </a:rPr>
              <a:t>өзгеше көзделмесе</a:t>
            </a:r>
            <a:r>
              <a:rPr lang="ru-RU" sz="1400" i="1" dirty="0" smtClean="0">
                <a:solidFill>
                  <a:prstClr val="black"/>
                </a:solidFill>
                <a:latin typeface="Arial Narrow" panose="020B0606020202030204" pitchFamily="34" charset="0"/>
              </a:rPr>
              <a:t>, </a:t>
            </a:r>
            <a:r>
              <a:rPr lang="ru-RU" sz="1400" i="1" dirty="0" err="1" smtClean="0">
                <a:solidFill>
                  <a:prstClr val="black"/>
                </a:solidFill>
                <a:latin typeface="Arial Narrow" panose="020B0606020202030204" pitchFamily="34" charset="0"/>
              </a:rPr>
              <a:t>уәкілетті </a:t>
            </a:r>
            <a:r>
              <a:rPr lang="ru-RU" sz="1400" i="1" dirty="0" smtClean="0">
                <a:solidFill>
                  <a:prstClr val="black"/>
                </a:solidFill>
                <a:latin typeface="Arial Narrow" panose="020B0606020202030204" pitchFamily="34" charset="0"/>
              </a:rPr>
              <a:t>орган </a:t>
            </a:r>
            <a:r>
              <a:rPr lang="ru-RU" sz="1400" i="1" dirty="0" err="1" smtClean="0">
                <a:solidFill>
                  <a:prstClr val="black"/>
                </a:solidFill>
                <a:latin typeface="Arial Narrow" panose="020B0606020202030204" pitchFamily="34" charset="0"/>
              </a:rPr>
              <a:t>айқындайтын тізбеге</a:t>
            </a:r>
            <a:r>
              <a:rPr lang="ru-RU" sz="1400" i="1" dirty="0" smtClean="0">
                <a:solidFill>
                  <a:prstClr val="black"/>
                </a:solidFill>
                <a:latin typeface="Arial Narrow" panose="020B0606020202030204" pitchFamily="34" charset="0"/>
              </a:rPr>
              <a:t> </a:t>
            </a:r>
            <a:r>
              <a:rPr lang="ru-RU" sz="1400" i="1" dirty="0" err="1" smtClean="0">
                <a:solidFill>
                  <a:prstClr val="black"/>
                </a:solidFill>
                <a:latin typeface="Arial Narrow" panose="020B0606020202030204" pitchFamily="34" charset="0"/>
              </a:rPr>
              <a:t>сәйкес айналадағыларға қауіп төндіретін жіті</a:t>
            </a:r>
            <a:r>
              <a:rPr lang="ru-RU" sz="1400" i="1" dirty="0" smtClean="0">
                <a:solidFill>
                  <a:prstClr val="black"/>
                </a:solidFill>
                <a:latin typeface="Arial Narrow" panose="020B0606020202030204" pitchFamily="34" charset="0"/>
              </a:rPr>
              <a:t> </a:t>
            </a:r>
            <a:r>
              <a:rPr lang="ru-RU" sz="1400" i="1" dirty="0" err="1" smtClean="0">
                <a:solidFill>
                  <a:prstClr val="black"/>
                </a:solidFill>
                <a:latin typeface="Arial Narrow" panose="020B0606020202030204" pitchFamily="34" charset="0"/>
              </a:rPr>
              <a:t>аурулар</a:t>
            </a:r>
            <a:r>
              <a:rPr lang="ru-RU" sz="1400" i="1" dirty="0" smtClean="0">
                <a:solidFill>
                  <a:prstClr val="black"/>
                </a:solidFill>
                <a:latin typeface="Arial Narrow" panose="020B0606020202030204" pitchFamily="34" charset="0"/>
              </a:rPr>
              <a:t> </a:t>
            </a:r>
            <a:r>
              <a:rPr lang="ru-RU" sz="1400" i="1" dirty="0" err="1" smtClean="0">
                <a:solidFill>
                  <a:prstClr val="black"/>
                </a:solidFill>
                <a:latin typeface="Arial Narrow" panose="020B0606020202030204" pitchFamily="34" charset="0"/>
              </a:rPr>
              <a:t>кезінде</a:t>
            </a:r>
            <a:r>
              <a:rPr lang="ru-RU" sz="1400" i="1" dirty="0" smtClean="0">
                <a:solidFill>
                  <a:prstClr val="black"/>
                </a:solidFill>
                <a:latin typeface="Arial Narrow" panose="020B0606020202030204" pitchFamily="34" charset="0"/>
              </a:rPr>
              <a:t> ТМККК </a:t>
            </a:r>
            <a:r>
              <a:rPr lang="ru-RU" sz="1400" i="1" dirty="0" err="1" smtClean="0">
                <a:solidFill>
                  <a:prstClr val="black"/>
                </a:solidFill>
                <a:latin typeface="Arial Narrow" panose="020B0606020202030204" pitchFamily="34" charset="0"/>
              </a:rPr>
              <a:t>алуға құқығы </a:t>
            </a:r>
            <a:r>
              <a:rPr lang="ru-RU" sz="1400" i="1" dirty="0" smtClean="0">
                <a:solidFill>
                  <a:prstClr val="black"/>
                </a:solidFill>
                <a:latin typeface="Arial Narrow" panose="020B0606020202030204" pitchFamily="34" charset="0"/>
              </a:rPr>
              <a:t>бар.</a:t>
            </a:r>
            <a:endParaRPr lang="ru-RU" sz="1400" i="1" dirty="0">
              <a:solidFill>
                <a:prstClr val="black"/>
              </a:solidFill>
              <a:latin typeface="Arial Narrow" panose="020B0606020202030204" pitchFamily="34" charset="0"/>
            </a:endParaRPr>
          </a:p>
        </p:txBody>
      </p:sp>
    </p:spTree>
    <p:extLst>
      <p:ext uri="{BB962C8B-B14F-4D97-AF65-F5344CB8AC3E}">
        <p14:creationId xmlns:p14="http://schemas.microsoft.com/office/powerpoint/2010/main" val="35747143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8D25C86A-2F31-4465-AAAB-F4D0E023132B}" type="slidenum">
              <a:rPr lang="ru-RU" smtClean="0">
                <a:solidFill>
                  <a:prstClr val="black">
                    <a:tint val="75000"/>
                  </a:prstClr>
                </a:solidFill>
              </a:rPr>
              <a:pPr/>
              <a:t>24</a:t>
            </a:fld>
            <a:endParaRPr lang="ru-RU" dirty="0">
              <a:solidFill>
                <a:prstClr val="black">
                  <a:tint val="75000"/>
                </a:prstClr>
              </a:solidFill>
            </a:endParaRPr>
          </a:p>
        </p:txBody>
      </p:sp>
      <p:graphicFrame>
        <p:nvGraphicFramePr>
          <p:cNvPr id="3" name="Таблица 2"/>
          <p:cNvGraphicFramePr>
            <a:graphicFrameLocks noGrp="1"/>
          </p:cNvGraphicFramePr>
          <p:nvPr>
            <p:extLst>
              <p:ext uri="{D42A27DB-BD31-4B8C-83A1-F6EECF244321}">
                <p14:modId xmlns:p14="http://schemas.microsoft.com/office/powerpoint/2010/main" val="2498010072"/>
              </p:ext>
            </p:extLst>
          </p:nvPr>
        </p:nvGraphicFramePr>
        <p:xfrm>
          <a:off x="175848" y="454251"/>
          <a:ext cx="11852029" cy="6280969"/>
        </p:xfrm>
        <a:graphic>
          <a:graphicData uri="http://schemas.openxmlformats.org/drawingml/2006/table">
            <a:tbl>
              <a:tblPr firstRow="1" bandRow="1">
                <a:tableStyleId>{5C22544A-7EE6-4342-B048-85BDC9FD1C3A}</a:tableStyleId>
              </a:tblPr>
              <a:tblGrid>
                <a:gridCol w="597875"/>
                <a:gridCol w="2127739"/>
                <a:gridCol w="9126415"/>
              </a:tblGrid>
              <a:tr h="206443">
                <a:tc>
                  <a:txBody>
                    <a:bodyPr/>
                    <a:lstStyle/>
                    <a:p>
                      <a:pPr algn="ctr">
                        <a:lnSpc>
                          <a:spcPct val="107000"/>
                        </a:lnSpc>
                        <a:spcAft>
                          <a:spcPts val="0"/>
                        </a:spcAft>
                      </a:pPr>
                      <a:r>
                        <a:rPr lang="ru-RU" sz="1350" dirty="0" err="1" smtClean="0">
                          <a:effectLst/>
                        </a:rPr>
                        <a:t>р</a:t>
                      </a:r>
                      <a:r>
                        <a:rPr lang="ru-RU" sz="1350" dirty="0" smtClean="0">
                          <a:effectLst/>
                        </a:rPr>
                        <a:t>/с № </a:t>
                      </a:r>
                      <a:endParaRPr lang="ru-RU" sz="13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kk-KZ" sz="1350" dirty="0" smtClean="0">
                          <a:effectLst/>
                          <a:latin typeface="+mn-lt"/>
                          <a:ea typeface="+mn-ea"/>
                          <a:cs typeface="+mn-cs"/>
                        </a:rPr>
                        <a:t>Сұрақтар</a:t>
                      </a:r>
                      <a:endParaRPr lang="ru-RU" sz="13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kk-KZ" sz="1350" dirty="0" smtClean="0">
                          <a:effectLst/>
                          <a:latin typeface="Calibri" panose="020F0502020204030204" pitchFamily="34" charset="0"/>
                          <a:ea typeface="Calibri" panose="020F0502020204030204" pitchFamily="34" charset="0"/>
                          <a:cs typeface="Times New Roman" panose="02020603050405020304" pitchFamily="18" charset="0"/>
                        </a:rPr>
                        <a:t>Жауаптар</a:t>
                      </a:r>
                      <a:endParaRPr lang="ru-RU" sz="13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00977">
                <a:tc>
                  <a:txBody>
                    <a:bodyPr/>
                    <a:lstStyle/>
                    <a:p>
                      <a:pPr algn="ctr">
                        <a:lnSpc>
                          <a:spcPct val="107000"/>
                        </a:lnSpc>
                        <a:spcAft>
                          <a:spcPts val="0"/>
                        </a:spcAft>
                      </a:pPr>
                      <a:r>
                        <a:rPr lang="ru-RU" sz="1350" dirty="0">
                          <a:effectLst/>
                        </a:rPr>
                        <a:t> </a:t>
                      </a:r>
                      <a:r>
                        <a:rPr lang="ru-RU" sz="1350" dirty="0" smtClean="0">
                          <a:effectLst/>
                        </a:rPr>
                        <a:t>1</a:t>
                      </a:r>
                    </a:p>
                    <a:p>
                      <a:pPr>
                        <a:lnSpc>
                          <a:spcPct val="107000"/>
                        </a:lnSpc>
                        <a:spcAft>
                          <a:spcPts val="0"/>
                        </a:spcAft>
                      </a:pPr>
                      <a:endParaRPr lang="ru-RU" sz="13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Aft>
                          <a:spcPts val="0"/>
                        </a:spcAft>
                      </a:pPr>
                      <a:r>
                        <a:rPr lang="ru-RU" sz="1350" dirty="0" smtClean="0">
                          <a:effectLst/>
                        </a:rPr>
                        <a:t>ҚР </a:t>
                      </a:r>
                      <a:r>
                        <a:rPr lang="ru-RU" sz="1350" dirty="0" err="1" smtClean="0">
                          <a:effectLst/>
                        </a:rPr>
                        <a:t>аумағында тұрақты тұратын шетелдіктер</a:t>
                      </a:r>
                      <a:r>
                        <a:rPr lang="ru-RU" sz="1350" dirty="0" smtClean="0">
                          <a:effectLst/>
                        </a:rPr>
                        <a:t> мен </a:t>
                      </a:r>
                      <a:r>
                        <a:rPr lang="ru-RU" sz="1350" dirty="0" err="1" smtClean="0">
                          <a:effectLst/>
                        </a:rPr>
                        <a:t>азаматтығы жоқ адамдар</a:t>
                      </a:r>
                      <a:r>
                        <a:rPr lang="ru-RU" sz="1350" dirty="0" smtClean="0">
                          <a:effectLst/>
                        </a:rPr>
                        <a:t> </a:t>
                      </a:r>
                      <a:r>
                        <a:rPr lang="ru-RU" sz="1350" dirty="0" err="1" smtClean="0">
                          <a:effectLst/>
                        </a:rPr>
                        <a:t>критерийлері</a:t>
                      </a:r>
                      <a:r>
                        <a:rPr lang="ru-RU" sz="1350" baseline="0" dirty="0" smtClean="0">
                          <a:effectLst/>
                        </a:rPr>
                        <a:t> </a:t>
                      </a:r>
                      <a:r>
                        <a:rPr lang="ru-RU" sz="1350" baseline="0" dirty="0" err="1" smtClean="0">
                          <a:effectLst/>
                        </a:rPr>
                        <a:t>қандай</a:t>
                      </a:r>
                      <a:r>
                        <a:rPr lang="ru-RU" sz="1350" baseline="0" dirty="0" smtClean="0">
                          <a:effectLst/>
                        </a:rPr>
                        <a:t>, </a:t>
                      </a:r>
                      <a:r>
                        <a:rPr lang="ru-RU" sz="1350" baseline="0" dirty="0" err="1" smtClean="0">
                          <a:effectLst/>
                        </a:rPr>
                        <a:t>олар</a:t>
                      </a:r>
                      <a:r>
                        <a:rPr lang="ru-RU" sz="1350" baseline="0" dirty="0" smtClean="0">
                          <a:effectLst/>
                        </a:rPr>
                        <a:t> </a:t>
                      </a:r>
                      <a:r>
                        <a:rPr lang="ru-RU" sz="1350" baseline="0" dirty="0" err="1" smtClean="0">
                          <a:effectLst/>
                        </a:rPr>
                        <a:t>кімдер</a:t>
                      </a:r>
                      <a:r>
                        <a:rPr lang="ru-RU" sz="1350" baseline="0" dirty="0" smtClean="0">
                          <a:effectLst/>
                        </a:rPr>
                        <a:t>?</a:t>
                      </a:r>
                      <a:endParaRPr lang="ru-RU" sz="13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Aft>
                          <a:spcPts val="0"/>
                        </a:spcAft>
                      </a:pPr>
                      <a:r>
                        <a:rPr lang="ru-RU" sz="1350" b="1" u="sng" kern="1200" dirty="0" err="1" smtClean="0">
                          <a:solidFill>
                            <a:schemeClr val="dk1"/>
                          </a:solidFill>
                          <a:effectLst/>
                          <a:latin typeface="+mn-lt"/>
                          <a:ea typeface="+mn-ea"/>
                          <a:cs typeface="+mn-cs"/>
                        </a:rPr>
                        <a:t>«Шетелдіктердің құқықтық жағдайы туралы</a:t>
                      </a:r>
                      <a:r>
                        <a:rPr lang="ru-RU" sz="1350" b="1" u="sng" kern="1200" dirty="0" smtClean="0">
                          <a:solidFill>
                            <a:schemeClr val="dk1"/>
                          </a:solidFill>
                          <a:effectLst/>
                          <a:latin typeface="+mn-lt"/>
                          <a:ea typeface="+mn-ea"/>
                          <a:cs typeface="+mn-cs"/>
                        </a:rPr>
                        <a:t>» ҚР </a:t>
                      </a:r>
                      <a:r>
                        <a:rPr lang="ru-RU" sz="1350" b="1" u="sng" kern="1200" dirty="0" err="1" smtClean="0">
                          <a:solidFill>
                            <a:schemeClr val="dk1"/>
                          </a:solidFill>
                          <a:effectLst/>
                          <a:latin typeface="+mn-lt"/>
                          <a:ea typeface="+mn-ea"/>
                          <a:cs typeface="+mn-cs"/>
                        </a:rPr>
                        <a:t>Заңының-бабына сәйкес</a:t>
                      </a:r>
                      <a:r>
                        <a:rPr lang="ru-RU" sz="1350" b="1" u="sng" kern="1200" baseline="0" dirty="0" smtClean="0">
                          <a:solidFill>
                            <a:schemeClr val="dk1"/>
                          </a:solidFill>
                          <a:effectLst/>
                          <a:latin typeface="+mn-lt"/>
                          <a:ea typeface="+mn-ea"/>
                          <a:cs typeface="+mn-cs"/>
                        </a:rPr>
                        <a:t>:</a:t>
                      </a:r>
                      <a:endParaRPr lang="ru-RU" sz="1350" kern="1200" dirty="0" smtClean="0">
                        <a:solidFill>
                          <a:schemeClr val="dk1"/>
                        </a:solidFill>
                        <a:effectLst/>
                        <a:latin typeface="+mn-lt"/>
                        <a:ea typeface="+mn-ea"/>
                        <a:cs typeface="+mn-cs"/>
                      </a:endParaRPr>
                    </a:p>
                    <a:p>
                      <a:pPr algn="just">
                        <a:lnSpc>
                          <a:spcPct val="107000"/>
                        </a:lnSpc>
                        <a:spcAft>
                          <a:spcPts val="0"/>
                        </a:spcAft>
                      </a:pPr>
                      <a:r>
                        <a:rPr lang="ru-RU" sz="1400" dirty="0" smtClean="0"/>
                        <a:t>       </a:t>
                      </a:r>
                      <a:r>
                        <a:rPr lang="ru-RU" sz="1400" dirty="0" err="1" smtClean="0"/>
                        <a:t>Тұрақты тұруға Қазақстан Республикасының Үк</a:t>
                      </a:r>
                      <a:r>
                        <a:rPr lang="en-US" sz="1400" dirty="0" err="1" smtClean="0"/>
                        <a:t>i</a:t>
                      </a:r>
                      <a:r>
                        <a:rPr lang="ru-RU" sz="1400" dirty="0" smtClean="0"/>
                        <a:t>мет</a:t>
                      </a:r>
                      <a:r>
                        <a:rPr lang="en-US" sz="1400" dirty="0" err="1" smtClean="0"/>
                        <a:t>i</a:t>
                      </a:r>
                      <a:r>
                        <a:rPr lang="en-US" sz="1400" dirty="0" smtClean="0"/>
                        <a:t> </a:t>
                      </a:r>
                      <a:r>
                        <a:rPr lang="ru-RU" sz="1400" dirty="0" err="1" smtClean="0"/>
                        <a:t>белг</a:t>
                      </a:r>
                      <a:r>
                        <a:rPr lang="en-US" sz="1400" dirty="0" err="1" smtClean="0"/>
                        <a:t>i</a:t>
                      </a:r>
                      <a:r>
                        <a:rPr lang="ru-RU" sz="1400" dirty="0" err="1" smtClean="0"/>
                        <a:t>леген</a:t>
                      </a:r>
                      <a:r>
                        <a:rPr lang="ru-RU" sz="1400" dirty="0" smtClean="0"/>
                        <a:t> </a:t>
                      </a:r>
                      <a:r>
                        <a:rPr lang="ru-RU" sz="1400" dirty="0" err="1" smtClean="0"/>
                        <a:t>тәртіппен рұқсат және тұрақты тұру құқығына құжат алған шетелд</a:t>
                      </a:r>
                      <a:r>
                        <a:rPr lang="en-US" sz="1400" dirty="0" err="1" smtClean="0"/>
                        <a:t>i</a:t>
                      </a:r>
                      <a:r>
                        <a:rPr lang="ru-RU" sz="1400" dirty="0" err="1" smtClean="0"/>
                        <a:t>ктер</a:t>
                      </a:r>
                      <a:r>
                        <a:rPr lang="ru-RU" sz="1400" dirty="0" smtClean="0"/>
                        <a:t> </a:t>
                      </a:r>
                      <a:r>
                        <a:rPr lang="ru-RU" sz="1400" dirty="0" err="1" smtClean="0"/>
                        <a:t>Қазақстан Республикасында</a:t>
                      </a:r>
                      <a:r>
                        <a:rPr lang="ru-RU" sz="1400" dirty="0" smtClean="0"/>
                        <a:t> </a:t>
                      </a:r>
                      <a:r>
                        <a:rPr lang="ru-RU" sz="1400" dirty="0" err="1" smtClean="0"/>
                        <a:t>тұрақты тұрушылар деп</a:t>
                      </a:r>
                      <a:r>
                        <a:rPr lang="ru-RU" sz="1400" dirty="0" smtClean="0"/>
                        <a:t> </a:t>
                      </a:r>
                      <a:r>
                        <a:rPr lang="ru-RU" sz="1400" dirty="0" err="1" smtClean="0"/>
                        <a:t>танылады</a:t>
                      </a:r>
                      <a:r>
                        <a:rPr lang="ru-RU" sz="1400" dirty="0" smtClean="0"/>
                        <a:t>.</a:t>
                      </a:r>
                      <a:endParaRPr lang="ru-RU" sz="1350" kern="1200" dirty="0" smtClean="0">
                        <a:solidFill>
                          <a:schemeClr val="dk1"/>
                        </a:solidFill>
                        <a:effectLst/>
                        <a:latin typeface="+mn-lt"/>
                        <a:ea typeface="+mn-ea"/>
                        <a:cs typeface="+mn-cs"/>
                      </a:endParaRPr>
                    </a:p>
                    <a:p>
                      <a:pPr algn="just">
                        <a:lnSpc>
                          <a:spcPct val="107000"/>
                        </a:lnSpc>
                        <a:spcAft>
                          <a:spcPts val="0"/>
                        </a:spcAft>
                      </a:pPr>
                      <a:r>
                        <a:rPr lang="ru-RU" sz="1400" dirty="0" smtClean="0"/>
                        <a:t>        </a:t>
                      </a:r>
                      <a:r>
                        <a:rPr lang="ru-RU" sz="1400" dirty="0" err="1" smtClean="0"/>
                        <a:t>Этникалық қазақтарды, Қазақстан Республикасында</a:t>
                      </a:r>
                      <a:r>
                        <a:rPr lang="ru-RU" sz="1400" dirty="0" smtClean="0"/>
                        <a:t> </a:t>
                      </a:r>
                      <a:r>
                        <a:rPr lang="ru-RU" sz="1400" dirty="0" err="1" smtClean="0"/>
                        <a:t>немесе</a:t>
                      </a:r>
                      <a:r>
                        <a:rPr lang="ru-RU" sz="1400" dirty="0" smtClean="0"/>
                        <a:t> </a:t>
                      </a:r>
                      <a:r>
                        <a:rPr lang="ru-RU" sz="1400" dirty="0" err="1" smtClean="0"/>
                        <a:t>Қазақ Кеңестік Социалистік</a:t>
                      </a:r>
                      <a:r>
                        <a:rPr lang="ru-RU" sz="1400" dirty="0" smtClean="0"/>
                        <a:t> </a:t>
                      </a:r>
                      <a:r>
                        <a:rPr lang="ru-RU" sz="1400" dirty="0" err="1" smtClean="0"/>
                        <a:t>Республикасында</a:t>
                      </a:r>
                      <a:r>
                        <a:rPr lang="ru-RU" sz="1400" dirty="0" smtClean="0"/>
                        <a:t> </a:t>
                      </a:r>
                      <a:r>
                        <a:rPr lang="ru-RU" sz="1400" dirty="0" err="1" smtClean="0"/>
                        <a:t>туылған немесе</a:t>
                      </a:r>
                      <a:r>
                        <a:rPr lang="ru-RU" sz="1400" dirty="0" smtClean="0"/>
                        <a:t> </a:t>
                      </a:r>
                      <a:r>
                        <a:rPr lang="ru-RU" sz="1400" dirty="0" err="1" smtClean="0"/>
                        <a:t>бұрын оның азаматтығында болған адамдарды</a:t>
                      </a:r>
                      <a:r>
                        <a:rPr lang="ru-RU" sz="1400" dirty="0" smtClean="0"/>
                        <a:t> </a:t>
                      </a:r>
                      <a:r>
                        <a:rPr lang="ru-RU" sz="1400" dirty="0" err="1" smtClean="0"/>
                        <a:t>және олардың отбасы</a:t>
                      </a:r>
                      <a:r>
                        <a:rPr lang="ru-RU" sz="1400" dirty="0" smtClean="0"/>
                        <a:t> </a:t>
                      </a:r>
                      <a:r>
                        <a:rPr lang="ru-RU" sz="1400" dirty="0" err="1" smtClean="0"/>
                        <a:t>мүшелерін қоспағанда, Қазақстан Республикасында</a:t>
                      </a:r>
                      <a:r>
                        <a:rPr lang="ru-RU" sz="1400" dirty="0" smtClean="0"/>
                        <a:t> </a:t>
                      </a:r>
                      <a:r>
                        <a:rPr lang="ru-RU" sz="1400" dirty="0" err="1" smtClean="0"/>
                        <a:t>тұрақты </a:t>
                      </a:r>
                      <a:r>
                        <a:rPr lang="ru-RU" sz="1400" dirty="0" err="1" smtClean="0">
                          <a:solidFill>
                            <a:schemeClr val="tx1"/>
                          </a:solidFill>
                        </a:rPr>
                        <a:t>тұруға рұқсат берудің міндетті</a:t>
                      </a:r>
                      <a:r>
                        <a:rPr lang="ru-RU" sz="1400" dirty="0" smtClean="0">
                          <a:solidFill>
                            <a:schemeClr val="tx1"/>
                          </a:solidFill>
                        </a:rPr>
                        <a:t> </a:t>
                      </a:r>
                      <a:r>
                        <a:rPr lang="ru-RU" sz="1400" dirty="0" err="1" smtClean="0">
                          <a:solidFill>
                            <a:schemeClr val="tx1"/>
                          </a:solidFill>
                        </a:rPr>
                        <a:t>шарты</a:t>
                      </a:r>
                      <a:r>
                        <a:rPr lang="ru-RU" sz="1400" dirty="0" smtClean="0">
                          <a:solidFill>
                            <a:schemeClr val="tx1"/>
                          </a:solidFill>
                        </a:rPr>
                        <a:t> </a:t>
                      </a:r>
                      <a:r>
                        <a:rPr lang="ru-RU" sz="1400" dirty="0" err="1" smtClean="0">
                          <a:solidFill>
                            <a:schemeClr val="tx1"/>
                          </a:solidFill>
                        </a:rPr>
                        <a:t>мұндай рұқсатты алуға үміткер адамның Қазақстан Республикасының Үкіметі </a:t>
                      </a:r>
                      <a:r>
                        <a:rPr lang="ru-RU" sz="1400" dirty="0" err="1" smtClean="0">
                          <a:solidFill>
                            <a:schemeClr val="tx1"/>
                          </a:solidFill>
                          <a:hlinkClick r:id="rId2"/>
                        </a:rPr>
                        <a:t>айқындайтын</a:t>
                      </a:r>
                      <a:r>
                        <a:rPr lang="ru-RU" sz="1400" dirty="0" err="1" smtClean="0">
                          <a:solidFill>
                            <a:schemeClr val="tx1"/>
                          </a:solidFill>
                        </a:rPr>
                        <a:t> тәртіппен және мөлшерлерде өзінің төлем қабілеттілігін растауы</a:t>
                      </a:r>
                      <a:r>
                        <a:rPr lang="ru-RU" sz="1400" dirty="0" smtClean="0">
                          <a:solidFill>
                            <a:schemeClr val="tx1"/>
                          </a:solidFill>
                        </a:rPr>
                        <a:t> </a:t>
                      </a:r>
                      <a:r>
                        <a:rPr lang="ru-RU" sz="1400" dirty="0" err="1" smtClean="0">
                          <a:solidFill>
                            <a:schemeClr val="tx1"/>
                          </a:solidFill>
                        </a:rPr>
                        <a:t>болып</a:t>
                      </a:r>
                      <a:r>
                        <a:rPr lang="ru-RU" sz="1400" dirty="0" smtClean="0">
                          <a:solidFill>
                            <a:schemeClr val="tx1"/>
                          </a:solidFill>
                        </a:rPr>
                        <a:t> </a:t>
                      </a:r>
                      <a:r>
                        <a:rPr lang="ru-RU" sz="1400" dirty="0" err="1" smtClean="0">
                          <a:solidFill>
                            <a:schemeClr val="tx1"/>
                          </a:solidFill>
                        </a:rPr>
                        <a:t>табылады</a:t>
                      </a:r>
                      <a:r>
                        <a:rPr lang="ru-RU" sz="1400" dirty="0" smtClean="0">
                          <a:solidFill>
                            <a:schemeClr val="tx1"/>
                          </a:solidFill>
                        </a:rPr>
                        <a:t>.</a:t>
                      </a:r>
                      <a:endParaRPr lang="ru-RU" sz="1350" kern="1200" dirty="0" smtClean="0">
                        <a:solidFill>
                          <a:schemeClr val="tx1"/>
                        </a:solidFill>
                        <a:effectLst/>
                        <a:latin typeface="+mn-lt"/>
                        <a:ea typeface="+mn-ea"/>
                        <a:cs typeface="+mn-cs"/>
                      </a:endParaRPr>
                    </a:p>
                    <a:p>
                      <a:pPr algn="just">
                        <a:lnSpc>
                          <a:spcPct val="107000"/>
                        </a:lnSpc>
                        <a:spcAft>
                          <a:spcPts val="0"/>
                        </a:spcAft>
                      </a:pPr>
                      <a:r>
                        <a:rPr lang="ru-RU" sz="1350" b="1" u="sng" kern="1200" dirty="0" smtClean="0">
                          <a:solidFill>
                            <a:schemeClr val="tx1"/>
                          </a:solidFill>
                          <a:effectLst/>
                          <a:latin typeface="+mn-lt"/>
                          <a:ea typeface="+mn-ea"/>
                          <a:cs typeface="+mn-cs"/>
                        </a:rPr>
                        <a:t>ҚР </a:t>
                      </a:r>
                      <a:r>
                        <a:rPr lang="ru-RU" sz="1350" b="1" u="sng" kern="1200" dirty="0" err="1" smtClean="0">
                          <a:solidFill>
                            <a:schemeClr val="tx1"/>
                          </a:solidFill>
                          <a:effectLst/>
                          <a:latin typeface="+mn-lt"/>
                          <a:ea typeface="+mn-ea"/>
                          <a:cs typeface="+mn-cs"/>
                        </a:rPr>
                        <a:t>Үкіметінің</a:t>
                      </a:r>
                      <a:r>
                        <a:rPr lang="ru-RU" sz="1350" b="1" u="sng" kern="1200" dirty="0" smtClean="0">
                          <a:solidFill>
                            <a:schemeClr val="tx1"/>
                          </a:solidFill>
                          <a:effectLst/>
                          <a:latin typeface="+mn-lt"/>
                          <a:ea typeface="+mn-ea"/>
                          <a:cs typeface="+mn-cs"/>
                        </a:rPr>
                        <a:t> 2003 </a:t>
                      </a:r>
                      <a:r>
                        <a:rPr lang="ru-RU" sz="1350" b="1" u="sng" kern="1200" dirty="0" err="1" smtClean="0">
                          <a:solidFill>
                            <a:schemeClr val="tx1"/>
                          </a:solidFill>
                          <a:effectLst/>
                          <a:latin typeface="+mn-lt"/>
                          <a:ea typeface="+mn-ea"/>
                          <a:cs typeface="+mn-cs"/>
                        </a:rPr>
                        <a:t>жылғы</a:t>
                      </a:r>
                      <a:r>
                        <a:rPr lang="ru-RU" sz="1350" b="1" u="sng" kern="1200" dirty="0" smtClean="0">
                          <a:solidFill>
                            <a:schemeClr val="tx1"/>
                          </a:solidFill>
                          <a:effectLst/>
                          <a:latin typeface="+mn-lt"/>
                          <a:ea typeface="+mn-ea"/>
                          <a:cs typeface="+mn-cs"/>
                        </a:rPr>
                        <a:t> 26 </a:t>
                      </a:r>
                      <a:r>
                        <a:rPr lang="ru-RU" sz="1350" b="1" u="sng" kern="1200" dirty="0" err="1" smtClean="0">
                          <a:solidFill>
                            <a:schemeClr val="tx1"/>
                          </a:solidFill>
                          <a:effectLst/>
                          <a:latin typeface="+mn-lt"/>
                          <a:ea typeface="+mn-ea"/>
                          <a:cs typeface="+mn-cs"/>
                        </a:rPr>
                        <a:t>қарашадағы</a:t>
                      </a:r>
                      <a:r>
                        <a:rPr lang="ru-RU" sz="1350" b="1" u="sng" kern="1200" dirty="0" smtClean="0">
                          <a:solidFill>
                            <a:schemeClr val="tx1"/>
                          </a:solidFill>
                          <a:effectLst/>
                          <a:latin typeface="+mn-lt"/>
                          <a:ea typeface="+mn-ea"/>
                          <a:cs typeface="+mn-cs"/>
                        </a:rPr>
                        <a:t> № 1185 </a:t>
                      </a:r>
                      <a:r>
                        <a:rPr lang="ru-RU" sz="1350" b="1" u="sng" kern="1200" dirty="0" err="1" smtClean="0">
                          <a:solidFill>
                            <a:schemeClr val="tx1"/>
                          </a:solidFill>
                          <a:effectLst/>
                          <a:latin typeface="+mn-lt"/>
                          <a:ea typeface="+mn-ea"/>
                          <a:cs typeface="+mn-cs"/>
                        </a:rPr>
                        <a:t>қаулысының</a:t>
                      </a:r>
                      <a:r>
                        <a:rPr lang="ru-RU" sz="1350" b="1" u="sng" kern="1200" dirty="0" smtClean="0">
                          <a:solidFill>
                            <a:schemeClr val="tx1"/>
                          </a:solidFill>
                          <a:effectLst/>
                          <a:latin typeface="+mn-lt"/>
                          <a:ea typeface="+mn-ea"/>
                          <a:cs typeface="+mn-cs"/>
                        </a:rPr>
                        <a:t> 2-тармағына </a:t>
                      </a:r>
                      <a:r>
                        <a:rPr lang="ru-RU" sz="1350" b="1" u="sng" kern="1200" dirty="0" err="1" smtClean="0">
                          <a:solidFill>
                            <a:schemeClr val="tx1"/>
                          </a:solidFill>
                          <a:effectLst/>
                          <a:latin typeface="+mn-lt"/>
                          <a:ea typeface="+mn-ea"/>
                          <a:cs typeface="+mn-cs"/>
                        </a:rPr>
                        <a:t>сәйкес</a:t>
                      </a:r>
                      <a:r>
                        <a:rPr lang="ru-RU" sz="1350" b="1" u="sng" kern="1200" dirty="0" smtClean="0">
                          <a:solidFill>
                            <a:schemeClr val="tx1"/>
                          </a:solidFill>
                          <a:effectLst/>
                          <a:latin typeface="+mn-lt"/>
                          <a:ea typeface="+mn-ea"/>
                          <a:cs typeface="+mn-cs"/>
                        </a:rPr>
                        <a:t>:</a:t>
                      </a:r>
                      <a:endParaRPr lang="ru-RU" sz="1350" kern="1200" dirty="0" smtClean="0">
                        <a:solidFill>
                          <a:schemeClr val="tx1"/>
                        </a:solidFill>
                        <a:effectLst/>
                        <a:latin typeface="+mn-lt"/>
                        <a:ea typeface="+mn-ea"/>
                        <a:cs typeface="+mn-cs"/>
                      </a:endParaRPr>
                    </a:p>
                    <a:p>
                      <a:pPr algn="just">
                        <a:lnSpc>
                          <a:spcPct val="107000"/>
                        </a:lnSpc>
                        <a:spcAft>
                          <a:spcPts val="0"/>
                        </a:spcAft>
                      </a:pPr>
                      <a:r>
                        <a:rPr lang="ru-RU" sz="1400" dirty="0" smtClean="0">
                          <a:solidFill>
                            <a:schemeClr val="tx1"/>
                          </a:solidFill>
                        </a:rPr>
                        <a:t>       2. </a:t>
                      </a:r>
                      <a:r>
                        <a:rPr lang="ru-RU" sz="1400" dirty="0" err="1" smtClean="0">
                          <a:solidFill>
                            <a:schemeClr val="tx1"/>
                          </a:solidFill>
                        </a:rPr>
                        <a:t>Шетелдіктер</a:t>
                      </a:r>
                      <a:r>
                        <a:rPr lang="ru-RU" sz="1400" dirty="0" smtClean="0">
                          <a:solidFill>
                            <a:schemeClr val="tx1"/>
                          </a:solidFill>
                        </a:rPr>
                        <a:t> мен </a:t>
                      </a:r>
                      <a:r>
                        <a:rPr lang="ru-RU" sz="1400" dirty="0" err="1" smtClean="0">
                          <a:solidFill>
                            <a:schemeClr val="tx1"/>
                          </a:solidFill>
                        </a:rPr>
                        <a:t>азаматтығы жоқ адамдар</a:t>
                      </a:r>
                      <a:r>
                        <a:rPr lang="ru-RU" sz="1400" dirty="0" smtClean="0">
                          <a:solidFill>
                            <a:schemeClr val="tx1"/>
                          </a:solidFill>
                        </a:rPr>
                        <a:t> </a:t>
                      </a:r>
                      <a:r>
                        <a:rPr lang="ru-RU" sz="1400" dirty="0" err="1" smtClean="0">
                          <a:solidFill>
                            <a:schemeClr val="tx1"/>
                          </a:solidFill>
                        </a:rPr>
                        <a:t>Қазақстан Республикасында</a:t>
                      </a:r>
                      <a:r>
                        <a:rPr lang="ru-RU" sz="1400" dirty="0" smtClean="0">
                          <a:solidFill>
                            <a:schemeClr val="tx1"/>
                          </a:solidFill>
                        </a:rPr>
                        <a:t> </a:t>
                      </a:r>
                      <a:r>
                        <a:rPr lang="ru-RU" sz="1400" dirty="0" err="1" smtClean="0">
                          <a:solidFill>
                            <a:schemeClr val="tx1"/>
                          </a:solidFill>
                        </a:rPr>
                        <a:t>тұрақты тұру құқығына</a:t>
                      </a:r>
                      <a:r>
                        <a:rPr lang="ru-RU" sz="1400" dirty="0" smtClean="0">
                          <a:solidFill>
                            <a:schemeClr val="tx1"/>
                          </a:solidFill>
                        </a:rPr>
                        <a:t> </a:t>
                      </a:r>
                      <a:r>
                        <a:rPr lang="ru-RU" sz="1400" dirty="0" err="1" smtClean="0">
                          <a:solidFill>
                            <a:schemeClr val="tx1"/>
                          </a:solidFill>
                        </a:rPr>
                        <a:t>заңнамада</a:t>
                      </a:r>
                      <a:r>
                        <a:rPr lang="ru-RU" sz="1400" dirty="0" smtClean="0">
                          <a:solidFill>
                            <a:schemeClr val="tx1"/>
                          </a:solidFill>
                        </a:rPr>
                        <a:t> </a:t>
                      </a:r>
                      <a:r>
                        <a:rPr lang="ru-RU" sz="1400" dirty="0" err="1" smtClean="0">
                          <a:solidFill>
                            <a:schemeClr val="tx1"/>
                          </a:solidFill>
                          <a:hlinkClick r:id="rId3"/>
                        </a:rPr>
                        <a:t>белг</a:t>
                      </a:r>
                      <a:r>
                        <a:rPr lang="en-US" sz="1400" dirty="0" err="1" smtClean="0">
                          <a:solidFill>
                            <a:schemeClr val="tx1"/>
                          </a:solidFill>
                          <a:hlinkClick r:id="rId3"/>
                        </a:rPr>
                        <a:t>i</a:t>
                      </a:r>
                      <a:r>
                        <a:rPr lang="ru-RU" sz="1400" dirty="0" err="1" smtClean="0">
                          <a:solidFill>
                            <a:schemeClr val="tx1"/>
                          </a:solidFill>
                          <a:hlinkClick r:id="rId3"/>
                        </a:rPr>
                        <a:t>ленген</a:t>
                      </a:r>
                      <a:r>
                        <a:rPr lang="ru-RU" sz="1400" dirty="0" smtClean="0">
                          <a:solidFill>
                            <a:schemeClr val="tx1"/>
                          </a:solidFill>
                        </a:rPr>
                        <a:t> </a:t>
                      </a:r>
                      <a:r>
                        <a:rPr lang="ru-RU" sz="1400" dirty="0" err="1" smtClean="0">
                          <a:solidFill>
                            <a:schemeClr val="tx1"/>
                          </a:solidFill>
                        </a:rPr>
                        <a:t>тәрт</a:t>
                      </a:r>
                      <a:r>
                        <a:rPr lang="en-US" sz="1400" dirty="0" err="1" smtClean="0">
                          <a:solidFill>
                            <a:schemeClr val="tx1"/>
                          </a:solidFill>
                        </a:rPr>
                        <a:t>i</a:t>
                      </a:r>
                      <a:r>
                        <a:rPr lang="ru-RU" sz="1400" dirty="0" err="1" smtClean="0">
                          <a:solidFill>
                            <a:schemeClr val="tx1"/>
                          </a:solidFill>
                        </a:rPr>
                        <a:t>ппен</a:t>
                      </a:r>
                      <a:r>
                        <a:rPr lang="ru-RU" sz="1400" dirty="0" smtClean="0">
                          <a:solidFill>
                            <a:schemeClr val="tx1"/>
                          </a:solidFill>
                        </a:rPr>
                        <a:t> </a:t>
                      </a:r>
                      <a:r>
                        <a:rPr lang="ru-RU" sz="1400" dirty="0" err="1" smtClean="0">
                          <a:solidFill>
                            <a:schemeClr val="tx1"/>
                          </a:solidFill>
                        </a:rPr>
                        <a:t>бер</a:t>
                      </a:r>
                      <a:r>
                        <a:rPr lang="en-US" sz="1400" dirty="0" err="1" smtClean="0">
                          <a:solidFill>
                            <a:schemeClr val="tx1"/>
                          </a:solidFill>
                        </a:rPr>
                        <a:t>i</a:t>
                      </a:r>
                      <a:r>
                        <a:rPr lang="ru-RU" sz="1400" dirty="0" smtClean="0">
                          <a:solidFill>
                            <a:schemeClr val="tx1"/>
                          </a:solidFill>
                        </a:rPr>
                        <a:t>лет</a:t>
                      </a:r>
                      <a:r>
                        <a:rPr lang="en-US" sz="1400" dirty="0" err="1" smtClean="0">
                          <a:solidFill>
                            <a:schemeClr val="tx1"/>
                          </a:solidFill>
                        </a:rPr>
                        <a:t>i</a:t>
                      </a:r>
                      <a:r>
                        <a:rPr lang="ru-RU" sz="1400" dirty="0" err="1" smtClean="0">
                          <a:solidFill>
                            <a:schemeClr val="tx1"/>
                          </a:solidFill>
                        </a:rPr>
                        <a:t>н</a:t>
                      </a:r>
                      <a:r>
                        <a:rPr lang="ru-RU" sz="1400" dirty="0" smtClean="0">
                          <a:solidFill>
                            <a:schemeClr val="tx1"/>
                          </a:solidFill>
                        </a:rPr>
                        <a:t> </a:t>
                      </a:r>
                      <a:r>
                        <a:rPr lang="ru-RU" sz="1400" dirty="0" err="1" smtClean="0">
                          <a:solidFill>
                            <a:schemeClr val="tx1"/>
                          </a:solidFill>
                        </a:rPr>
                        <a:t>рұқсатты алу</a:t>
                      </a:r>
                      <a:r>
                        <a:rPr lang="ru-RU" sz="1400" dirty="0" smtClean="0">
                          <a:solidFill>
                            <a:schemeClr val="tx1"/>
                          </a:solidFill>
                        </a:rPr>
                        <a:t> </a:t>
                      </a:r>
                      <a:r>
                        <a:rPr lang="ru-RU" sz="1400" dirty="0" err="1" smtClean="0">
                          <a:solidFill>
                            <a:schemeClr val="tx1"/>
                          </a:solidFill>
                        </a:rPr>
                        <a:t>туралы</a:t>
                      </a:r>
                      <a:r>
                        <a:rPr lang="ru-RU" sz="1400" dirty="0" smtClean="0">
                          <a:solidFill>
                            <a:schemeClr val="tx1"/>
                          </a:solidFill>
                        </a:rPr>
                        <a:t> </a:t>
                      </a:r>
                      <a:r>
                        <a:rPr lang="ru-RU" sz="1400" dirty="0" err="1" smtClean="0">
                          <a:solidFill>
                            <a:schemeClr val="tx1"/>
                          </a:solidFill>
                        </a:rPr>
                        <a:t>қолдаухатпен жүг</a:t>
                      </a:r>
                      <a:r>
                        <a:rPr lang="en-US" sz="1400" dirty="0" err="1" smtClean="0">
                          <a:solidFill>
                            <a:schemeClr val="tx1"/>
                          </a:solidFill>
                        </a:rPr>
                        <a:t>i</a:t>
                      </a:r>
                      <a:r>
                        <a:rPr lang="ru-RU" sz="1400" dirty="0" err="1" smtClean="0">
                          <a:solidFill>
                            <a:schemeClr val="tx1"/>
                          </a:solidFill>
                        </a:rPr>
                        <a:t>нген</a:t>
                      </a:r>
                      <a:r>
                        <a:rPr lang="ru-RU" sz="1400" dirty="0" smtClean="0">
                          <a:solidFill>
                            <a:schemeClr val="tx1"/>
                          </a:solidFill>
                        </a:rPr>
                        <a:t> </a:t>
                      </a:r>
                      <a:r>
                        <a:rPr lang="ru-RU" sz="1400" dirty="0" err="1" smtClean="0">
                          <a:solidFill>
                            <a:schemeClr val="tx1"/>
                          </a:solidFill>
                        </a:rPr>
                        <a:t>кезде</a:t>
                      </a:r>
                      <a:r>
                        <a:rPr lang="ru-RU" sz="1400" dirty="0" smtClean="0">
                          <a:solidFill>
                            <a:schemeClr val="tx1"/>
                          </a:solidFill>
                        </a:rPr>
                        <a:t> </a:t>
                      </a:r>
                      <a:r>
                        <a:rPr lang="ru-RU" sz="1400" dirty="0" err="1" smtClean="0">
                          <a:solidFill>
                            <a:schemeClr val="tx1"/>
                          </a:solidFill>
                        </a:rPr>
                        <a:t>өздер</a:t>
                      </a:r>
                      <a:r>
                        <a:rPr lang="en-US" sz="1400" dirty="0" err="1" smtClean="0">
                          <a:solidFill>
                            <a:schemeClr val="tx1"/>
                          </a:solidFill>
                        </a:rPr>
                        <a:t>i</a:t>
                      </a:r>
                      <a:r>
                        <a:rPr lang="ru-RU" sz="1400" dirty="0" err="1" smtClean="0">
                          <a:solidFill>
                            <a:schemeClr val="tx1"/>
                          </a:solidFill>
                        </a:rPr>
                        <a:t>нің төлем жасау</a:t>
                      </a:r>
                      <a:r>
                        <a:rPr lang="ru-RU" sz="1400" dirty="0" smtClean="0">
                          <a:solidFill>
                            <a:schemeClr val="tx1"/>
                          </a:solidFill>
                        </a:rPr>
                        <a:t> </a:t>
                      </a:r>
                      <a:r>
                        <a:rPr lang="ru-RU" sz="1400" dirty="0" err="1" smtClean="0">
                          <a:solidFill>
                            <a:schemeClr val="tx1"/>
                          </a:solidFill>
                        </a:rPr>
                        <a:t>қаб</a:t>
                      </a:r>
                      <a:r>
                        <a:rPr lang="en-US" sz="1400" dirty="0" err="1" smtClean="0">
                          <a:solidFill>
                            <a:schemeClr val="tx1"/>
                          </a:solidFill>
                        </a:rPr>
                        <a:t>i</a:t>
                      </a:r>
                      <a:r>
                        <a:rPr lang="ru-RU" sz="1400" dirty="0" err="1" smtClean="0">
                          <a:solidFill>
                            <a:schemeClr val="tx1"/>
                          </a:solidFill>
                        </a:rPr>
                        <a:t>летт</a:t>
                      </a:r>
                      <a:r>
                        <a:rPr lang="en-US" sz="1400" dirty="0" err="1" smtClean="0">
                          <a:solidFill>
                            <a:schemeClr val="tx1"/>
                          </a:solidFill>
                        </a:rPr>
                        <a:t>i</a:t>
                      </a:r>
                      <a:r>
                        <a:rPr lang="ru-RU" sz="1400" dirty="0" smtClean="0">
                          <a:solidFill>
                            <a:schemeClr val="tx1"/>
                          </a:solidFill>
                        </a:rPr>
                        <a:t>г</a:t>
                      </a:r>
                      <a:r>
                        <a:rPr lang="en-US" sz="1400" dirty="0" err="1" smtClean="0">
                          <a:solidFill>
                            <a:schemeClr val="tx1"/>
                          </a:solidFill>
                        </a:rPr>
                        <a:t>i</a:t>
                      </a:r>
                      <a:r>
                        <a:rPr lang="ru-RU" sz="1400" dirty="0" err="1" smtClean="0">
                          <a:solidFill>
                            <a:schemeClr val="tx1"/>
                          </a:solidFill>
                        </a:rPr>
                        <a:t>н</a:t>
                      </a:r>
                      <a:r>
                        <a:rPr lang="ru-RU" sz="1400" dirty="0" smtClean="0">
                          <a:solidFill>
                            <a:schemeClr val="tx1"/>
                          </a:solidFill>
                        </a:rPr>
                        <a:t> </a:t>
                      </a:r>
                      <a:r>
                        <a:rPr lang="ru-RU" sz="1400" dirty="0" err="1" smtClean="0">
                          <a:solidFill>
                            <a:schemeClr val="tx1"/>
                          </a:solidFill>
                        </a:rPr>
                        <a:t>растайды</a:t>
                      </a:r>
                      <a:r>
                        <a:rPr lang="ru-RU" sz="1400" dirty="0" smtClean="0">
                          <a:solidFill>
                            <a:schemeClr val="tx1"/>
                          </a:solidFill>
                        </a:rPr>
                        <a:t>. </a:t>
                      </a:r>
                      <a:r>
                        <a:rPr lang="ru-RU" sz="1400" dirty="0" err="1" smtClean="0">
                          <a:solidFill>
                            <a:schemeClr val="tx1"/>
                          </a:solidFill>
                        </a:rPr>
                        <a:t>Өтін</a:t>
                      </a:r>
                      <a:r>
                        <a:rPr lang="en-US" sz="1400" dirty="0" err="1" smtClean="0">
                          <a:solidFill>
                            <a:schemeClr val="tx1"/>
                          </a:solidFill>
                        </a:rPr>
                        <a:t>i</a:t>
                      </a:r>
                      <a:r>
                        <a:rPr lang="ru-RU" sz="1400" dirty="0" err="1" smtClean="0">
                          <a:solidFill>
                            <a:schemeClr val="tx1"/>
                          </a:solidFill>
                        </a:rPr>
                        <a:t>ш</a:t>
                      </a:r>
                      <a:r>
                        <a:rPr lang="ru-RU" sz="1400" dirty="0" smtClean="0">
                          <a:solidFill>
                            <a:schemeClr val="tx1"/>
                          </a:solidFill>
                        </a:rPr>
                        <a:t> б</a:t>
                      </a:r>
                      <a:r>
                        <a:rPr lang="en-US" sz="1400" dirty="0" err="1" smtClean="0">
                          <a:solidFill>
                            <a:schemeClr val="tx1"/>
                          </a:solidFill>
                        </a:rPr>
                        <a:t>i</a:t>
                      </a:r>
                      <a:r>
                        <a:rPr lang="ru-RU" sz="1400" dirty="0" err="1" smtClean="0">
                          <a:solidFill>
                            <a:schemeClr val="tx1"/>
                          </a:solidFill>
                        </a:rPr>
                        <a:t>лд</a:t>
                      </a:r>
                      <a:r>
                        <a:rPr lang="en-US" sz="1400" dirty="0" err="1" smtClean="0">
                          <a:solidFill>
                            <a:schemeClr val="tx1"/>
                          </a:solidFill>
                        </a:rPr>
                        <a:t>i</a:t>
                      </a:r>
                      <a:r>
                        <a:rPr lang="ru-RU" sz="1400" dirty="0" err="1" smtClean="0">
                          <a:solidFill>
                            <a:schemeClr val="tx1"/>
                          </a:solidFill>
                        </a:rPr>
                        <a:t>руш</a:t>
                      </a:r>
                      <a:r>
                        <a:rPr lang="en-US" sz="1400" dirty="0" err="1" smtClean="0">
                          <a:solidFill>
                            <a:schemeClr val="tx1"/>
                          </a:solidFill>
                        </a:rPr>
                        <a:t>i</a:t>
                      </a:r>
                      <a:r>
                        <a:rPr lang="en-US" sz="1400" dirty="0" smtClean="0">
                          <a:solidFill>
                            <a:schemeClr val="tx1"/>
                          </a:solidFill>
                        </a:rPr>
                        <a:t> </a:t>
                      </a:r>
                      <a:r>
                        <a:rPr lang="ru-RU" sz="1400" dirty="0" err="1" smtClean="0">
                          <a:solidFill>
                            <a:schemeClr val="tx1"/>
                          </a:solidFill>
                        </a:rPr>
                        <a:t>Қазақстан Республикасында</a:t>
                      </a:r>
                      <a:r>
                        <a:rPr lang="ru-RU" sz="1400" dirty="0" smtClean="0">
                          <a:solidFill>
                            <a:schemeClr val="tx1"/>
                          </a:solidFill>
                        </a:rPr>
                        <a:t> болу </a:t>
                      </a:r>
                      <a:r>
                        <a:rPr lang="ru-RU" sz="1400" dirty="0" err="1" smtClean="0">
                          <a:solidFill>
                            <a:schemeClr val="tx1"/>
                          </a:solidFill>
                        </a:rPr>
                        <a:t>кезең</a:t>
                      </a:r>
                      <a:r>
                        <a:rPr lang="en-US" sz="1400" dirty="0" err="1" smtClean="0">
                          <a:solidFill>
                            <a:schemeClr val="tx1"/>
                          </a:solidFill>
                        </a:rPr>
                        <a:t>i</a:t>
                      </a:r>
                      <a:r>
                        <a:rPr lang="ru-RU" sz="1400" dirty="0" err="1" smtClean="0">
                          <a:solidFill>
                            <a:schemeClr val="tx1"/>
                          </a:solidFill>
                        </a:rPr>
                        <a:t>нде</a:t>
                      </a:r>
                      <a:r>
                        <a:rPr lang="ru-RU" sz="1400" dirty="0" smtClean="0">
                          <a:solidFill>
                            <a:schemeClr val="tx1"/>
                          </a:solidFill>
                        </a:rPr>
                        <a:t> </a:t>
                      </a:r>
                      <a:r>
                        <a:rPr lang="ru-RU" sz="1400" dirty="0" err="1" smtClean="0">
                          <a:solidFill>
                            <a:schemeClr val="tx1"/>
                          </a:solidFill>
                        </a:rPr>
                        <a:t>өз</a:t>
                      </a:r>
                      <a:r>
                        <a:rPr lang="en-US" sz="1400" dirty="0" err="1" smtClean="0">
                          <a:solidFill>
                            <a:schemeClr val="tx1"/>
                          </a:solidFill>
                        </a:rPr>
                        <a:t>i</a:t>
                      </a:r>
                      <a:r>
                        <a:rPr lang="ru-RU" sz="1400" dirty="0" err="1" smtClean="0">
                          <a:solidFill>
                            <a:schemeClr val="tx1"/>
                          </a:solidFill>
                        </a:rPr>
                        <a:t>н</a:t>
                      </a:r>
                      <a:r>
                        <a:rPr lang="en-US" sz="1400" dirty="0" err="1" smtClean="0">
                          <a:solidFill>
                            <a:schemeClr val="tx1"/>
                          </a:solidFill>
                        </a:rPr>
                        <a:t>i</a:t>
                      </a:r>
                      <a:r>
                        <a:rPr lang="ru-RU" sz="1400" dirty="0" err="1" smtClean="0">
                          <a:solidFill>
                            <a:schemeClr val="tx1"/>
                          </a:solidFill>
                        </a:rPr>
                        <a:t>ң төлем жасау</a:t>
                      </a:r>
                      <a:r>
                        <a:rPr lang="ru-RU" sz="1400" dirty="0" smtClean="0">
                          <a:solidFill>
                            <a:schemeClr val="tx1"/>
                          </a:solidFill>
                        </a:rPr>
                        <a:t> </a:t>
                      </a:r>
                      <a:r>
                        <a:rPr lang="ru-RU" sz="1400" dirty="0" err="1" smtClean="0">
                          <a:solidFill>
                            <a:schemeClr val="tx1"/>
                          </a:solidFill>
                        </a:rPr>
                        <a:t>қаб</a:t>
                      </a:r>
                      <a:r>
                        <a:rPr lang="en-US" sz="1400" dirty="0" err="1" smtClean="0">
                          <a:solidFill>
                            <a:schemeClr val="tx1"/>
                          </a:solidFill>
                        </a:rPr>
                        <a:t>i</a:t>
                      </a:r>
                      <a:r>
                        <a:rPr lang="ru-RU" sz="1400" dirty="0" err="1" smtClean="0">
                          <a:solidFill>
                            <a:schemeClr val="tx1"/>
                          </a:solidFill>
                        </a:rPr>
                        <a:t>леттіг</a:t>
                      </a:r>
                      <a:r>
                        <a:rPr lang="en-US" sz="1400" dirty="0" err="1" smtClean="0">
                          <a:solidFill>
                            <a:schemeClr val="tx1"/>
                          </a:solidFill>
                        </a:rPr>
                        <a:t>i</a:t>
                      </a:r>
                      <a:r>
                        <a:rPr lang="ru-RU" sz="1400" dirty="0" err="1" smtClean="0">
                          <a:solidFill>
                            <a:schemeClr val="tx1"/>
                          </a:solidFill>
                        </a:rPr>
                        <a:t>н</a:t>
                      </a:r>
                      <a:r>
                        <a:rPr lang="ru-RU" sz="1400" dirty="0" smtClean="0">
                          <a:solidFill>
                            <a:schemeClr val="tx1"/>
                          </a:solidFill>
                        </a:rPr>
                        <a:t> </a:t>
                      </a:r>
                      <a:r>
                        <a:rPr lang="ru-RU" sz="1400" dirty="0" err="1" smtClean="0">
                          <a:solidFill>
                            <a:schemeClr val="tx1"/>
                          </a:solidFill>
                        </a:rPr>
                        <a:t>растау</a:t>
                      </a:r>
                      <a:r>
                        <a:rPr lang="ru-RU" sz="1400" dirty="0" smtClean="0">
                          <a:solidFill>
                            <a:schemeClr val="tx1"/>
                          </a:solidFill>
                        </a:rPr>
                        <a:t> </a:t>
                      </a:r>
                      <a:r>
                        <a:rPr lang="ru-RU" sz="1400" dirty="0" err="1" smtClean="0">
                          <a:solidFill>
                            <a:schemeClr val="tx1"/>
                          </a:solidFill>
                        </a:rPr>
                        <a:t>үш</a:t>
                      </a:r>
                      <a:r>
                        <a:rPr lang="en-US" sz="1400" dirty="0" err="1" smtClean="0">
                          <a:solidFill>
                            <a:schemeClr val="tx1"/>
                          </a:solidFill>
                        </a:rPr>
                        <a:t>i</a:t>
                      </a:r>
                      <a:r>
                        <a:rPr lang="ru-RU" sz="1400" dirty="0" err="1" smtClean="0">
                          <a:solidFill>
                            <a:schemeClr val="tx1"/>
                          </a:solidFill>
                        </a:rPr>
                        <a:t>н</a:t>
                      </a:r>
                      <a:r>
                        <a:rPr lang="ru-RU" sz="1400" dirty="0" smtClean="0">
                          <a:solidFill>
                            <a:schemeClr val="tx1"/>
                          </a:solidFill>
                        </a:rPr>
                        <a:t> </a:t>
                      </a:r>
                      <a:r>
                        <a:rPr lang="en-US" sz="1400" dirty="0" err="1" smtClean="0">
                          <a:solidFill>
                            <a:schemeClr val="tx1"/>
                          </a:solidFill>
                        </a:rPr>
                        <a:t>i</a:t>
                      </a:r>
                      <a:r>
                        <a:rPr lang="ru-RU" sz="1400" dirty="0" err="1" smtClean="0">
                          <a:solidFill>
                            <a:schemeClr val="tx1"/>
                          </a:solidFill>
                        </a:rPr>
                        <a:t>шк</a:t>
                      </a:r>
                      <a:r>
                        <a:rPr lang="en-US" sz="1400" dirty="0" err="1" smtClean="0">
                          <a:solidFill>
                            <a:schemeClr val="tx1"/>
                          </a:solidFill>
                        </a:rPr>
                        <a:t>i</a:t>
                      </a:r>
                      <a:r>
                        <a:rPr lang="en-US" sz="1400" dirty="0" smtClean="0">
                          <a:solidFill>
                            <a:schemeClr val="tx1"/>
                          </a:solidFill>
                        </a:rPr>
                        <a:t> </a:t>
                      </a:r>
                      <a:r>
                        <a:rPr lang="en-US" sz="1400" dirty="0" err="1" smtClean="0">
                          <a:solidFill>
                            <a:schemeClr val="tx1"/>
                          </a:solidFill>
                        </a:rPr>
                        <a:t>i</a:t>
                      </a:r>
                      <a:r>
                        <a:rPr lang="ru-RU" sz="1400" dirty="0" smtClean="0">
                          <a:solidFill>
                            <a:schemeClr val="tx1"/>
                          </a:solidFill>
                        </a:rPr>
                        <a:t>стер </a:t>
                      </a:r>
                      <a:r>
                        <a:rPr lang="ru-RU" sz="1400" dirty="0" err="1" smtClean="0">
                          <a:solidFill>
                            <a:schemeClr val="tx1"/>
                          </a:solidFill>
                        </a:rPr>
                        <a:t>органдарына</a:t>
                      </a:r>
                      <a:r>
                        <a:rPr lang="ru-RU" sz="1400" dirty="0" smtClean="0">
                          <a:solidFill>
                            <a:schemeClr val="tx1"/>
                          </a:solidFill>
                        </a:rPr>
                        <a:t> </a:t>
                      </a:r>
                      <a:r>
                        <a:rPr lang="ru-RU" sz="1400" dirty="0" err="1" smtClean="0">
                          <a:solidFill>
                            <a:schemeClr val="tx1"/>
                          </a:solidFill>
                        </a:rPr>
                        <a:t>мынадай</a:t>
                      </a:r>
                      <a:r>
                        <a:rPr lang="ru-RU" sz="1400" dirty="0" smtClean="0">
                          <a:solidFill>
                            <a:schemeClr val="tx1"/>
                          </a:solidFill>
                        </a:rPr>
                        <a:t>: </a:t>
                      </a:r>
                    </a:p>
                    <a:p>
                      <a:pPr algn="just">
                        <a:lnSpc>
                          <a:spcPct val="107000"/>
                        </a:lnSpc>
                        <a:spcAft>
                          <a:spcPts val="0"/>
                        </a:spcAft>
                      </a:pPr>
                      <a:r>
                        <a:rPr lang="ru-RU" sz="1400" dirty="0" smtClean="0">
                          <a:solidFill>
                            <a:schemeClr val="tx1"/>
                          </a:solidFill>
                        </a:rPr>
                        <a:t>     1) </a:t>
                      </a:r>
                      <a:r>
                        <a:rPr lang="ru-RU" sz="1400" dirty="0" err="1" smtClean="0">
                          <a:solidFill>
                            <a:schemeClr val="tx1"/>
                          </a:solidFill>
                        </a:rPr>
                        <a:t>тұрақты тұруға қалдыру туралы</a:t>
                      </a:r>
                      <a:r>
                        <a:rPr lang="ru-RU" sz="1400" dirty="0" smtClean="0">
                          <a:solidFill>
                            <a:schemeClr val="tx1"/>
                          </a:solidFill>
                        </a:rPr>
                        <a:t> </a:t>
                      </a:r>
                      <a:r>
                        <a:rPr lang="ru-RU" sz="1400" dirty="0" err="1" smtClean="0">
                          <a:solidFill>
                            <a:schemeClr val="tx1"/>
                          </a:solidFill>
                        </a:rPr>
                        <a:t>қолдаухат берілген</a:t>
                      </a:r>
                      <a:r>
                        <a:rPr lang="ru-RU" sz="1400" dirty="0" smtClean="0">
                          <a:solidFill>
                            <a:schemeClr val="tx1"/>
                          </a:solidFill>
                        </a:rPr>
                        <a:t> </a:t>
                      </a:r>
                      <a:r>
                        <a:rPr lang="ru-RU" sz="1400" dirty="0" err="1" smtClean="0">
                          <a:solidFill>
                            <a:schemeClr val="tx1"/>
                          </a:solidFill>
                        </a:rPr>
                        <a:t>күнге белгіленген</a:t>
                      </a:r>
                      <a:r>
                        <a:rPr lang="ru-RU" sz="1400" dirty="0" smtClean="0">
                          <a:solidFill>
                            <a:schemeClr val="tx1"/>
                          </a:solidFill>
                        </a:rPr>
                        <a:t> б</a:t>
                      </a:r>
                      <a:r>
                        <a:rPr lang="en-US" sz="1400" dirty="0" err="1" smtClean="0">
                          <a:solidFill>
                            <a:schemeClr val="tx1"/>
                          </a:solidFill>
                        </a:rPr>
                        <a:t>i</a:t>
                      </a:r>
                      <a:r>
                        <a:rPr lang="ru-RU" sz="1400" dirty="0" err="1" smtClean="0">
                          <a:solidFill>
                            <a:schemeClr val="tx1"/>
                          </a:solidFill>
                        </a:rPr>
                        <a:t>р</a:t>
                      </a:r>
                      <a:r>
                        <a:rPr lang="ru-RU" sz="1400" dirty="0" smtClean="0">
                          <a:solidFill>
                            <a:schemeClr val="tx1"/>
                          </a:solidFill>
                        </a:rPr>
                        <a:t> </a:t>
                      </a:r>
                      <a:r>
                        <a:rPr lang="ru-RU" sz="1400" dirty="0" err="1" smtClean="0">
                          <a:solidFill>
                            <a:schemeClr val="tx1"/>
                          </a:solidFill>
                        </a:rPr>
                        <a:t>мың үш жүз жиырма</a:t>
                      </a:r>
                      <a:r>
                        <a:rPr lang="ru-RU" sz="1400" dirty="0" smtClean="0">
                          <a:solidFill>
                            <a:schemeClr val="tx1"/>
                          </a:solidFill>
                        </a:rPr>
                        <a:t> </a:t>
                      </a:r>
                      <a:r>
                        <a:rPr lang="ru-RU" sz="1400" dirty="0" err="1" smtClean="0">
                          <a:solidFill>
                            <a:schemeClr val="tx1"/>
                          </a:solidFill>
                        </a:rPr>
                        <a:t>еселенген</a:t>
                      </a:r>
                      <a:r>
                        <a:rPr lang="ru-RU" sz="1400" dirty="0" smtClean="0">
                          <a:solidFill>
                            <a:schemeClr val="tx1"/>
                          </a:solidFill>
                        </a:rPr>
                        <a:t> </a:t>
                      </a:r>
                      <a:r>
                        <a:rPr lang="ru-RU" sz="1400" dirty="0" err="1" smtClean="0">
                          <a:solidFill>
                            <a:schemeClr val="tx1"/>
                          </a:solidFill>
                          <a:hlinkClick r:id="rId4"/>
                        </a:rPr>
                        <a:t>ең төменг</a:t>
                      </a:r>
                      <a:r>
                        <a:rPr lang="en-US" sz="1400" dirty="0" err="1" smtClean="0">
                          <a:solidFill>
                            <a:schemeClr val="tx1"/>
                          </a:solidFill>
                          <a:hlinkClick r:id="rId4"/>
                        </a:rPr>
                        <a:t>i</a:t>
                      </a:r>
                      <a:r>
                        <a:rPr lang="en-US" sz="1400" dirty="0" smtClean="0">
                          <a:solidFill>
                            <a:schemeClr val="tx1"/>
                          </a:solidFill>
                          <a:hlinkClick r:id="rId4"/>
                        </a:rPr>
                        <a:t> </a:t>
                      </a:r>
                      <a:r>
                        <a:rPr lang="ru-RU" sz="1400" dirty="0" err="1" smtClean="0">
                          <a:solidFill>
                            <a:schemeClr val="tx1"/>
                          </a:solidFill>
                          <a:hlinkClick r:id="rId4"/>
                        </a:rPr>
                        <a:t>есепт</a:t>
                      </a:r>
                      <a:r>
                        <a:rPr lang="en-US" sz="1400" dirty="0" err="1" smtClean="0">
                          <a:solidFill>
                            <a:schemeClr val="tx1"/>
                          </a:solidFill>
                          <a:hlinkClick r:id="rId4"/>
                        </a:rPr>
                        <a:t>i</a:t>
                      </a:r>
                      <a:r>
                        <a:rPr lang="ru-RU" sz="1400" dirty="0" smtClean="0">
                          <a:solidFill>
                            <a:schemeClr val="tx1"/>
                          </a:solidFill>
                          <a:hlinkClick r:id="rId4"/>
                        </a:rPr>
                        <a:t>к </a:t>
                      </a:r>
                      <a:r>
                        <a:rPr lang="ru-RU" sz="1400" dirty="0" err="1" smtClean="0">
                          <a:solidFill>
                            <a:schemeClr val="tx1"/>
                          </a:solidFill>
                          <a:hlinkClick r:id="rId4"/>
                        </a:rPr>
                        <a:t>көрсетк</a:t>
                      </a:r>
                      <a:r>
                        <a:rPr lang="en-US" sz="1400" dirty="0" err="1" smtClean="0">
                          <a:solidFill>
                            <a:schemeClr val="tx1"/>
                          </a:solidFill>
                          <a:hlinkClick r:id="rId4"/>
                        </a:rPr>
                        <a:t>i</a:t>
                      </a:r>
                      <a:r>
                        <a:rPr lang="ru-RU" sz="1400" dirty="0" err="1" smtClean="0">
                          <a:solidFill>
                            <a:schemeClr val="tx1"/>
                          </a:solidFill>
                          <a:hlinkClick r:id="rId4"/>
                        </a:rPr>
                        <a:t>ш</a:t>
                      </a:r>
                      <a:r>
                        <a:rPr lang="ru-RU" sz="1400" dirty="0" smtClean="0">
                          <a:solidFill>
                            <a:schemeClr val="tx1"/>
                          </a:solidFill>
                        </a:rPr>
                        <a:t> </a:t>
                      </a:r>
                      <a:r>
                        <a:rPr lang="ru-RU" sz="1400" dirty="0" err="1" smtClean="0">
                          <a:solidFill>
                            <a:schemeClr val="tx1"/>
                          </a:solidFill>
                        </a:rPr>
                        <a:t>баламасына</a:t>
                      </a:r>
                      <a:r>
                        <a:rPr lang="ru-RU" sz="1400" dirty="0" smtClean="0">
                          <a:solidFill>
                            <a:schemeClr val="tx1"/>
                          </a:solidFill>
                        </a:rPr>
                        <a:t> </a:t>
                      </a:r>
                      <a:r>
                        <a:rPr lang="ru-RU" sz="1400" dirty="0" err="1" smtClean="0">
                          <a:solidFill>
                            <a:schemeClr val="tx1"/>
                          </a:solidFill>
                        </a:rPr>
                        <a:t>тең немесе</a:t>
                      </a:r>
                      <a:r>
                        <a:rPr lang="ru-RU" sz="1400" dirty="0" smtClean="0">
                          <a:solidFill>
                            <a:schemeClr val="tx1"/>
                          </a:solidFill>
                        </a:rPr>
                        <a:t> </a:t>
                      </a:r>
                      <a:r>
                        <a:rPr lang="ru-RU" sz="1400" dirty="0" err="1" smtClean="0">
                          <a:solidFill>
                            <a:schemeClr val="tx1"/>
                          </a:solidFill>
                        </a:rPr>
                        <a:t>одан</a:t>
                      </a:r>
                      <a:r>
                        <a:rPr lang="ru-RU" sz="1400" dirty="0" smtClean="0">
                          <a:solidFill>
                            <a:schemeClr val="tx1"/>
                          </a:solidFill>
                        </a:rPr>
                        <a:t> </a:t>
                      </a:r>
                      <a:r>
                        <a:rPr lang="ru-RU" sz="1400" dirty="0" err="1" smtClean="0">
                          <a:solidFill>
                            <a:schemeClr val="tx1"/>
                          </a:solidFill>
                        </a:rPr>
                        <a:t>асатын</a:t>
                      </a:r>
                      <a:r>
                        <a:rPr lang="ru-RU" sz="1400" dirty="0" smtClean="0">
                          <a:solidFill>
                            <a:schemeClr val="tx1"/>
                          </a:solidFill>
                        </a:rPr>
                        <a:t>;</a:t>
                      </a:r>
                    </a:p>
                    <a:p>
                      <a:pPr algn="just">
                        <a:lnSpc>
                          <a:spcPct val="107000"/>
                        </a:lnSpc>
                        <a:spcAft>
                          <a:spcPts val="0"/>
                        </a:spcAft>
                      </a:pPr>
                      <a:r>
                        <a:rPr lang="ru-RU" sz="1400" dirty="0" smtClean="0">
                          <a:solidFill>
                            <a:schemeClr val="tx1"/>
                          </a:solidFill>
                        </a:rPr>
                        <a:t>     2) </a:t>
                      </a:r>
                      <a:r>
                        <a:rPr lang="ru-RU" sz="1400" dirty="0" err="1" smtClean="0">
                          <a:solidFill>
                            <a:schemeClr val="tx1"/>
                          </a:solidFill>
                        </a:rPr>
                        <a:t>өт</a:t>
                      </a:r>
                      <a:r>
                        <a:rPr lang="en-US" sz="1400" dirty="0" err="1" smtClean="0">
                          <a:solidFill>
                            <a:schemeClr val="tx1"/>
                          </a:solidFill>
                        </a:rPr>
                        <a:t>i</a:t>
                      </a:r>
                      <a:r>
                        <a:rPr lang="ru-RU" sz="1400" dirty="0" err="1" smtClean="0">
                          <a:solidFill>
                            <a:schemeClr val="tx1"/>
                          </a:solidFill>
                        </a:rPr>
                        <a:t>н</a:t>
                      </a:r>
                      <a:r>
                        <a:rPr lang="en-US" sz="1400" dirty="0" err="1" smtClean="0">
                          <a:solidFill>
                            <a:schemeClr val="tx1"/>
                          </a:solidFill>
                        </a:rPr>
                        <a:t>i</a:t>
                      </a:r>
                      <a:r>
                        <a:rPr lang="ru-RU" sz="1400" dirty="0" err="1" smtClean="0">
                          <a:solidFill>
                            <a:schemeClr val="tx1"/>
                          </a:solidFill>
                        </a:rPr>
                        <a:t>ш</a:t>
                      </a:r>
                      <a:r>
                        <a:rPr lang="ru-RU" sz="1400" dirty="0" smtClean="0">
                          <a:solidFill>
                            <a:schemeClr val="tx1"/>
                          </a:solidFill>
                        </a:rPr>
                        <a:t> б</a:t>
                      </a:r>
                      <a:r>
                        <a:rPr lang="en-US" sz="1400" dirty="0" err="1" smtClean="0">
                          <a:solidFill>
                            <a:schemeClr val="tx1"/>
                          </a:solidFill>
                        </a:rPr>
                        <a:t>i</a:t>
                      </a:r>
                      <a:r>
                        <a:rPr lang="ru-RU" sz="1400" dirty="0" err="1" smtClean="0">
                          <a:solidFill>
                            <a:schemeClr val="tx1"/>
                          </a:solidFill>
                        </a:rPr>
                        <a:t>лд</a:t>
                      </a:r>
                      <a:r>
                        <a:rPr lang="en-US" sz="1400" dirty="0" err="1" smtClean="0">
                          <a:solidFill>
                            <a:schemeClr val="tx1"/>
                          </a:solidFill>
                        </a:rPr>
                        <a:t>i</a:t>
                      </a:r>
                      <a:r>
                        <a:rPr lang="ru-RU" sz="1400" dirty="0" err="1" smtClean="0">
                          <a:solidFill>
                            <a:schemeClr val="tx1"/>
                          </a:solidFill>
                        </a:rPr>
                        <a:t>руш</a:t>
                      </a:r>
                      <a:r>
                        <a:rPr lang="en-US" sz="1400" dirty="0" err="1" smtClean="0">
                          <a:solidFill>
                            <a:schemeClr val="tx1"/>
                          </a:solidFill>
                        </a:rPr>
                        <a:t>i</a:t>
                      </a:r>
                      <a:r>
                        <a:rPr lang="en-US" sz="1400" dirty="0" smtClean="0">
                          <a:solidFill>
                            <a:schemeClr val="tx1"/>
                          </a:solidFill>
                        </a:rPr>
                        <a:t> </a:t>
                      </a:r>
                      <a:r>
                        <a:rPr lang="ru-RU" sz="1400" dirty="0" err="1" smtClean="0">
                          <a:solidFill>
                            <a:schemeClr val="tx1"/>
                          </a:solidFill>
                        </a:rPr>
                        <a:t>тұруға ниет</a:t>
                      </a:r>
                      <a:r>
                        <a:rPr lang="ru-RU" sz="1400" dirty="0" smtClean="0">
                          <a:solidFill>
                            <a:schemeClr val="tx1"/>
                          </a:solidFill>
                        </a:rPr>
                        <a:t> б</a:t>
                      </a:r>
                      <a:r>
                        <a:rPr lang="en-US" sz="1400" dirty="0" err="1" smtClean="0">
                          <a:solidFill>
                            <a:schemeClr val="tx1"/>
                          </a:solidFill>
                        </a:rPr>
                        <a:t>i</a:t>
                      </a:r>
                      <a:r>
                        <a:rPr lang="ru-RU" sz="1400" dirty="0" err="1" smtClean="0">
                          <a:solidFill>
                            <a:schemeClr val="tx1"/>
                          </a:solidFill>
                        </a:rPr>
                        <a:t>лд</a:t>
                      </a:r>
                      <a:r>
                        <a:rPr lang="en-US" sz="1400" dirty="0" err="1" smtClean="0">
                          <a:solidFill>
                            <a:schemeClr val="tx1"/>
                          </a:solidFill>
                        </a:rPr>
                        <a:t>i</a:t>
                      </a:r>
                      <a:r>
                        <a:rPr lang="ru-RU" sz="1400" dirty="0" err="1" smtClean="0">
                          <a:solidFill>
                            <a:schemeClr val="tx1"/>
                          </a:solidFill>
                        </a:rPr>
                        <a:t>рген</a:t>
                      </a:r>
                      <a:r>
                        <a:rPr lang="ru-RU" sz="1400" dirty="0" smtClean="0">
                          <a:solidFill>
                            <a:schemeClr val="tx1"/>
                          </a:solidFill>
                        </a:rPr>
                        <a:t> </a:t>
                      </a:r>
                      <a:r>
                        <a:rPr lang="ru-RU" sz="1400" dirty="0" err="1" smtClean="0">
                          <a:solidFill>
                            <a:schemeClr val="tx1"/>
                          </a:solidFill>
                        </a:rPr>
                        <a:t>елд</a:t>
                      </a:r>
                      <a:r>
                        <a:rPr lang="en-US" sz="1400" dirty="0" err="1" smtClean="0">
                          <a:solidFill>
                            <a:schemeClr val="tx1"/>
                          </a:solidFill>
                        </a:rPr>
                        <a:t>i</a:t>
                      </a:r>
                      <a:r>
                        <a:rPr lang="en-US" sz="1400" dirty="0" smtClean="0">
                          <a:solidFill>
                            <a:schemeClr val="tx1"/>
                          </a:solidFill>
                        </a:rPr>
                        <a:t> </a:t>
                      </a:r>
                      <a:r>
                        <a:rPr lang="ru-RU" sz="1400" dirty="0" err="1" smtClean="0">
                          <a:solidFill>
                            <a:schemeClr val="tx1"/>
                          </a:solidFill>
                        </a:rPr>
                        <a:t>мекеннен</a:t>
                      </a:r>
                      <a:r>
                        <a:rPr lang="ru-RU" sz="1400" dirty="0" smtClean="0">
                          <a:solidFill>
                            <a:schemeClr val="tx1"/>
                          </a:solidFill>
                        </a:rPr>
                        <a:t> б</a:t>
                      </a:r>
                      <a:r>
                        <a:rPr lang="en-US" sz="1400" dirty="0" err="1" smtClean="0">
                          <a:solidFill>
                            <a:schemeClr val="tx1"/>
                          </a:solidFill>
                        </a:rPr>
                        <a:t>i</a:t>
                      </a:r>
                      <a:r>
                        <a:rPr lang="ru-RU" sz="1400" dirty="0" err="1" smtClean="0">
                          <a:solidFill>
                            <a:schemeClr val="tx1"/>
                          </a:solidFill>
                        </a:rPr>
                        <a:t>р</a:t>
                      </a:r>
                      <a:r>
                        <a:rPr lang="ru-RU" sz="1400" dirty="0" smtClean="0">
                          <a:solidFill>
                            <a:schemeClr val="tx1"/>
                          </a:solidFill>
                        </a:rPr>
                        <a:t> </a:t>
                      </a:r>
                      <a:r>
                        <a:rPr lang="ru-RU" sz="1400" dirty="0" err="1" smtClean="0">
                          <a:solidFill>
                            <a:schemeClr val="tx1"/>
                          </a:solidFill>
                        </a:rPr>
                        <a:t>отбасы</a:t>
                      </a:r>
                      <a:r>
                        <a:rPr lang="ru-RU" sz="1400" dirty="0" smtClean="0">
                          <a:solidFill>
                            <a:schemeClr val="tx1"/>
                          </a:solidFill>
                        </a:rPr>
                        <a:t> </a:t>
                      </a:r>
                      <a:r>
                        <a:rPr lang="ru-RU" sz="1400" dirty="0" err="1" smtClean="0">
                          <a:solidFill>
                            <a:schemeClr val="tx1"/>
                          </a:solidFill>
                        </a:rPr>
                        <a:t>мүшес</a:t>
                      </a:r>
                      <a:r>
                        <a:rPr lang="en-US" sz="1400" dirty="0" err="1" smtClean="0">
                          <a:solidFill>
                            <a:schemeClr val="tx1"/>
                          </a:solidFill>
                        </a:rPr>
                        <a:t>i</a:t>
                      </a:r>
                      <a:r>
                        <a:rPr lang="ru-RU" sz="1400" dirty="0" smtClean="0">
                          <a:solidFill>
                            <a:schemeClr val="tx1"/>
                          </a:solidFill>
                        </a:rPr>
                        <a:t>не </a:t>
                      </a:r>
                      <a:r>
                        <a:rPr lang="ru-RU" sz="1400" dirty="0" err="1" smtClean="0">
                          <a:solidFill>
                            <a:schemeClr val="tx1"/>
                          </a:solidFill>
                        </a:rPr>
                        <a:t>есептегенде</a:t>
                      </a:r>
                      <a:r>
                        <a:rPr lang="ru-RU" sz="1400" dirty="0" smtClean="0">
                          <a:solidFill>
                            <a:schemeClr val="tx1"/>
                          </a:solidFill>
                        </a:rPr>
                        <a:t> 15 </a:t>
                      </a:r>
                      <a:r>
                        <a:rPr lang="ru-RU" sz="1400" dirty="0" err="1" smtClean="0">
                          <a:solidFill>
                            <a:schemeClr val="tx1"/>
                          </a:solidFill>
                        </a:rPr>
                        <a:t>шаршы</a:t>
                      </a:r>
                      <a:r>
                        <a:rPr lang="ru-RU" sz="1400" dirty="0" smtClean="0">
                          <a:solidFill>
                            <a:schemeClr val="tx1"/>
                          </a:solidFill>
                        </a:rPr>
                        <a:t> </a:t>
                      </a:r>
                      <a:r>
                        <a:rPr lang="ru-RU" sz="1400" dirty="0" err="1" smtClean="0">
                          <a:solidFill>
                            <a:schemeClr val="tx1"/>
                          </a:solidFill>
                        </a:rPr>
                        <a:t>метрлі</a:t>
                      </a:r>
                      <a:r>
                        <a:rPr lang="ru-RU" sz="1400" dirty="0" smtClean="0">
                          <a:solidFill>
                            <a:schemeClr val="tx1"/>
                          </a:solidFill>
                        </a:rPr>
                        <a:t> </a:t>
                      </a:r>
                      <a:r>
                        <a:rPr lang="ru-RU" sz="1400" dirty="0" err="1" smtClean="0">
                          <a:solidFill>
                            <a:schemeClr val="tx1"/>
                          </a:solidFill>
                        </a:rPr>
                        <a:t>тұрғын үй сатып</a:t>
                      </a:r>
                      <a:r>
                        <a:rPr lang="ru-RU" sz="1400" dirty="0" smtClean="0">
                          <a:solidFill>
                            <a:schemeClr val="tx1"/>
                          </a:solidFill>
                        </a:rPr>
                        <a:t> </a:t>
                      </a:r>
                      <a:r>
                        <a:rPr lang="ru-RU" sz="1400" dirty="0" err="1" smtClean="0">
                          <a:solidFill>
                            <a:schemeClr val="tx1"/>
                          </a:solidFill>
                        </a:rPr>
                        <a:t>алуға жетк</a:t>
                      </a:r>
                      <a:r>
                        <a:rPr lang="en-US" sz="1400" dirty="0" err="1" smtClean="0">
                          <a:solidFill>
                            <a:schemeClr val="tx1"/>
                          </a:solidFill>
                        </a:rPr>
                        <a:t>i</a:t>
                      </a:r>
                      <a:r>
                        <a:rPr lang="ru-RU" sz="1400" dirty="0" smtClean="0">
                          <a:solidFill>
                            <a:schemeClr val="tx1"/>
                          </a:solidFill>
                        </a:rPr>
                        <a:t>л</a:t>
                      </a:r>
                      <a:r>
                        <a:rPr lang="en-US" sz="1400" dirty="0" err="1" smtClean="0">
                          <a:solidFill>
                            <a:schemeClr val="tx1"/>
                          </a:solidFill>
                        </a:rPr>
                        <a:t>i</a:t>
                      </a:r>
                      <a:r>
                        <a:rPr lang="ru-RU" sz="1400" dirty="0" smtClean="0">
                          <a:solidFill>
                            <a:schemeClr val="tx1"/>
                          </a:solidFill>
                        </a:rPr>
                        <a:t>кт</a:t>
                      </a:r>
                      <a:r>
                        <a:rPr lang="en-US" sz="1400" dirty="0" err="1" smtClean="0">
                          <a:solidFill>
                            <a:schemeClr val="tx1"/>
                          </a:solidFill>
                        </a:rPr>
                        <a:t>i</a:t>
                      </a:r>
                      <a:r>
                        <a:rPr lang="en-US" sz="1400" dirty="0" smtClean="0">
                          <a:solidFill>
                            <a:schemeClr val="tx1"/>
                          </a:solidFill>
                        </a:rPr>
                        <a:t> </a:t>
                      </a:r>
                      <a:r>
                        <a:rPr lang="ru-RU" sz="1400" dirty="0" err="1" smtClean="0">
                          <a:solidFill>
                            <a:schemeClr val="tx1"/>
                          </a:solidFill>
                        </a:rPr>
                        <a:t>сомада</a:t>
                      </a:r>
                      <a:r>
                        <a:rPr lang="ru-RU" sz="1400" dirty="0" smtClean="0">
                          <a:solidFill>
                            <a:schemeClr val="tx1"/>
                          </a:solidFill>
                        </a:rPr>
                        <a:t> </a:t>
                      </a:r>
                      <a:r>
                        <a:rPr lang="ru-RU" sz="1400" dirty="0" err="1" smtClean="0">
                          <a:solidFill>
                            <a:schemeClr val="tx1"/>
                          </a:solidFill>
                        </a:rPr>
                        <a:t>банкт</a:t>
                      </a:r>
                      <a:r>
                        <a:rPr lang="en-US" sz="1400" dirty="0" err="1" smtClean="0">
                          <a:solidFill>
                            <a:schemeClr val="tx1"/>
                          </a:solidFill>
                        </a:rPr>
                        <a:t>i</a:t>
                      </a:r>
                      <a:r>
                        <a:rPr lang="ru-RU" sz="1400" dirty="0" smtClean="0">
                          <a:solidFill>
                            <a:schemeClr val="tx1"/>
                          </a:solidFill>
                        </a:rPr>
                        <a:t>к </a:t>
                      </a:r>
                      <a:r>
                        <a:rPr lang="ru-RU" sz="1400" dirty="0" err="1" smtClean="0">
                          <a:solidFill>
                            <a:schemeClr val="tx1"/>
                          </a:solidFill>
                        </a:rPr>
                        <a:t>шотта</a:t>
                      </a:r>
                      <a:r>
                        <a:rPr lang="ru-RU" sz="1400" dirty="0" smtClean="0">
                          <a:solidFill>
                            <a:schemeClr val="tx1"/>
                          </a:solidFill>
                        </a:rPr>
                        <a:t> (</a:t>
                      </a:r>
                      <a:r>
                        <a:rPr lang="ru-RU" sz="1400" dirty="0" err="1" smtClean="0">
                          <a:solidFill>
                            <a:schemeClr val="tx1"/>
                          </a:solidFill>
                        </a:rPr>
                        <a:t>шоттарда</a:t>
                      </a:r>
                      <a:r>
                        <a:rPr lang="ru-RU" sz="1400" dirty="0" smtClean="0">
                          <a:solidFill>
                            <a:schemeClr val="tx1"/>
                          </a:solidFill>
                        </a:rPr>
                        <a:t>) </a:t>
                      </a:r>
                      <a:r>
                        <a:rPr lang="ru-RU" sz="1400" dirty="0" err="1" smtClean="0">
                          <a:solidFill>
                            <a:schemeClr val="tx1"/>
                          </a:solidFill>
                        </a:rPr>
                        <a:t>ақшасының </a:t>
                      </a:r>
                      <a:r>
                        <a:rPr lang="ru-RU" sz="1400" dirty="0" err="1" smtClean="0"/>
                        <a:t>болуы</a:t>
                      </a:r>
                      <a:r>
                        <a:rPr lang="ru-RU" sz="1400" dirty="0" smtClean="0"/>
                        <a:t> </a:t>
                      </a:r>
                      <a:r>
                        <a:rPr lang="ru-RU" sz="1400" dirty="0" err="1" smtClean="0"/>
                        <a:t>туралы</a:t>
                      </a:r>
                      <a:r>
                        <a:rPr lang="ru-RU" sz="1400" dirty="0" smtClean="0"/>
                        <a:t> банк </a:t>
                      </a:r>
                      <a:r>
                        <a:rPr lang="ru-RU" sz="1400" dirty="0" err="1" smtClean="0"/>
                        <a:t>басқармасы төрағасының немесе</a:t>
                      </a:r>
                      <a:r>
                        <a:rPr lang="ru-RU" sz="1400" dirty="0" smtClean="0"/>
                        <a:t> </a:t>
                      </a:r>
                      <a:r>
                        <a:rPr lang="ru-RU" sz="1400" dirty="0" err="1" smtClean="0"/>
                        <a:t>банкт</a:t>
                      </a:r>
                      <a:r>
                        <a:rPr lang="en-US" sz="1400" dirty="0" err="1" smtClean="0"/>
                        <a:t>i</a:t>
                      </a:r>
                      <a:r>
                        <a:rPr lang="ru-RU" sz="1400" dirty="0" err="1" smtClean="0"/>
                        <a:t>ң уәк</a:t>
                      </a:r>
                      <a:r>
                        <a:rPr lang="en-US" sz="1400" dirty="0" err="1" smtClean="0"/>
                        <a:t>i</a:t>
                      </a:r>
                      <a:r>
                        <a:rPr lang="ru-RU" sz="1400" dirty="0" err="1" smtClean="0"/>
                        <a:t>летт</a:t>
                      </a:r>
                      <a:r>
                        <a:rPr lang="en-US" sz="1400" dirty="0" err="1" smtClean="0"/>
                        <a:t>i</a:t>
                      </a:r>
                      <a:r>
                        <a:rPr lang="en-US" sz="1400" dirty="0" smtClean="0"/>
                        <a:t> </a:t>
                      </a:r>
                      <a:r>
                        <a:rPr lang="ru-RU" sz="1400" dirty="0" err="1" smtClean="0"/>
                        <a:t>тұлғасының қолы қойылған Қазақстан Республикасының </a:t>
                      </a:r>
                      <a:r>
                        <a:rPr lang="ru-RU" sz="1400" dirty="0" smtClean="0"/>
                        <a:t>резидент</a:t>
                      </a:r>
                      <a:r>
                        <a:rPr lang="en-US" sz="1400" dirty="0" err="1" smtClean="0"/>
                        <a:t>i</a:t>
                      </a:r>
                      <a:r>
                        <a:rPr lang="en-US" sz="1400" dirty="0" smtClean="0"/>
                        <a:t>-</a:t>
                      </a:r>
                      <a:r>
                        <a:rPr lang="ru-RU" sz="1400" dirty="0" err="1" smtClean="0"/>
                        <a:t>банкт</a:t>
                      </a:r>
                      <a:r>
                        <a:rPr lang="en-US" sz="1400" dirty="0" err="1" smtClean="0"/>
                        <a:t>i</a:t>
                      </a:r>
                      <a:r>
                        <a:rPr lang="ru-RU" sz="1400" dirty="0" err="1" smtClean="0"/>
                        <a:t>ң құжатын ұсынады.</a:t>
                      </a:r>
                      <a:r>
                        <a:rPr lang="ru-RU" sz="1400" dirty="0" smtClean="0"/>
                        <a:t> </a:t>
                      </a:r>
                      <a:endParaRPr lang="ru-RU" sz="1350" kern="1200" dirty="0" smtClean="0">
                        <a:solidFill>
                          <a:schemeClr val="dk1"/>
                        </a:solidFill>
                        <a:effectLst/>
                        <a:latin typeface="+mn-lt"/>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59837">
                <a:tc>
                  <a:txBody>
                    <a:bodyPr/>
                    <a:lstStyle/>
                    <a:p>
                      <a:pPr marL="0" algn="ctr" defTabSz="914400" rtl="0" eaLnBrk="1" latinLnBrk="0" hangingPunct="1">
                        <a:lnSpc>
                          <a:spcPct val="107000"/>
                        </a:lnSpc>
                        <a:spcAft>
                          <a:spcPts val="0"/>
                        </a:spcAft>
                      </a:pPr>
                      <a:r>
                        <a:rPr lang="ru-RU" sz="1350" kern="1200" dirty="0" smtClean="0">
                          <a:solidFill>
                            <a:schemeClr val="dk1"/>
                          </a:solidFill>
                          <a:effectLst/>
                          <a:latin typeface="+mn-lt"/>
                          <a:ea typeface="+mn-ea"/>
                          <a:cs typeface="+mn-cs"/>
                        </a:rPr>
                        <a:t>2</a:t>
                      </a:r>
                      <a:endParaRPr lang="ru-RU" sz="1350" kern="1200" dirty="0">
                        <a:solidFill>
                          <a:schemeClr val="dk1"/>
                        </a:solidFill>
                        <a:effectLst/>
                        <a:latin typeface="+mn-lt"/>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just" defTabSz="914400" rtl="0" eaLnBrk="1" latinLnBrk="0" hangingPunct="1">
                        <a:lnSpc>
                          <a:spcPct val="107000"/>
                        </a:lnSpc>
                        <a:spcAft>
                          <a:spcPts val="0"/>
                        </a:spcAft>
                      </a:pPr>
                      <a:r>
                        <a:rPr lang="ru-RU" sz="1350" kern="1200" dirty="0" err="1" smtClean="0">
                          <a:solidFill>
                            <a:schemeClr val="dk1"/>
                          </a:solidFill>
                          <a:effectLst/>
                          <a:latin typeface="+mn-lt"/>
                          <a:ea typeface="+mn-ea"/>
                          <a:cs typeface="+mn-cs"/>
                        </a:rPr>
                        <a:t>Шетелдіктерді</a:t>
                      </a:r>
                      <a:r>
                        <a:rPr lang="ru-RU" sz="1350" kern="1200" dirty="0" smtClean="0">
                          <a:solidFill>
                            <a:schemeClr val="dk1"/>
                          </a:solidFill>
                          <a:effectLst/>
                          <a:latin typeface="+mn-lt"/>
                          <a:ea typeface="+mn-ea"/>
                          <a:cs typeface="+mn-cs"/>
                        </a:rPr>
                        <a:t> осы </a:t>
                      </a:r>
                      <a:r>
                        <a:rPr lang="ru-RU" sz="1350" kern="1200" dirty="0" err="1" smtClean="0">
                          <a:solidFill>
                            <a:schemeClr val="dk1"/>
                          </a:solidFill>
                          <a:effectLst/>
                          <a:latin typeface="+mn-lt"/>
                          <a:ea typeface="+mn-ea"/>
                          <a:cs typeface="+mn-cs"/>
                        </a:rPr>
                        <a:t>тізімнен</a:t>
                      </a:r>
                      <a:r>
                        <a:rPr lang="ru-RU" sz="1350" kern="1200" baseline="0" dirty="0" smtClean="0">
                          <a:solidFill>
                            <a:schemeClr val="dk1"/>
                          </a:solidFill>
                          <a:effectLst/>
                          <a:latin typeface="+mn-lt"/>
                          <a:ea typeface="+mn-ea"/>
                          <a:cs typeface="+mn-cs"/>
                        </a:rPr>
                        <a:t> неге </a:t>
                      </a:r>
                      <a:r>
                        <a:rPr lang="ru-RU" sz="1350" kern="1200" baseline="0" dirty="0" err="1" smtClean="0">
                          <a:solidFill>
                            <a:schemeClr val="dk1"/>
                          </a:solidFill>
                          <a:effectLst/>
                          <a:latin typeface="+mn-lt"/>
                          <a:ea typeface="+mn-ea"/>
                          <a:cs typeface="+mn-cs"/>
                        </a:rPr>
                        <a:t>алып</a:t>
                      </a:r>
                      <a:r>
                        <a:rPr lang="ru-RU" sz="1350" kern="1200" baseline="0" dirty="0" smtClean="0">
                          <a:solidFill>
                            <a:schemeClr val="dk1"/>
                          </a:solidFill>
                          <a:effectLst/>
                          <a:latin typeface="+mn-lt"/>
                          <a:ea typeface="+mn-ea"/>
                          <a:cs typeface="+mn-cs"/>
                        </a:rPr>
                        <a:t> </a:t>
                      </a:r>
                      <a:r>
                        <a:rPr lang="ru-RU" sz="1350" kern="1200" baseline="0" dirty="0" err="1" smtClean="0">
                          <a:solidFill>
                            <a:schemeClr val="dk1"/>
                          </a:solidFill>
                          <a:effectLst/>
                          <a:latin typeface="+mn-lt"/>
                          <a:ea typeface="+mn-ea"/>
                          <a:cs typeface="+mn-cs"/>
                        </a:rPr>
                        <a:t>тастамаймыз</a:t>
                      </a:r>
                      <a:r>
                        <a:rPr lang="ru-RU" sz="1350" kern="1200" baseline="0" dirty="0" smtClean="0">
                          <a:solidFill>
                            <a:schemeClr val="dk1"/>
                          </a:solidFill>
                          <a:effectLst/>
                          <a:latin typeface="+mn-lt"/>
                          <a:ea typeface="+mn-ea"/>
                          <a:cs typeface="+mn-cs"/>
                        </a:rPr>
                        <a:t>? </a:t>
                      </a:r>
                      <a:r>
                        <a:rPr lang="ru-RU" sz="1350" kern="1200" baseline="0" dirty="0" err="1" smtClean="0">
                          <a:solidFill>
                            <a:schemeClr val="dk1"/>
                          </a:solidFill>
                          <a:effectLst/>
                          <a:latin typeface="+mn-lt"/>
                          <a:ea typeface="+mn-ea"/>
                          <a:cs typeface="+mn-cs"/>
                        </a:rPr>
                        <a:t>Бұл әділ емес</a:t>
                      </a:r>
                      <a:r>
                        <a:rPr lang="ru-RU" sz="1350" kern="1200" baseline="0" dirty="0" smtClean="0">
                          <a:solidFill>
                            <a:schemeClr val="dk1"/>
                          </a:solidFill>
                          <a:effectLst/>
                          <a:latin typeface="+mn-lt"/>
                          <a:ea typeface="+mn-ea"/>
                          <a:cs typeface="+mn-cs"/>
                        </a:rPr>
                        <a:t>!!! </a:t>
                      </a:r>
                      <a:r>
                        <a:rPr lang="ru-RU" sz="1350" kern="1200" baseline="0" dirty="0" err="1" smtClean="0">
                          <a:solidFill>
                            <a:schemeClr val="dk1"/>
                          </a:solidFill>
                          <a:effectLst/>
                          <a:latin typeface="+mn-lt"/>
                          <a:ea typeface="+mn-ea"/>
                          <a:cs typeface="+mn-cs"/>
                        </a:rPr>
                        <a:t>Неліктен</a:t>
                      </a:r>
                      <a:r>
                        <a:rPr lang="ru-RU" sz="1350" kern="1200" baseline="0" dirty="0" smtClean="0">
                          <a:solidFill>
                            <a:schemeClr val="dk1"/>
                          </a:solidFill>
                          <a:effectLst/>
                          <a:latin typeface="+mn-lt"/>
                          <a:ea typeface="+mn-ea"/>
                          <a:cs typeface="+mn-cs"/>
                        </a:rPr>
                        <a:t> </a:t>
                      </a:r>
                      <a:r>
                        <a:rPr lang="ru-RU" sz="1350" kern="1200" baseline="0" dirty="0" err="1" smtClean="0">
                          <a:solidFill>
                            <a:schemeClr val="dk1"/>
                          </a:solidFill>
                          <a:effectLst/>
                          <a:latin typeface="+mn-lt"/>
                          <a:ea typeface="+mn-ea"/>
                          <a:cs typeface="+mn-cs"/>
                        </a:rPr>
                        <a:t>біз</a:t>
                      </a:r>
                      <a:r>
                        <a:rPr lang="ru-RU" sz="1350" kern="1200" baseline="0" dirty="0" smtClean="0">
                          <a:solidFill>
                            <a:schemeClr val="dk1"/>
                          </a:solidFill>
                          <a:effectLst/>
                          <a:latin typeface="+mn-lt"/>
                          <a:ea typeface="+mn-ea"/>
                          <a:cs typeface="+mn-cs"/>
                        </a:rPr>
                        <a:t> </a:t>
                      </a:r>
                      <a:r>
                        <a:rPr lang="ru-RU" sz="1350" kern="1200" baseline="0" dirty="0" err="1" smtClean="0">
                          <a:solidFill>
                            <a:schemeClr val="dk1"/>
                          </a:solidFill>
                          <a:effectLst/>
                          <a:latin typeface="+mn-lt"/>
                          <a:ea typeface="+mn-ea"/>
                          <a:cs typeface="+mn-cs"/>
                        </a:rPr>
                        <a:t>өз ақшамыздың есебінен</a:t>
                      </a:r>
                      <a:r>
                        <a:rPr lang="ru-RU" sz="1350" kern="1200" baseline="0" dirty="0" smtClean="0">
                          <a:solidFill>
                            <a:schemeClr val="dk1"/>
                          </a:solidFill>
                          <a:effectLst/>
                          <a:latin typeface="+mn-lt"/>
                          <a:ea typeface="+mn-ea"/>
                          <a:cs typeface="+mn-cs"/>
                        </a:rPr>
                        <a:t> </a:t>
                      </a:r>
                      <a:r>
                        <a:rPr lang="ru-RU" sz="1350" kern="1200" baseline="0" dirty="0" err="1" smtClean="0">
                          <a:solidFill>
                            <a:schemeClr val="dk1"/>
                          </a:solidFill>
                          <a:effectLst/>
                          <a:latin typeface="+mn-lt"/>
                          <a:ea typeface="+mn-ea"/>
                          <a:cs typeface="+mn-cs"/>
                        </a:rPr>
                        <a:t>шетелдіктерді</a:t>
                      </a:r>
                      <a:r>
                        <a:rPr lang="ru-RU" sz="1350" kern="1200" baseline="0" dirty="0" smtClean="0">
                          <a:solidFill>
                            <a:schemeClr val="dk1"/>
                          </a:solidFill>
                          <a:effectLst/>
                          <a:latin typeface="+mn-lt"/>
                          <a:ea typeface="+mn-ea"/>
                          <a:cs typeface="+mn-cs"/>
                        </a:rPr>
                        <a:t> </a:t>
                      </a:r>
                      <a:r>
                        <a:rPr lang="ru-RU" sz="1350" kern="1200" baseline="0" dirty="0" err="1" smtClean="0">
                          <a:solidFill>
                            <a:schemeClr val="dk1"/>
                          </a:solidFill>
                          <a:effectLst/>
                          <a:latin typeface="+mn-lt"/>
                          <a:ea typeface="+mn-ea"/>
                          <a:cs typeface="+mn-cs"/>
                        </a:rPr>
                        <a:t>тегін</a:t>
                      </a:r>
                      <a:r>
                        <a:rPr lang="ru-RU" sz="1350" kern="1200" baseline="0" dirty="0" smtClean="0">
                          <a:solidFill>
                            <a:schemeClr val="dk1"/>
                          </a:solidFill>
                          <a:effectLst/>
                          <a:latin typeface="+mn-lt"/>
                          <a:ea typeface="+mn-ea"/>
                          <a:cs typeface="+mn-cs"/>
                        </a:rPr>
                        <a:t> </a:t>
                      </a:r>
                      <a:r>
                        <a:rPr lang="ru-RU" sz="1350" kern="1200" baseline="0" dirty="0" err="1" smtClean="0">
                          <a:solidFill>
                            <a:schemeClr val="dk1"/>
                          </a:solidFill>
                          <a:effectLst/>
                          <a:latin typeface="+mn-lt"/>
                          <a:ea typeface="+mn-ea"/>
                          <a:cs typeface="+mn-cs"/>
                        </a:rPr>
                        <a:t>емдеуге</a:t>
                      </a:r>
                      <a:r>
                        <a:rPr lang="ru-RU" sz="1350" kern="1200" baseline="0" dirty="0" smtClean="0">
                          <a:solidFill>
                            <a:schemeClr val="dk1"/>
                          </a:solidFill>
                          <a:effectLst/>
                          <a:latin typeface="+mn-lt"/>
                          <a:ea typeface="+mn-ea"/>
                          <a:cs typeface="+mn-cs"/>
                        </a:rPr>
                        <a:t> </a:t>
                      </a:r>
                      <a:r>
                        <a:rPr lang="ru-RU" sz="1350" kern="1200" baseline="0" dirty="0" err="1" smtClean="0">
                          <a:solidFill>
                            <a:schemeClr val="dk1"/>
                          </a:solidFill>
                          <a:effectLst/>
                          <a:latin typeface="+mn-lt"/>
                          <a:ea typeface="+mn-ea"/>
                          <a:cs typeface="+mn-cs"/>
                        </a:rPr>
                        <a:t>тиіспіз</a:t>
                      </a:r>
                      <a:r>
                        <a:rPr lang="ru-RU" sz="1350" kern="1200" baseline="0" dirty="0" smtClean="0">
                          <a:solidFill>
                            <a:schemeClr val="dk1"/>
                          </a:solidFill>
                          <a:effectLst/>
                          <a:latin typeface="+mn-lt"/>
                          <a:ea typeface="+mn-ea"/>
                          <a:cs typeface="+mn-cs"/>
                        </a:rPr>
                        <a:t>? </a:t>
                      </a:r>
                      <a:r>
                        <a:rPr lang="ru-RU" sz="1350" kern="1200" baseline="0" dirty="0" err="1" smtClean="0">
                          <a:solidFill>
                            <a:schemeClr val="dk1"/>
                          </a:solidFill>
                          <a:effectLst/>
                          <a:latin typeface="+mn-lt"/>
                          <a:ea typeface="+mn-ea"/>
                          <a:cs typeface="+mn-cs"/>
                        </a:rPr>
                        <a:t>Әлемнің ешбір</a:t>
                      </a:r>
                      <a:r>
                        <a:rPr lang="ru-RU" sz="1350" kern="1200" baseline="0" dirty="0" smtClean="0">
                          <a:solidFill>
                            <a:schemeClr val="dk1"/>
                          </a:solidFill>
                          <a:effectLst/>
                          <a:latin typeface="+mn-lt"/>
                          <a:ea typeface="+mn-ea"/>
                          <a:cs typeface="+mn-cs"/>
                        </a:rPr>
                        <a:t> </a:t>
                      </a:r>
                      <a:r>
                        <a:rPr lang="ru-RU" sz="1350" kern="1200" baseline="0" dirty="0" err="1" smtClean="0">
                          <a:solidFill>
                            <a:schemeClr val="dk1"/>
                          </a:solidFill>
                          <a:effectLst/>
                          <a:latin typeface="+mn-lt"/>
                          <a:ea typeface="+mn-ea"/>
                          <a:cs typeface="+mn-cs"/>
                        </a:rPr>
                        <a:t>елі</a:t>
                      </a:r>
                      <a:r>
                        <a:rPr lang="ru-RU" sz="1350" kern="1200" baseline="0" dirty="0" smtClean="0">
                          <a:solidFill>
                            <a:schemeClr val="dk1"/>
                          </a:solidFill>
                          <a:effectLst/>
                          <a:latin typeface="+mn-lt"/>
                          <a:ea typeface="+mn-ea"/>
                          <a:cs typeface="+mn-cs"/>
                        </a:rPr>
                        <a:t> </a:t>
                      </a:r>
                      <a:r>
                        <a:rPr lang="ru-RU" sz="1350" kern="1200" baseline="0" dirty="0" err="1" smtClean="0">
                          <a:solidFill>
                            <a:schemeClr val="dk1"/>
                          </a:solidFill>
                          <a:effectLst/>
                          <a:latin typeface="+mn-lt"/>
                          <a:ea typeface="+mn-ea"/>
                          <a:cs typeface="+mn-cs"/>
                        </a:rPr>
                        <a:t>бізді</a:t>
                      </a:r>
                      <a:r>
                        <a:rPr lang="ru-RU" sz="1350" kern="1200" baseline="0" dirty="0" smtClean="0">
                          <a:solidFill>
                            <a:schemeClr val="dk1"/>
                          </a:solidFill>
                          <a:effectLst/>
                          <a:latin typeface="+mn-lt"/>
                          <a:ea typeface="+mn-ea"/>
                          <a:cs typeface="+mn-cs"/>
                        </a:rPr>
                        <a:t> </a:t>
                      </a:r>
                      <a:r>
                        <a:rPr lang="ru-RU" sz="1350" kern="1200" baseline="0" dirty="0" err="1" smtClean="0">
                          <a:solidFill>
                            <a:schemeClr val="dk1"/>
                          </a:solidFill>
                          <a:effectLst/>
                          <a:latin typeface="+mn-lt"/>
                          <a:ea typeface="+mn-ea"/>
                          <a:cs typeface="+mn-cs"/>
                        </a:rPr>
                        <a:t>тегін</a:t>
                      </a:r>
                      <a:r>
                        <a:rPr lang="ru-RU" sz="1350" kern="1200" baseline="0" dirty="0" smtClean="0">
                          <a:solidFill>
                            <a:schemeClr val="dk1"/>
                          </a:solidFill>
                          <a:effectLst/>
                          <a:latin typeface="+mn-lt"/>
                          <a:ea typeface="+mn-ea"/>
                          <a:cs typeface="+mn-cs"/>
                        </a:rPr>
                        <a:t> </a:t>
                      </a:r>
                      <a:r>
                        <a:rPr lang="ru-RU" sz="1350" kern="1200" baseline="0" dirty="0" err="1" smtClean="0">
                          <a:solidFill>
                            <a:schemeClr val="dk1"/>
                          </a:solidFill>
                          <a:effectLst/>
                          <a:latin typeface="+mn-lt"/>
                          <a:ea typeface="+mn-ea"/>
                          <a:cs typeface="+mn-cs"/>
                        </a:rPr>
                        <a:t>емдеп</a:t>
                      </a:r>
                      <a:r>
                        <a:rPr lang="ru-RU" sz="1350" kern="1200" baseline="0" dirty="0" smtClean="0">
                          <a:solidFill>
                            <a:schemeClr val="dk1"/>
                          </a:solidFill>
                          <a:effectLst/>
                          <a:latin typeface="+mn-lt"/>
                          <a:ea typeface="+mn-ea"/>
                          <a:cs typeface="+mn-cs"/>
                        </a:rPr>
                        <a:t> </a:t>
                      </a:r>
                      <a:r>
                        <a:rPr lang="ru-RU" sz="1350" kern="1200" baseline="0" dirty="0" err="1" smtClean="0">
                          <a:solidFill>
                            <a:schemeClr val="dk1"/>
                          </a:solidFill>
                          <a:effectLst/>
                          <a:latin typeface="+mn-lt"/>
                          <a:ea typeface="+mn-ea"/>
                          <a:cs typeface="+mn-cs"/>
                        </a:rPr>
                        <a:t>жатқан емес</a:t>
                      </a:r>
                      <a:r>
                        <a:rPr lang="ru-RU" sz="1350" kern="1200" baseline="0" dirty="0" smtClean="0">
                          <a:solidFill>
                            <a:schemeClr val="dk1"/>
                          </a:solidFill>
                          <a:effectLst/>
                          <a:latin typeface="+mn-lt"/>
                          <a:ea typeface="+mn-ea"/>
                          <a:cs typeface="+mn-cs"/>
                        </a:rPr>
                        <a:t>!</a:t>
                      </a:r>
                      <a:endParaRPr lang="ru-RU" sz="1350" kern="1200" dirty="0">
                        <a:solidFill>
                          <a:schemeClr val="dk1"/>
                        </a:solidFill>
                        <a:effectLst/>
                        <a:latin typeface="+mn-lt"/>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kk-KZ" sz="1400" kern="1200" dirty="0" smtClean="0">
                          <a:solidFill>
                            <a:schemeClr val="dk1"/>
                          </a:solidFill>
                          <a:latin typeface="+mn-lt"/>
                          <a:ea typeface="+mn-ea"/>
                          <a:cs typeface="+mn-cs"/>
                        </a:rPr>
                        <a:t>Біздің елімізде тұрақты тұратын шетелдіктер мен азаматтығы жоқ адамдардың (яғни мекендеу қағазы бар) азаматтар сияқты құқықтары мен міндеттері бар («Міндетті әлеуметтік медициналық сақтандыру туралы» ҚР Заңының 2-бабының 2-тармағына сәйкес), яғни оларға да жарналар мен аударымдарды төлеу бойынша міндеттемелер қолданылады. Сонымен бірге, балалар, мүгедектер, зейнеткерлер, студент болып табылатын, біздің елімізде тұрақты тұратын шетелдіктер мен азаматтығы жоқ адамдар мемлекеттің есебінен сақтандырылады. Бұл жалпы қабылданған әлемдік практика. Әлеуметтік және зейнетақымен қамсыздандыру жүйесінде, білім беру жүйесінде көрсетілген азаматтар Қазақстан Республикасының азаматтарына теңестірілген. Одан басқа, біздің елімізде тұрақты тұратын шетелдіктер мен азаматтыңы жоқ адамдардың бөлігі (мысалы, балалардың ата-аналары немесе зейнеткерлердің балалары, сондай-ақ зейнеткерлердің өздері) жұмыс істейді және жан басына шаққандағы салықты төлейді, олар үшін жұмыс беруші әлеуметтік салық төлейді, яғни олар елде әлеуметтік игіліктерді жасауға салық беру арқылы қатысады, тиісінше олардың әлеуметтік игіліктерді пайдалануға да құқығы бар.</a:t>
                      </a:r>
                      <a:endParaRPr lang="ru-RU" sz="1400" kern="1200" dirty="0">
                        <a:solidFill>
                          <a:schemeClr val="dk1"/>
                        </a:solidFill>
                        <a:latin typeface="+mn-lt"/>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Прямоугольник 3"/>
          <p:cNvSpPr/>
          <p:nvPr/>
        </p:nvSpPr>
        <p:spPr>
          <a:xfrm>
            <a:off x="642770" y="-71255"/>
            <a:ext cx="10166886" cy="553357"/>
          </a:xfrm>
          <a:prstGeom prst="rect">
            <a:avLst/>
          </a:prstGeom>
        </p:spPr>
        <p:txBody>
          <a:bodyPr wrap="none">
            <a:spAutoFit/>
          </a:bodyPr>
          <a:lstStyle/>
          <a:p>
            <a:pPr marR="5080">
              <a:lnSpc>
                <a:spcPct val="107000"/>
              </a:lnSpc>
              <a:spcBef>
                <a:spcPct val="0"/>
              </a:spcBef>
              <a:spcAft>
                <a:spcPts val="800"/>
              </a:spcAft>
            </a:pPr>
            <a:r>
              <a:rPr lang="ru-RU" sz="2800" b="1" spc="-50" dirty="0" err="1" smtClean="0">
                <a:solidFill>
                  <a:srgbClr val="C00000"/>
                </a:solidFill>
              </a:rPr>
              <a:t>Шетелдіктер</a:t>
            </a:r>
            <a:r>
              <a:rPr lang="ru-RU" sz="2800" b="1" spc="-50" dirty="0" smtClean="0">
                <a:solidFill>
                  <a:srgbClr val="C00000"/>
                </a:solidFill>
              </a:rPr>
              <a:t> </a:t>
            </a:r>
            <a:r>
              <a:rPr lang="ru-RU" sz="2800" b="1" spc="-50" dirty="0" err="1" smtClean="0">
                <a:solidFill>
                  <a:srgbClr val="C00000"/>
                </a:solidFill>
              </a:rPr>
              <a:t>жөнінде туындайтын</a:t>
            </a:r>
            <a:r>
              <a:rPr lang="ru-RU" sz="2800" b="1" spc="-50" dirty="0" smtClean="0">
                <a:solidFill>
                  <a:srgbClr val="C00000"/>
                </a:solidFill>
              </a:rPr>
              <a:t> </a:t>
            </a:r>
            <a:r>
              <a:rPr lang="ru-RU" sz="2800" b="1" spc="-50" dirty="0" err="1" smtClean="0">
                <a:solidFill>
                  <a:srgbClr val="C00000"/>
                </a:solidFill>
              </a:rPr>
              <a:t>сұрақтар </a:t>
            </a:r>
            <a:r>
              <a:rPr lang="ru-RU" sz="2800" b="1" spc="-50" dirty="0" smtClean="0">
                <a:solidFill>
                  <a:srgbClr val="C00000"/>
                </a:solidFill>
              </a:rPr>
              <a:t>мен </a:t>
            </a:r>
            <a:r>
              <a:rPr lang="ru-RU" sz="2800" b="1" spc="-50" dirty="0" err="1" smtClean="0">
                <a:solidFill>
                  <a:srgbClr val="C00000"/>
                </a:solidFill>
              </a:rPr>
              <a:t>олардың жауаптары</a:t>
            </a:r>
            <a:endParaRPr lang="ru-RU" sz="2800" b="1" spc="-50" dirty="0">
              <a:solidFill>
                <a:srgbClr val="C00000"/>
              </a:solidFill>
            </a:endParaRPr>
          </a:p>
        </p:txBody>
      </p:sp>
    </p:spTree>
    <p:extLst>
      <p:ext uri="{BB962C8B-B14F-4D97-AF65-F5344CB8AC3E}">
        <p14:creationId xmlns:p14="http://schemas.microsoft.com/office/powerpoint/2010/main" val="28075368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2977" y="-21461"/>
            <a:ext cx="10515600" cy="493720"/>
          </a:xfrm>
        </p:spPr>
        <p:txBody>
          <a:bodyPr>
            <a:noAutofit/>
          </a:bodyPr>
          <a:lstStyle/>
          <a:p>
            <a:pPr marR="5080">
              <a:lnSpc>
                <a:spcPct val="100000"/>
              </a:lnSpc>
            </a:pPr>
            <a:r>
              <a:rPr lang="ru-RU" sz="2800" b="1" spc="-50" dirty="0" smtClean="0">
                <a:solidFill>
                  <a:srgbClr val="C00000"/>
                </a:solidFill>
                <a:latin typeface="Arial Narrow" panose="020B0606020202030204" pitchFamily="34" charset="0"/>
                <a:ea typeface="+mn-ea"/>
                <a:cs typeface="+mn-cs"/>
              </a:rPr>
              <a:t>ҚР-ДАҒЫ МӘМС МОДЕЛІНІҢ НЕГІЗГІ ҚАҒИДАТТАРЫ</a:t>
            </a:r>
            <a:endParaRPr lang="ru-RU" sz="2800" b="1" spc="-50" dirty="0">
              <a:solidFill>
                <a:srgbClr val="C00000"/>
              </a:solidFill>
              <a:latin typeface="Arial Narrow" panose="020B0606020202030204" pitchFamily="34" charset="0"/>
              <a:ea typeface="+mn-ea"/>
              <a:cs typeface="+mn-cs"/>
            </a:endParaRPr>
          </a:p>
        </p:txBody>
      </p:sp>
      <p:sp>
        <p:nvSpPr>
          <p:cNvPr id="5" name="Номер слайда 4"/>
          <p:cNvSpPr>
            <a:spLocks noGrp="1"/>
          </p:cNvSpPr>
          <p:nvPr>
            <p:ph type="sldNum" sz="quarter" idx="12"/>
          </p:nvPr>
        </p:nvSpPr>
        <p:spPr>
          <a:xfrm>
            <a:off x="10843099" y="6411214"/>
            <a:ext cx="1166852" cy="365125"/>
          </a:xfrm>
        </p:spPr>
        <p:txBody>
          <a:bodyPr/>
          <a:lstStyle/>
          <a:p>
            <a:fld id="{65840C0B-A2B9-476C-8CE5-55CFCAFA0476}" type="slidenum">
              <a:rPr lang="ru-RU" sz="1600" smtClean="0">
                <a:solidFill>
                  <a:schemeClr val="tx1"/>
                </a:solidFill>
                <a:latin typeface="Arial Narrow" panose="020B0606020202030204" pitchFamily="34" charset="0"/>
              </a:rPr>
              <a:pPr/>
              <a:t>3</a:t>
            </a:fld>
            <a:endParaRPr lang="ru-RU" sz="1600" dirty="0">
              <a:solidFill>
                <a:schemeClr val="tx1"/>
              </a:solidFill>
              <a:latin typeface="Arial Narrow" panose="020B0606020202030204" pitchFamily="34" charset="0"/>
            </a:endParaRPr>
          </a:p>
        </p:txBody>
      </p:sp>
      <p:cxnSp>
        <p:nvCxnSpPr>
          <p:cNvPr id="6" name="Прямая соединительная линия 5"/>
          <p:cNvCxnSpPr/>
          <p:nvPr/>
        </p:nvCxnSpPr>
        <p:spPr>
          <a:xfrm flipV="1">
            <a:off x="2049356" y="736388"/>
            <a:ext cx="10126095"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Прямоугольник 6"/>
          <p:cNvSpPr/>
          <p:nvPr/>
        </p:nvSpPr>
        <p:spPr>
          <a:xfrm>
            <a:off x="636302" y="960375"/>
            <a:ext cx="10770685" cy="646854"/>
          </a:xfrm>
          <a:prstGeom prst="rect">
            <a:avLst/>
          </a:prstGeom>
          <a:noFill/>
          <a:ln w="12700">
            <a:solidFill>
              <a:schemeClr val="accent5"/>
            </a:solid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8532" tIns="33243" rIns="33243" bIns="33244" numCol="1" spcCol="1270" anchor="ctr" anchorCtr="0">
            <a:noAutofit/>
          </a:bodyPr>
          <a:lstStyle/>
          <a:p>
            <a:pPr marL="0" lvl="1" defTabSz="490889">
              <a:lnSpc>
                <a:spcPct val="90000"/>
              </a:lnSpc>
              <a:spcBef>
                <a:spcPct val="0"/>
              </a:spcBef>
              <a:spcAft>
                <a:spcPct val="15000"/>
              </a:spcAft>
              <a:buClr>
                <a:schemeClr val="accent5">
                  <a:lumMod val="75000"/>
                </a:schemeClr>
              </a:buClr>
            </a:pPr>
            <a:r>
              <a:rPr lang="ru-RU" sz="1600" b="1" u="sng" dirty="0" smtClean="0">
                <a:latin typeface="Arial Narrow" panose="020B0606020202030204" pitchFamily="34" charset="0"/>
              </a:rPr>
              <a:t>МӘМС МАҚСАТЫ</a:t>
            </a:r>
            <a:r>
              <a:rPr lang="ru-RU" sz="1600" b="1" dirty="0" smtClean="0">
                <a:latin typeface="Arial Narrow" panose="020B0606020202030204" pitchFamily="34" charset="0"/>
              </a:rPr>
              <a:t> </a:t>
            </a:r>
            <a:r>
              <a:rPr lang="ru-RU" sz="1600" dirty="0">
                <a:latin typeface="Arial Narrow" panose="020B0606020202030204" pitchFamily="34" charset="0"/>
              </a:rPr>
              <a:t>– </a:t>
            </a:r>
            <a:r>
              <a:rPr lang="ru-RU" sz="1600" dirty="0" smtClean="0">
                <a:latin typeface="Arial Narrow" panose="020B0606020202030204" pitchFamily="34" charset="0"/>
              </a:rPr>
              <a:t>ТҰРАҚТЫ ДАМУДЫ, ҚАРЖЫЛАНДЫРУ ЖҮКТЕМЕСІН ӘДІЛ БӨЛУДІ ЖӘНЕ ДЕНСАУЛЫҚ САҚТАУ ЖҮЙЕСІНІҢ ҚАУІПТЕРІН КЕШЕНДІ ҚОРҒАУДЫ ҚАМТАМАСЫЗ ЕТУ</a:t>
            </a:r>
            <a:endParaRPr lang="ru-RU" sz="1600" dirty="0">
              <a:latin typeface="Arial Narrow" panose="020B0606020202030204" pitchFamily="34" charset="0"/>
            </a:endParaRPr>
          </a:p>
        </p:txBody>
      </p:sp>
      <p:sp>
        <p:nvSpPr>
          <p:cNvPr id="8" name="Прямоугольник 7"/>
          <p:cNvSpPr/>
          <p:nvPr/>
        </p:nvSpPr>
        <p:spPr>
          <a:xfrm>
            <a:off x="636650" y="4333337"/>
            <a:ext cx="10762870" cy="2008213"/>
          </a:xfrm>
          <a:prstGeom prst="rect">
            <a:avLst/>
          </a:prstGeom>
          <a:noFill/>
          <a:ln w="12700">
            <a:solidFill>
              <a:schemeClr val="accent5"/>
            </a:solid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8532" tIns="33243" rIns="33243" bIns="33244" numCol="1" spcCol="1270" anchor="t" anchorCtr="0">
            <a:noAutofit/>
          </a:bodyPr>
          <a:lstStyle/>
          <a:p>
            <a:pPr marL="0" lvl="1" algn="just" defTabSz="490889">
              <a:spcBef>
                <a:spcPct val="0"/>
              </a:spcBef>
              <a:spcAft>
                <a:spcPts val="600"/>
              </a:spcAft>
              <a:buClr>
                <a:schemeClr val="accent5">
                  <a:lumMod val="75000"/>
                </a:schemeClr>
              </a:buClr>
            </a:pPr>
            <a:r>
              <a:rPr lang="ru-RU" sz="1600" b="1" dirty="0" smtClean="0">
                <a:solidFill>
                  <a:schemeClr val="tx1"/>
                </a:solidFill>
                <a:latin typeface="Arial Narrow" panose="020B0606020202030204" pitchFamily="34" charset="0"/>
              </a:rPr>
              <a:t> </a:t>
            </a:r>
            <a:r>
              <a:rPr lang="ru-RU" sz="1600" b="1" u="sng" dirty="0" smtClean="0">
                <a:solidFill>
                  <a:schemeClr val="tx1"/>
                </a:solidFill>
                <a:latin typeface="Arial Narrow" panose="020B0606020202030204" pitchFamily="34" charset="0"/>
              </a:rPr>
              <a:t>МІНДЕТТЕРІ:</a:t>
            </a:r>
          </a:p>
          <a:p>
            <a:pPr marL="357188" lvl="1" indent="-269875" algn="just" defTabSz="490889">
              <a:spcBef>
                <a:spcPct val="0"/>
              </a:spcBef>
              <a:spcAft>
                <a:spcPts val="600"/>
              </a:spcAft>
              <a:buClr>
                <a:schemeClr val="tx2">
                  <a:lumMod val="75000"/>
                </a:schemeClr>
              </a:buClr>
              <a:buFontTx/>
              <a:buChar char="►"/>
              <a:defRPr/>
            </a:pPr>
            <a:r>
              <a:rPr lang="ru-RU" sz="1600" u="sng" dirty="0" smtClean="0">
                <a:latin typeface="Arial Narrow" panose="020B0606020202030204" pitchFamily="34" charset="0"/>
              </a:rPr>
              <a:t>ҚОҒАМДЫҚ ЫНТЫМАҚТАСТЫҚҚА ҚОЛ ЖЕТКІЗУ</a:t>
            </a:r>
            <a:r>
              <a:rPr lang="en-US" sz="1400" dirty="0" smtClean="0">
                <a:latin typeface="Arial Narrow" panose="020B0606020202030204" pitchFamily="34" charset="0"/>
              </a:rPr>
              <a:t> </a:t>
            </a:r>
            <a:r>
              <a:rPr lang="en-US" sz="1400" i="1" dirty="0" smtClean="0">
                <a:latin typeface="Arial Narrow" panose="020B0606020202030204" pitchFamily="34" charset="0"/>
              </a:rPr>
              <a:t>(</a:t>
            </a:r>
            <a:r>
              <a:rPr lang="ru-RU" sz="1400" i="1" dirty="0" err="1" smtClean="0">
                <a:latin typeface="Arial Narrow" panose="020B0606020202030204" pitchFamily="34" charset="0"/>
              </a:rPr>
              <a:t>халықтың денсаулығын сақтау жүктемесін бөлу, өз денсауығын нығайту, қоғамға есеп</a:t>
            </a:r>
            <a:r>
              <a:rPr lang="ru-RU" sz="1400" i="1" dirty="0" smtClean="0">
                <a:latin typeface="Arial Narrow" panose="020B0606020202030204" pitchFamily="34" charset="0"/>
              </a:rPr>
              <a:t> </a:t>
            </a:r>
            <a:r>
              <a:rPr lang="ru-RU" sz="1400" i="1" dirty="0" err="1" smtClean="0">
                <a:latin typeface="Arial Narrow" panose="020B0606020202030204" pitchFamily="34" charset="0"/>
              </a:rPr>
              <a:t>беруді</a:t>
            </a:r>
            <a:r>
              <a:rPr lang="ru-RU" sz="1400" i="1" dirty="0" smtClean="0">
                <a:latin typeface="Arial Narrow" panose="020B0606020202030204" pitchFamily="34" charset="0"/>
              </a:rPr>
              <a:t> </a:t>
            </a:r>
            <a:r>
              <a:rPr lang="ru-RU" sz="1400" i="1" dirty="0" err="1" smtClean="0">
                <a:latin typeface="Arial Narrow" panose="020B0606020202030204" pitchFamily="34" charset="0"/>
              </a:rPr>
              <a:t>қамтамасыз ету</a:t>
            </a:r>
            <a:r>
              <a:rPr lang="ru-RU" sz="1400" i="1" dirty="0" smtClean="0">
                <a:latin typeface="Arial Narrow" panose="020B0606020202030204" pitchFamily="34" charset="0"/>
              </a:rPr>
              <a:t>, </a:t>
            </a:r>
            <a:r>
              <a:rPr lang="ru-RU" sz="1400" i="1" dirty="0" err="1" smtClean="0">
                <a:latin typeface="Arial Narrow" panose="020B0606020202030204" pitchFamily="34" charset="0"/>
              </a:rPr>
              <a:t>медициналық қызметтердің бірыңғай пакеті</a:t>
            </a:r>
            <a:r>
              <a:rPr lang="ru-RU" sz="1400" i="1" dirty="0" smtClean="0">
                <a:latin typeface="Arial Narrow" panose="020B0606020202030204" pitchFamily="34" charset="0"/>
              </a:rPr>
              <a:t>)</a:t>
            </a:r>
            <a:endParaRPr lang="ru-RU" sz="1400" i="1" dirty="0">
              <a:latin typeface="Arial Narrow" panose="020B0606020202030204" pitchFamily="34" charset="0"/>
            </a:endParaRPr>
          </a:p>
          <a:p>
            <a:pPr marL="357188" lvl="1" indent="-269875" algn="just" defTabSz="490889">
              <a:spcBef>
                <a:spcPct val="0"/>
              </a:spcBef>
              <a:spcAft>
                <a:spcPts val="600"/>
              </a:spcAft>
              <a:buClr>
                <a:schemeClr val="tx2">
                  <a:lumMod val="75000"/>
                </a:schemeClr>
              </a:buClr>
              <a:buFontTx/>
              <a:buChar char="►"/>
              <a:defRPr/>
            </a:pPr>
            <a:r>
              <a:rPr lang="ru-RU" sz="1600" u="sng" dirty="0" smtClean="0">
                <a:latin typeface="Arial Narrow" panose="020B0606020202030204" pitchFamily="34" charset="0"/>
              </a:rPr>
              <a:t>ЖҮЙЕНІҢ ҚАРЖЫЛЫҚ ОРНЫҚТЫЛЫҒЫН ҚАМТАМАСЫЗ ЕТУ</a:t>
            </a:r>
            <a:r>
              <a:rPr lang="ru-RU" sz="1600" dirty="0" smtClean="0">
                <a:latin typeface="Arial Narrow" panose="020B0606020202030204" pitchFamily="34" charset="0"/>
              </a:rPr>
              <a:t> </a:t>
            </a:r>
            <a:r>
              <a:rPr lang="ru-RU" sz="1400" i="1" dirty="0" smtClean="0">
                <a:latin typeface="Arial Narrow" panose="020B0606020202030204" pitchFamily="34" charset="0"/>
              </a:rPr>
              <a:t>(</a:t>
            </a:r>
            <a:r>
              <a:rPr lang="ru-RU" sz="1400" i="1" dirty="0" err="1" smtClean="0">
                <a:latin typeface="Arial Narrow" panose="020B0606020202030204" pitchFamily="34" charset="0"/>
              </a:rPr>
              <a:t>қаржыландыру көздерін әртараптандыру</a:t>
            </a:r>
            <a:r>
              <a:rPr lang="ru-RU" sz="1400" i="1" dirty="0" smtClean="0">
                <a:latin typeface="Arial Narrow" panose="020B0606020202030204" pitchFamily="34" charset="0"/>
              </a:rPr>
              <a:t>, </a:t>
            </a:r>
            <a:r>
              <a:rPr lang="ru-RU" sz="1400" i="1" dirty="0" err="1" smtClean="0">
                <a:latin typeface="Arial Narrow" panose="020B0606020202030204" pitchFamily="34" charset="0"/>
              </a:rPr>
              <a:t>сыртқы факторларға және шығындардың өсуіне қарсы жүйенің орнықтылығын қамтамасыз ету</a:t>
            </a:r>
            <a:r>
              <a:rPr lang="ru-RU" sz="1400" i="1" dirty="0" smtClean="0">
                <a:latin typeface="Arial Narrow" panose="020B0606020202030204" pitchFamily="34" charset="0"/>
              </a:rPr>
              <a:t>, </a:t>
            </a:r>
            <a:r>
              <a:rPr lang="ru-RU" sz="1400" i="1" dirty="0" err="1" smtClean="0">
                <a:latin typeface="Arial Narrow" panose="020B0606020202030204" pitchFamily="34" charset="0"/>
              </a:rPr>
              <a:t>қаражатты бөлудің әділдігін қамтамасыз ету</a:t>
            </a:r>
            <a:r>
              <a:rPr lang="ru-RU" sz="1400" i="1" dirty="0" smtClean="0">
                <a:latin typeface="Arial Narrow" panose="020B0606020202030204" pitchFamily="34" charset="0"/>
              </a:rPr>
              <a:t>)</a:t>
            </a:r>
            <a:endParaRPr lang="ru-RU" sz="1400" i="1" dirty="0">
              <a:latin typeface="Arial Narrow" panose="020B0606020202030204" pitchFamily="34" charset="0"/>
            </a:endParaRPr>
          </a:p>
          <a:p>
            <a:pPr marL="357188" lvl="1" indent="-269875" algn="just" defTabSz="490889">
              <a:spcBef>
                <a:spcPct val="0"/>
              </a:spcBef>
              <a:spcAft>
                <a:spcPts val="600"/>
              </a:spcAft>
              <a:buClr>
                <a:schemeClr val="tx2">
                  <a:lumMod val="75000"/>
                </a:schemeClr>
              </a:buClr>
              <a:buFontTx/>
              <a:buChar char="►"/>
              <a:defRPr/>
            </a:pPr>
            <a:r>
              <a:rPr lang="ru-RU" sz="1600" u="sng" dirty="0" smtClean="0">
                <a:latin typeface="Arial Narrow" panose="020B0606020202030204" pitchFamily="34" charset="0"/>
              </a:rPr>
              <a:t>ЖҮЙЕНІҢ ТИІМДІЛІГІН АРТТЫРУ</a:t>
            </a:r>
            <a:r>
              <a:rPr lang="ru-RU" sz="1600" dirty="0" smtClean="0">
                <a:latin typeface="Arial Narrow" panose="020B0606020202030204" pitchFamily="34" charset="0"/>
              </a:rPr>
              <a:t> </a:t>
            </a:r>
            <a:r>
              <a:rPr lang="ru-RU" sz="1400" i="1" dirty="0" smtClean="0">
                <a:latin typeface="Arial Narrow" panose="020B0606020202030204" pitchFamily="34" charset="0"/>
              </a:rPr>
              <a:t>(</a:t>
            </a:r>
            <a:r>
              <a:rPr lang="ru-RU" sz="1400" i="1" dirty="0" err="1" smtClean="0">
                <a:latin typeface="Arial Narrow" panose="020B0606020202030204" pitchFamily="34" charset="0"/>
              </a:rPr>
              <a:t>денсаулық сақтау жүйесінің стратегиялық сатып</a:t>
            </a:r>
            <a:r>
              <a:rPr lang="ru-RU" sz="1400" i="1" dirty="0" smtClean="0">
                <a:latin typeface="Arial Narrow" panose="020B0606020202030204" pitchFamily="34" charset="0"/>
              </a:rPr>
              <a:t> </a:t>
            </a:r>
            <a:r>
              <a:rPr lang="ru-RU" sz="1400" i="1" dirty="0" err="1" smtClean="0">
                <a:latin typeface="Arial Narrow" panose="020B0606020202030204" pitchFamily="34" charset="0"/>
              </a:rPr>
              <a:t>алуын</a:t>
            </a:r>
            <a:r>
              <a:rPr lang="ru-RU" sz="1400" i="1" dirty="0" smtClean="0">
                <a:latin typeface="Arial Narrow" panose="020B0606020202030204" pitchFamily="34" charset="0"/>
              </a:rPr>
              <a:t> </a:t>
            </a:r>
            <a:r>
              <a:rPr lang="ru-RU" sz="1400" i="1" dirty="0" err="1" smtClean="0">
                <a:latin typeface="Arial Narrow" panose="020B0606020202030204" pitchFamily="34" charset="0"/>
              </a:rPr>
              <a:t>қамтамасыз ету</a:t>
            </a:r>
            <a:r>
              <a:rPr lang="ru-RU" sz="1400" i="1" dirty="0" smtClean="0">
                <a:latin typeface="Arial Narrow" panose="020B0606020202030204" pitchFamily="34" charset="0"/>
              </a:rPr>
              <a:t>, </a:t>
            </a:r>
            <a:r>
              <a:rPr lang="ru-RU" sz="1400" i="1" dirty="0" err="1" smtClean="0">
                <a:latin typeface="Arial Narrow" panose="020B0606020202030204" pitchFamily="34" charset="0"/>
              </a:rPr>
              <a:t>жүйенің жоғары құзыретін </a:t>
            </a:r>
            <a:r>
              <a:rPr lang="ru-RU" sz="1400" i="1" dirty="0" smtClean="0">
                <a:latin typeface="Arial Narrow" panose="020B0606020202030204" pitchFamily="34" charset="0"/>
              </a:rPr>
              <a:t>мен </a:t>
            </a:r>
            <a:r>
              <a:rPr lang="ru-RU" sz="1400" i="1" dirty="0" err="1" smtClean="0">
                <a:latin typeface="Arial Narrow" panose="020B0606020202030204" pitchFamily="34" charset="0"/>
              </a:rPr>
              <a:t>ашықтығын қамтамасыз ету</a:t>
            </a:r>
            <a:r>
              <a:rPr lang="ru-RU" sz="1400" i="1" dirty="0" smtClean="0">
                <a:latin typeface="Arial Narrow" panose="020B0606020202030204" pitchFamily="34" charset="0"/>
              </a:rPr>
              <a:t>, </a:t>
            </a:r>
            <a:r>
              <a:rPr lang="ru-RU" sz="1400" b="1" i="1" dirty="0" err="1" smtClean="0">
                <a:latin typeface="Arial Narrow" panose="020B0606020202030204" pitchFamily="34" charset="0"/>
              </a:rPr>
              <a:t>түпкілікті нәтижелерге</a:t>
            </a:r>
            <a:r>
              <a:rPr lang="ru-RU" sz="1400" i="1" dirty="0" smtClean="0">
                <a:latin typeface="Arial Narrow" panose="020B0606020202030204" pitchFamily="34" charset="0"/>
              </a:rPr>
              <a:t>: </a:t>
            </a:r>
            <a:r>
              <a:rPr lang="ru-RU" sz="1400" i="1" dirty="0" err="1" smtClean="0">
                <a:latin typeface="Arial Narrow" panose="020B0606020202030204" pitchFamily="34" charset="0"/>
              </a:rPr>
              <a:t>медициналық қызметтердің қолжетімділігі</a:t>
            </a:r>
            <a:r>
              <a:rPr lang="ru-RU" sz="1400" i="1" dirty="0" smtClean="0">
                <a:latin typeface="Arial Narrow" panose="020B0606020202030204" pitchFamily="34" charset="0"/>
              </a:rPr>
              <a:t>, </a:t>
            </a:r>
            <a:r>
              <a:rPr lang="ru-RU" sz="1400" i="1" dirty="0" err="1" smtClean="0">
                <a:latin typeface="Arial Narrow" panose="020B0606020202030204" pitchFamily="34" charset="0"/>
              </a:rPr>
              <a:t>толықтығы мен</a:t>
            </a:r>
            <a:r>
              <a:rPr lang="ru-RU" sz="1400" i="1" dirty="0" smtClean="0">
                <a:latin typeface="Arial Narrow" panose="020B0606020202030204" pitchFamily="34" charset="0"/>
              </a:rPr>
              <a:t> </a:t>
            </a:r>
            <a:r>
              <a:rPr lang="ru-RU" sz="1400" i="1" dirty="0" err="1" smtClean="0">
                <a:latin typeface="Arial Narrow" panose="020B0606020202030204" pitchFamily="34" charset="0"/>
              </a:rPr>
              <a:t>сапасына</a:t>
            </a:r>
            <a:r>
              <a:rPr lang="ru-RU" sz="1400" i="1" dirty="0" smtClean="0">
                <a:latin typeface="Arial Narrow" panose="020B0606020202030204" pitchFamily="34" charset="0"/>
              </a:rPr>
              <a:t> </a:t>
            </a:r>
            <a:r>
              <a:rPr lang="ru-RU" sz="1400" i="1" dirty="0" err="1" smtClean="0">
                <a:latin typeface="Arial Narrow" panose="020B0606020202030204" pitchFamily="34" charset="0"/>
              </a:rPr>
              <a:t>қол жеткізу</a:t>
            </a:r>
            <a:r>
              <a:rPr lang="ru-RU" sz="1400" i="1" dirty="0" smtClean="0">
                <a:latin typeface="Arial Narrow" panose="020B0606020202030204" pitchFamily="34" charset="0"/>
              </a:rPr>
              <a:t>)</a:t>
            </a:r>
            <a:endParaRPr lang="ru-RU" sz="1400" i="1" dirty="0">
              <a:latin typeface="Arial Narrow" panose="020B0606020202030204" pitchFamily="34" charset="0"/>
            </a:endParaRPr>
          </a:p>
        </p:txBody>
      </p:sp>
      <p:sp>
        <p:nvSpPr>
          <p:cNvPr id="9" name="Прямоугольник 8"/>
          <p:cNvSpPr/>
          <p:nvPr/>
        </p:nvSpPr>
        <p:spPr>
          <a:xfrm>
            <a:off x="636302" y="1823974"/>
            <a:ext cx="10770685" cy="2354457"/>
          </a:xfrm>
          <a:prstGeom prst="rect">
            <a:avLst/>
          </a:prstGeom>
          <a:noFill/>
          <a:ln w="12700" cap="flat" cmpd="sng" algn="ctr">
            <a:solidFill>
              <a:srgbClr val="5B9BD5">
                <a:shade val="50000"/>
              </a:srgbClr>
            </a:solidFill>
            <a:prstDash val="lgDashDotDot"/>
            <a:miter lim="800000"/>
          </a:ln>
          <a:effectLst/>
        </p:spPr>
        <p:txBody>
          <a:bodyPr rtlCol="0" anchor="ctr"/>
          <a:lstStyle/>
          <a:p>
            <a:pPr algn="ctr">
              <a:defRPr/>
            </a:pPr>
            <a:endParaRPr lang="ru-RU" sz="1000" kern="0">
              <a:solidFill>
                <a:prstClr val="white"/>
              </a:solidFill>
              <a:latin typeface="Arial Narrow" panose="020B0606020202030204" pitchFamily="34" charset="0"/>
            </a:endParaRPr>
          </a:p>
        </p:txBody>
      </p:sp>
      <p:sp>
        <p:nvSpPr>
          <p:cNvPr id="10" name="Объект 2"/>
          <p:cNvSpPr txBox="1">
            <a:spLocks/>
          </p:cNvSpPr>
          <p:nvPr/>
        </p:nvSpPr>
        <p:spPr bwMode="auto">
          <a:xfrm>
            <a:off x="702499" y="1835510"/>
            <a:ext cx="10627352" cy="23446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marL="214313">
              <a:spcBef>
                <a:spcPct val="20000"/>
              </a:spcBef>
              <a:buFont typeface="Arial" panose="020B0604020202020204" pitchFamily="34" charset="0"/>
              <a:buChar char="•"/>
              <a:tabLst>
                <a:tab pos="185738" algn="l"/>
              </a:tabLst>
              <a:defRPr sz="3200">
                <a:solidFill>
                  <a:schemeClr val="tx1"/>
                </a:solidFill>
                <a:latin typeface="Calibri" panose="020F0502020204030204" pitchFamily="34" charset="0"/>
              </a:defRPr>
            </a:lvl1pPr>
            <a:lvl2pPr marL="177800" indent="-285750">
              <a:spcBef>
                <a:spcPct val="20000"/>
              </a:spcBef>
              <a:buFont typeface="Arial" panose="020B0604020202020204" pitchFamily="34" charset="0"/>
              <a:buChar char="–"/>
              <a:tabLst>
                <a:tab pos="185738"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185738"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185738"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185738"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185738"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185738"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185738"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185738" algn="l"/>
              </a:tabLst>
              <a:defRPr sz="2000">
                <a:solidFill>
                  <a:schemeClr val="tx1"/>
                </a:solidFill>
                <a:latin typeface="Calibri" panose="020F0502020204030204" pitchFamily="34" charset="0"/>
              </a:defRPr>
            </a:lvl9pPr>
          </a:lstStyle>
          <a:p>
            <a:pPr marL="0">
              <a:spcBef>
                <a:spcPct val="0"/>
              </a:spcBef>
              <a:spcAft>
                <a:spcPts val="600"/>
              </a:spcAft>
              <a:buFontTx/>
              <a:buNone/>
              <a:tabLst/>
            </a:pPr>
            <a:r>
              <a:rPr lang="ru-RU" altLang="zh-CN" sz="1600" b="1" u="sng" dirty="0" smtClean="0">
                <a:latin typeface="Arial Narrow" panose="020B0606020202030204" pitchFamily="34" charset="0"/>
                <a:cs typeface="Arial Narrow" panose="020B0606020202030204" pitchFamily="34" charset="0"/>
              </a:rPr>
              <a:t>МӘМС НЕГІЗГІ ҚАҒИДАТТАРЫ:</a:t>
            </a:r>
          </a:p>
          <a:p>
            <a:pPr marL="269875" indent="-269875">
              <a:spcBef>
                <a:spcPct val="0"/>
              </a:spcBef>
              <a:spcAft>
                <a:spcPts val="600"/>
              </a:spcAft>
              <a:buClr>
                <a:schemeClr val="tx2">
                  <a:lumMod val="75000"/>
                </a:schemeClr>
              </a:buClr>
              <a:buFont typeface="Arial Narrow" panose="020B0606020202030204" pitchFamily="34" charset="0"/>
              <a:buChar char="►"/>
              <a:tabLst>
                <a:tab pos="182563" algn="l"/>
              </a:tabLst>
            </a:pPr>
            <a:r>
              <a:rPr lang="ru-RU" altLang="zh-CN" sz="1600" u="sng" dirty="0" smtClean="0">
                <a:solidFill>
                  <a:srgbClr val="000000"/>
                </a:solidFill>
                <a:latin typeface="Arial Narrow" panose="020B0606020202030204" pitchFamily="34" charset="0"/>
                <a:cs typeface="Arial Narrow" panose="020B0606020202030204" pitchFamily="34" charset="0"/>
              </a:rPr>
              <a:t>ЫНТЫМАҚТАСТЫҚ ЖӘНЕ ТЕҢДІК </a:t>
            </a:r>
            <a:r>
              <a:rPr lang="ru-RU" altLang="zh-CN" sz="1600" i="1" dirty="0" smtClean="0">
                <a:solidFill>
                  <a:srgbClr val="000000"/>
                </a:solidFill>
                <a:latin typeface="Arial Narrow" panose="020B0606020202030204" pitchFamily="34" charset="0"/>
                <a:cs typeface="Arial Narrow" panose="020B0606020202030204" pitchFamily="34" charset="0"/>
              </a:rPr>
              <a:t>(</a:t>
            </a:r>
            <a:r>
              <a:rPr lang="ru-RU" sz="1400" i="1" dirty="0" smtClean="0"/>
              <a:t>МӘМС </a:t>
            </a:r>
            <a:r>
              <a:rPr lang="ru-RU" sz="1400" i="1" dirty="0" err="1" smtClean="0"/>
              <a:t>әрбір сақтандырылған адамға оның кірісіне</a:t>
            </a:r>
            <a:r>
              <a:rPr lang="ru-RU" sz="1400" i="1" dirty="0" smtClean="0"/>
              <a:t> </a:t>
            </a:r>
            <a:r>
              <a:rPr lang="ru-RU" sz="1400" i="1" dirty="0" err="1" smtClean="0"/>
              <a:t>және ол</a:t>
            </a:r>
            <a:r>
              <a:rPr lang="ru-RU" sz="1400" i="1" dirty="0" smtClean="0"/>
              <a:t> </a:t>
            </a:r>
            <a:r>
              <a:rPr lang="ru-RU" sz="1400" i="1" dirty="0" err="1" smtClean="0"/>
              <a:t>төлеген жарналардың тиісті</a:t>
            </a:r>
            <a:r>
              <a:rPr lang="ru-RU" sz="1400" i="1" dirty="0" smtClean="0"/>
              <a:t> </a:t>
            </a:r>
            <a:r>
              <a:rPr lang="ru-RU" sz="1400" i="1" dirty="0" err="1" smtClean="0"/>
              <a:t>сомасына</a:t>
            </a:r>
            <a:r>
              <a:rPr lang="ru-RU" sz="1400" i="1" dirty="0" smtClean="0"/>
              <a:t> </a:t>
            </a:r>
            <a:r>
              <a:rPr lang="ru-RU" sz="1400" i="1" dirty="0" err="1" smtClean="0"/>
              <a:t>қарамастан медициналық қызметтердің бірыңғай пакетіне</a:t>
            </a:r>
            <a:r>
              <a:rPr lang="ru-RU" sz="1400" i="1" dirty="0" smtClean="0"/>
              <a:t> </a:t>
            </a:r>
            <a:r>
              <a:rPr lang="ru-RU" sz="1400" i="1" dirty="0" err="1" smtClean="0"/>
              <a:t>құқық береді</a:t>
            </a:r>
            <a:r>
              <a:rPr lang="ru-RU" sz="1400" i="1" dirty="0" smtClean="0"/>
              <a:t>, МӘМС </a:t>
            </a:r>
            <a:r>
              <a:rPr lang="ru-RU" sz="1400" i="1" dirty="0" err="1" smtClean="0"/>
              <a:t>қаражат </a:t>
            </a:r>
            <a:r>
              <a:rPr lang="ru-RU" sz="1400" i="1" dirty="0" smtClean="0"/>
              <a:t>пен </a:t>
            </a:r>
            <a:r>
              <a:rPr lang="ru-RU" sz="1400" i="1" dirty="0" err="1" smtClean="0"/>
              <a:t>көмекті </a:t>
            </a:r>
            <a:r>
              <a:rPr lang="ru-RU" sz="1400" i="1" dirty="0" smtClean="0"/>
              <a:t>аз </a:t>
            </a:r>
            <a:r>
              <a:rPr lang="ru-RU" sz="1400" i="1" dirty="0" err="1" smtClean="0"/>
              <a:t>қажет ететін</a:t>
            </a:r>
            <a:r>
              <a:rPr lang="ru-RU" sz="1400" i="1" dirty="0" smtClean="0"/>
              <a:t> </a:t>
            </a:r>
            <a:r>
              <a:rPr lang="ru-RU" sz="1400" i="1" dirty="0" err="1" smtClean="0"/>
              <a:t>адамдардан</a:t>
            </a:r>
            <a:r>
              <a:rPr lang="ru-RU" sz="1400" i="1" dirty="0" smtClean="0"/>
              <a:t> </a:t>
            </a:r>
            <a:r>
              <a:rPr lang="ru-RU" sz="1400" i="1" dirty="0" err="1" smtClean="0"/>
              <a:t>көбірек қажетсінетін адамдарға қайта бөлуге мүмкіндік береді</a:t>
            </a:r>
            <a:r>
              <a:rPr lang="ru-RU" sz="1400" i="1" dirty="0" smtClean="0"/>
              <a:t>, </a:t>
            </a:r>
            <a:r>
              <a:rPr lang="ru-RU" sz="1400" i="1" dirty="0" err="1" smtClean="0"/>
              <a:t>сонымен</a:t>
            </a:r>
            <a:r>
              <a:rPr lang="ru-RU" sz="1400" i="1" dirty="0" smtClean="0"/>
              <a:t> </a:t>
            </a:r>
            <a:r>
              <a:rPr lang="ru-RU" sz="1400" i="1" dirty="0" err="1" smtClean="0"/>
              <a:t>ол</a:t>
            </a:r>
            <a:r>
              <a:rPr lang="ru-RU" sz="1400" i="1" dirty="0" smtClean="0"/>
              <a:t> </a:t>
            </a:r>
            <a:r>
              <a:rPr lang="ru-RU" sz="1400" i="1" dirty="0" err="1" smtClean="0"/>
              <a:t>кірісінің мөлшері</a:t>
            </a:r>
            <a:r>
              <a:rPr lang="ru-RU" sz="1400" i="1" dirty="0" smtClean="0"/>
              <a:t>, </a:t>
            </a:r>
            <a:r>
              <a:rPr lang="ru-RU" sz="1400" i="1" dirty="0" err="1" smtClean="0"/>
              <a:t>нашар</a:t>
            </a:r>
            <a:r>
              <a:rPr lang="kk-KZ" sz="1400" i="1" dirty="0" smtClean="0"/>
              <a:t> денсаулығының немесе аз бюджеті бар өңірлерде тұруы салдарынан қолжетімділігі шектеулі адамдардың мүмкіндіктерін ұлғайтады</a:t>
            </a:r>
            <a:r>
              <a:rPr lang="ru-RU" altLang="zh-CN" sz="1400" i="1" dirty="0" smtClean="0">
                <a:solidFill>
                  <a:srgbClr val="000000"/>
                </a:solidFill>
                <a:latin typeface="Arial Narrow" panose="020B0606020202030204" pitchFamily="34" charset="0"/>
                <a:cs typeface="Arial Narrow" panose="020B0606020202030204" pitchFamily="34" charset="0"/>
              </a:rPr>
              <a:t>)</a:t>
            </a:r>
            <a:endParaRPr lang="ru-RU" altLang="zh-CN" sz="1400" i="1" dirty="0">
              <a:solidFill>
                <a:srgbClr val="000000"/>
              </a:solidFill>
              <a:latin typeface="Arial Narrow" panose="020B0606020202030204" pitchFamily="34" charset="0"/>
              <a:cs typeface="Arial Narrow" panose="020B0606020202030204" pitchFamily="34" charset="0"/>
            </a:endParaRPr>
          </a:p>
          <a:p>
            <a:pPr marL="269875" indent="-269875">
              <a:spcBef>
                <a:spcPct val="0"/>
              </a:spcBef>
              <a:spcAft>
                <a:spcPts val="600"/>
              </a:spcAft>
              <a:buClr>
                <a:schemeClr val="tx2">
                  <a:lumMod val="75000"/>
                </a:schemeClr>
              </a:buClr>
              <a:buFont typeface="Arial Narrow" panose="020B0606020202030204" pitchFamily="34" charset="0"/>
              <a:buChar char="►"/>
              <a:tabLst>
                <a:tab pos="182563" algn="l"/>
              </a:tabLst>
            </a:pPr>
            <a:r>
              <a:rPr lang="ru-RU" altLang="zh-CN" sz="1600" u="sng" dirty="0" smtClean="0">
                <a:solidFill>
                  <a:srgbClr val="000000"/>
                </a:solidFill>
                <a:latin typeface="Arial Narrow" panose="020B0606020202030204" pitchFamily="34" charset="0"/>
                <a:cs typeface="Arial Narrow" panose="020B0606020202030204" pitchFamily="34" charset="0"/>
              </a:rPr>
              <a:t>ӘДЕЛЕТТІК</a:t>
            </a:r>
            <a:r>
              <a:rPr lang="ru-RU" altLang="zh-CN" sz="1200" dirty="0" smtClean="0">
                <a:solidFill>
                  <a:srgbClr val="000000"/>
                </a:solidFill>
                <a:latin typeface="Arial Narrow" panose="020B0606020202030204" pitchFamily="34" charset="0"/>
                <a:cs typeface="Arial Narrow" panose="020B0606020202030204" pitchFamily="34" charset="0"/>
              </a:rPr>
              <a:t> </a:t>
            </a:r>
            <a:r>
              <a:rPr lang="ru-RU" altLang="zh-CN" sz="1200" i="1" dirty="0" smtClean="0">
                <a:solidFill>
                  <a:srgbClr val="000000"/>
                </a:solidFill>
                <a:latin typeface="Arial Narrow" panose="020B0606020202030204" pitchFamily="34" charset="0"/>
                <a:cs typeface="Arial Narrow" panose="020B0606020202030204" pitchFamily="34" charset="0"/>
              </a:rPr>
              <a:t>(</a:t>
            </a:r>
            <a:r>
              <a:rPr lang="ru-RU" altLang="zh-CN" sz="1400" i="1" dirty="0" err="1" smtClean="0">
                <a:solidFill>
                  <a:srgbClr val="000000"/>
                </a:solidFill>
                <a:latin typeface="Arial Narrow" panose="020B0606020202030204" pitchFamily="34" charset="0"/>
                <a:cs typeface="Arial Narrow" panose="020B0606020202030204" pitchFamily="34" charset="0"/>
              </a:rPr>
              <a:t>жарналардың мөлшерлері </a:t>
            </a:r>
            <a:r>
              <a:rPr lang="ru-RU" altLang="zh-CN" sz="1400" i="1" dirty="0" smtClean="0">
                <a:solidFill>
                  <a:srgbClr val="000000"/>
                </a:solidFill>
                <a:latin typeface="Arial Narrow" panose="020B0606020202030204" pitchFamily="34" charset="0"/>
                <a:cs typeface="Arial Narrow" panose="020B0606020202030204" pitchFamily="34" charset="0"/>
              </a:rPr>
              <a:t>МӘМС </a:t>
            </a:r>
            <a:r>
              <a:rPr lang="ru-RU" altLang="zh-CN" sz="1400" i="1" dirty="0" err="1" smtClean="0">
                <a:solidFill>
                  <a:srgbClr val="000000"/>
                </a:solidFill>
                <a:latin typeface="Arial Narrow" panose="020B0606020202030204" pitchFamily="34" charset="0"/>
                <a:cs typeface="Arial Narrow" panose="020B0606020202030204" pitchFamily="34" charset="0"/>
              </a:rPr>
              <a:t>қатысушысының төлем қабілеттілігіне байланысты</a:t>
            </a:r>
            <a:r>
              <a:rPr lang="ru-RU" altLang="zh-CN" sz="1400" i="1" dirty="0" smtClean="0">
                <a:solidFill>
                  <a:srgbClr val="000000"/>
                </a:solidFill>
                <a:latin typeface="Arial Narrow" panose="020B0606020202030204" pitchFamily="34" charset="0"/>
                <a:cs typeface="Arial Narrow" panose="020B0606020202030204" pitchFamily="34" charset="0"/>
              </a:rPr>
              <a:t> </a:t>
            </a:r>
            <a:r>
              <a:rPr lang="ru-RU" altLang="zh-CN" sz="1400" i="1" dirty="0" err="1" smtClean="0">
                <a:solidFill>
                  <a:srgbClr val="000000"/>
                </a:solidFill>
                <a:latin typeface="Arial Narrow" panose="020B0606020202030204" pitchFamily="34" charset="0"/>
                <a:cs typeface="Arial Narrow" panose="020B0606020202030204" pitchFamily="34" charset="0"/>
              </a:rPr>
              <a:t>болмақ</a:t>
            </a:r>
            <a:r>
              <a:rPr lang="ru-RU" altLang="zh-CN" sz="1400" i="1" dirty="0" smtClean="0">
                <a:solidFill>
                  <a:srgbClr val="000000"/>
                </a:solidFill>
                <a:latin typeface="Arial Narrow" panose="020B0606020202030204" pitchFamily="34" charset="0"/>
                <a:cs typeface="Arial Narrow" panose="020B0606020202030204" pitchFamily="34" charset="0"/>
              </a:rPr>
              <a:t>, </a:t>
            </a:r>
            <a:r>
              <a:rPr lang="ru-RU" altLang="zh-CN" sz="1400" i="1" dirty="0" err="1" smtClean="0">
                <a:solidFill>
                  <a:srgbClr val="000000"/>
                </a:solidFill>
                <a:latin typeface="Arial Narrow" panose="020B0606020202030204" pitchFamily="34" charset="0"/>
                <a:cs typeface="Arial Narrow" panose="020B0606020202030204" pitchFamily="34" charset="0"/>
              </a:rPr>
              <a:t>яғни оның кірісіне</a:t>
            </a:r>
            <a:r>
              <a:rPr lang="ru-RU" altLang="zh-CN" sz="1400" i="1" dirty="0" smtClean="0">
                <a:solidFill>
                  <a:srgbClr val="000000"/>
                </a:solidFill>
                <a:latin typeface="Arial Narrow" panose="020B0606020202030204" pitchFamily="34" charset="0"/>
                <a:cs typeface="Arial Narrow" panose="020B0606020202030204" pitchFamily="34" charset="0"/>
              </a:rPr>
              <a:t> </a:t>
            </a:r>
            <a:r>
              <a:rPr lang="ru-RU" altLang="zh-CN" sz="1400" i="1" dirty="0" err="1" smtClean="0">
                <a:solidFill>
                  <a:srgbClr val="000000"/>
                </a:solidFill>
                <a:latin typeface="Arial Narrow" panose="020B0606020202030204" pitchFamily="34" charset="0"/>
                <a:cs typeface="Arial Narrow" panose="020B0606020202030204" pitchFamily="34" charset="0"/>
              </a:rPr>
              <a:t>тікелей</a:t>
            </a:r>
            <a:r>
              <a:rPr lang="ru-RU" altLang="zh-CN" sz="1400" i="1" dirty="0" smtClean="0">
                <a:solidFill>
                  <a:srgbClr val="000000"/>
                </a:solidFill>
                <a:latin typeface="Arial Narrow" panose="020B0606020202030204" pitchFamily="34" charset="0"/>
                <a:cs typeface="Arial Narrow" panose="020B0606020202030204" pitchFamily="34" charset="0"/>
              </a:rPr>
              <a:t> </a:t>
            </a:r>
            <a:r>
              <a:rPr lang="ru-RU" altLang="zh-CN" sz="1400" i="1" dirty="0" err="1" smtClean="0">
                <a:solidFill>
                  <a:srgbClr val="000000"/>
                </a:solidFill>
                <a:latin typeface="Arial Narrow" panose="020B0606020202030204" pitchFamily="34" charset="0"/>
                <a:cs typeface="Arial Narrow" panose="020B0606020202030204" pitchFamily="34" charset="0"/>
              </a:rPr>
              <a:t>байланысты</a:t>
            </a:r>
            <a:r>
              <a:rPr lang="ru-RU" altLang="zh-CN" sz="1400" i="1" dirty="0" smtClean="0">
                <a:solidFill>
                  <a:srgbClr val="000000"/>
                </a:solidFill>
                <a:latin typeface="Arial Narrow" panose="020B0606020202030204" pitchFamily="34" charset="0"/>
                <a:cs typeface="Arial Narrow" panose="020B0606020202030204" pitchFamily="34" charset="0"/>
              </a:rPr>
              <a:t>, </a:t>
            </a:r>
            <a:r>
              <a:rPr lang="ru-RU" altLang="zh-CN" sz="1400" i="1" dirty="0" err="1" smtClean="0">
                <a:solidFill>
                  <a:srgbClr val="000000"/>
                </a:solidFill>
                <a:latin typeface="Arial Narrow" panose="020B0606020202030204" pitchFamily="34" charset="0"/>
                <a:cs typeface="Arial Narrow" panose="020B0606020202030204" pitchFamily="34" charset="0"/>
              </a:rPr>
              <a:t>төлеуге мүмкіндігі жоқ адамдар</a:t>
            </a:r>
            <a:r>
              <a:rPr lang="ru-RU" altLang="zh-CN" sz="1400" i="1" dirty="0" smtClean="0">
                <a:solidFill>
                  <a:srgbClr val="000000"/>
                </a:solidFill>
                <a:latin typeface="Arial Narrow" panose="020B0606020202030204" pitchFamily="34" charset="0"/>
                <a:cs typeface="Arial Narrow" panose="020B0606020202030204" pitchFamily="34" charset="0"/>
              </a:rPr>
              <a:t> </a:t>
            </a:r>
            <a:r>
              <a:rPr lang="ru-RU" altLang="zh-CN" sz="1400" i="1" dirty="0" err="1" smtClean="0">
                <a:solidFill>
                  <a:srgbClr val="000000"/>
                </a:solidFill>
                <a:latin typeface="Arial Narrow" panose="020B0606020202030204" pitchFamily="34" charset="0"/>
                <a:cs typeface="Arial Narrow" panose="020B0606020202030204" pitchFamily="34" charset="0"/>
              </a:rPr>
              <a:t>үшін мемлекет</a:t>
            </a:r>
            <a:r>
              <a:rPr lang="ru-RU" altLang="zh-CN" sz="1400" i="1" dirty="0" smtClean="0">
                <a:solidFill>
                  <a:srgbClr val="000000"/>
                </a:solidFill>
                <a:latin typeface="Arial Narrow" panose="020B0606020202030204" pitchFamily="34" charset="0"/>
                <a:cs typeface="Arial Narrow" panose="020B0606020202030204" pitchFamily="34" charset="0"/>
              </a:rPr>
              <a:t> </a:t>
            </a:r>
            <a:r>
              <a:rPr lang="ru-RU" altLang="zh-CN" sz="1400" i="1" dirty="0" err="1" smtClean="0">
                <a:solidFill>
                  <a:srgbClr val="000000"/>
                </a:solidFill>
                <a:latin typeface="Arial Narrow" panose="020B0606020202030204" pitchFamily="34" charset="0"/>
                <a:cs typeface="Arial Narrow" panose="020B0606020202030204" pitchFamily="34" charset="0"/>
              </a:rPr>
              <a:t>бюджеттен</a:t>
            </a:r>
            <a:r>
              <a:rPr lang="ru-RU" altLang="zh-CN" sz="1400" i="1" dirty="0" smtClean="0">
                <a:solidFill>
                  <a:srgbClr val="000000"/>
                </a:solidFill>
                <a:latin typeface="Arial Narrow" panose="020B0606020202030204" pitchFamily="34" charset="0"/>
                <a:cs typeface="Arial Narrow" panose="020B0606020202030204" pitchFamily="34" charset="0"/>
              </a:rPr>
              <a:t> </a:t>
            </a:r>
            <a:r>
              <a:rPr lang="ru-RU" altLang="zh-CN" sz="1400" i="1" dirty="0" err="1" smtClean="0">
                <a:solidFill>
                  <a:srgbClr val="000000"/>
                </a:solidFill>
                <a:latin typeface="Arial Narrow" panose="020B0606020202030204" pitchFamily="34" charset="0"/>
                <a:cs typeface="Arial Narrow" panose="020B0606020202030204" pitchFamily="34" charset="0"/>
              </a:rPr>
              <a:t>төлейді</a:t>
            </a:r>
            <a:r>
              <a:rPr lang="ru-RU" altLang="zh-CN" sz="1400" i="1" dirty="0" smtClean="0">
                <a:solidFill>
                  <a:srgbClr val="000000"/>
                </a:solidFill>
                <a:latin typeface="Arial Narrow" panose="020B0606020202030204" pitchFamily="34" charset="0"/>
                <a:cs typeface="Arial Narrow" panose="020B0606020202030204" pitchFamily="34" charset="0"/>
              </a:rPr>
              <a:t>)</a:t>
            </a:r>
            <a:endParaRPr lang="ru-RU" altLang="zh-CN" sz="1400" i="1" dirty="0">
              <a:solidFill>
                <a:srgbClr val="000000"/>
              </a:solidFill>
              <a:latin typeface="Arial Narrow" panose="020B0606020202030204" pitchFamily="34" charset="0"/>
              <a:cs typeface="Arial Narrow" panose="020B0606020202030204" pitchFamily="34" charset="0"/>
            </a:endParaRPr>
          </a:p>
          <a:p>
            <a:pPr marL="269875" indent="-269875" algn="just">
              <a:spcBef>
                <a:spcPct val="0"/>
              </a:spcBef>
              <a:spcAft>
                <a:spcPts val="600"/>
              </a:spcAft>
              <a:buClr>
                <a:schemeClr val="tx2">
                  <a:lumMod val="75000"/>
                </a:schemeClr>
              </a:buClr>
              <a:buFont typeface="Arial Narrow" panose="020B0606020202030204" pitchFamily="34" charset="0"/>
              <a:buChar char="►"/>
              <a:tabLst>
                <a:tab pos="182563" algn="l"/>
              </a:tabLst>
            </a:pPr>
            <a:r>
              <a:rPr lang="ru-RU" altLang="zh-CN" sz="1600" u="sng" dirty="0" smtClean="0">
                <a:solidFill>
                  <a:srgbClr val="000000"/>
                </a:solidFill>
                <a:latin typeface="Arial Narrow" panose="020B0606020202030204" pitchFamily="34" charset="0"/>
                <a:cs typeface="Arial Narrow" panose="020B0606020202030204" pitchFamily="34" charset="0"/>
              </a:rPr>
              <a:t>МІНДЕТТІЛІК</a:t>
            </a:r>
            <a:r>
              <a:rPr lang="ru-RU" altLang="zh-CN" sz="1200" dirty="0" smtClean="0">
                <a:solidFill>
                  <a:srgbClr val="000000"/>
                </a:solidFill>
                <a:latin typeface="Arial Narrow" panose="020B0606020202030204" pitchFamily="34" charset="0"/>
                <a:cs typeface="Arial Narrow" panose="020B0606020202030204" pitchFamily="34" charset="0"/>
              </a:rPr>
              <a:t> </a:t>
            </a:r>
            <a:r>
              <a:rPr lang="ru-RU" altLang="zh-CN" sz="1200" i="1" dirty="0" smtClean="0">
                <a:solidFill>
                  <a:srgbClr val="000000"/>
                </a:solidFill>
                <a:latin typeface="Arial Narrow" panose="020B0606020202030204" pitchFamily="34" charset="0"/>
                <a:cs typeface="Arial Narrow" panose="020B0606020202030204" pitchFamily="34" charset="0"/>
              </a:rPr>
              <a:t>(</a:t>
            </a:r>
            <a:r>
              <a:rPr lang="ru-RU" altLang="zh-CN" sz="1400" i="1" dirty="0" err="1" smtClean="0">
                <a:solidFill>
                  <a:srgbClr val="000000"/>
                </a:solidFill>
                <a:latin typeface="Arial Narrow" panose="020B0606020202030204" pitchFamily="34" charset="0"/>
                <a:cs typeface="Arial Narrow" panose="020B0606020202030204" pitchFamily="34" charset="0"/>
              </a:rPr>
              <a:t>психологиядан</a:t>
            </a:r>
            <a:r>
              <a:rPr lang="ru-RU" altLang="zh-CN" sz="1400" i="1" dirty="0" smtClean="0">
                <a:solidFill>
                  <a:srgbClr val="000000"/>
                </a:solidFill>
                <a:latin typeface="Arial Narrow" panose="020B0606020202030204" pitchFamily="34" charset="0"/>
                <a:cs typeface="Arial Narrow" panose="020B0606020202030204" pitchFamily="34" charset="0"/>
              </a:rPr>
              <a:t>: бай </a:t>
            </a:r>
            <a:r>
              <a:rPr lang="ru-RU" altLang="zh-CN" sz="1400" i="1" dirty="0" err="1" smtClean="0">
                <a:solidFill>
                  <a:srgbClr val="000000"/>
                </a:solidFill>
                <a:latin typeface="Arial Narrow" panose="020B0606020202030204" pitchFamily="34" charset="0"/>
                <a:cs typeface="Arial Narrow" panose="020B0606020202030204" pitchFamily="34" charset="0"/>
              </a:rPr>
              <a:t>адамдар</a:t>
            </a:r>
            <a:r>
              <a:rPr lang="ru-RU" altLang="zh-CN" sz="1400" i="1" dirty="0" smtClean="0">
                <a:solidFill>
                  <a:srgbClr val="000000"/>
                </a:solidFill>
                <a:latin typeface="Arial Narrow" panose="020B0606020202030204" pitchFamily="34" charset="0"/>
                <a:cs typeface="Arial Narrow" panose="020B0606020202030204" pitchFamily="34" charset="0"/>
              </a:rPr>
              <a:t> </a:t>
            </a:r>
            <a:r>
              <a:rPr lang="ru-RU" altLang="zh-CN" sz="1400" i="1" dirty="0" err="1" smtClean="0">
                <a:solidFill>
                  <a:srgbClr val="000000"/>
                </a:solidFill>
                <a:latin typeface="Arial Narrow" panose="020B0606020202030204" pitchFamily="34" charset="0"/>
                <a:cs typeface="Arial Narrow" panose="020B0606020202030204" pitchFamily="34" charset="0"/>
              </a:rPr>
              <a:t>кедей</a:t>
            </a:r>
            <a:r>
              <a:rPr lang="ru-RU" altLang="zh-CN" sz="1400" i="1" dirty="0" smtClean="0">
                <a:solidFill>
                  <a:srgbClr val="000000"/>
                </a:solidFill>
                <a:latin typeface="Arial Narrow" panose="020B0606020202030204" pitchFamily="34" charset="0"/>
                <a:cs typeface="Arial Narrow" panose="020B0606020202030204" pitchFamily="34" charset="0"/>
              </a:rPr>
              <a:t> </a:t>
            </a:r>
            <a:r>
              <a:rPr lang="ru-RU" altLang="zh-CN" sz="1400" i="1" dirty="0" err="1" smtClean="0">
                <a:solidFill>
                  <a:srgbClr val="000000"/>
                </a:solidFill>
                <a:latin typeface="Arial Narrow" panose="020B0606020202030204" pitchFamily="34" charset="0"/>
                <a:cs typeface="Arial Narrow" panose="020B0606020202030204" pitchFamily="34" charset="0"/>
              </a:rPr>
              <a:t>адамдардың пайдасына</a:t>
            </a:r>
            <a:r>
              <a:rPr lang="ru-RU" altLang="zh-CN" sz="1400" i="1" dirty="0" smtClean="0">
                <a:solidFill>
                  <a:srgbClr val="000000"/>
                </a:solidFill>
                <a:latin typeface="Arial Narrow" panose="020B0606020202030204" pitchFamily="34" charset="0"/>
                <a:cs typeface="Arial Narrow" panose="020B0606020202030204" pitchFamily="34" charset="0"/>
              </a:rPr>
              <a:t> </a:t>
            </a:r>
            <a:r>
              <a:rPr lang="ru-RU" altLang="zh-CN" sz="1400" i="1" dirty="0" err="1" smtClean="0">
                <a:solidFill>
                  <a:srgbClr val="000000"/>
                </a:solidFill>
                <a:latin typeface="Arial Narrow" panose="020B0606020202030204" pitchFamily="34" charset="0"/>
                <a:cs typeface="Arial Narrow" panose="020B0606020202030204" pitchFamily="34" charset="0"/>
              </a:rPr>
              <a:t>өзінің ақшасын ерікті</a:t>
            </a:r>
            <a:r>
              <a:rPr lang="ru-RU" altLang="zh-CN" sz="1400" i="1" dirty="0" smtClean="0">
                <a:solidFill>
                  <a:srgbClr val="000000"/>
                </a:solidFill>
                <a:latin typeface="Arial Narrow" panose="020B0606020202030204" pitchFamily="34" charset="0"/>
                <a:cs typeface="Arial Narrow" panose="020B0606020202030204" pitchFamily="34" charset="0"/>
              </a:rPr>
              <a:t> </a:t>
            </a:r>
            <a:r>
              <a:rPr lang="ru-RU" altLang="zh-CN" sz="1400" i="1" dirty="0" err="1" smtClean="0">
                <a:solidFill>
                  <a:srgbClr val="000000"/>
                </a:solidFill>
                <a:latin typeface="Arial Narrow" panose="020B0606020202030204" pitchFamily="34" charset="0"/>
                <a:cs typeface="Arial Narrow" panose="020B0606020202030204" pitchFamily="34" charset="0"/>
              </a:rPr>
              <a:t>аудармайды</a:t>
            </a:r>
            <a:r>
              <a:rPr lang="ru-RU" altLang="zh-CN" sz="1400" i="1" dirty="0" smtClean="0">
                <a:solidFill>
                  <a:srgbClr val="000000"/>
                </a:solidFill>
                <a:latin typeface="Arial Narrow" panose="020B0606020202030204" pitchFamily="34" charset="0"/>
                <a:cs typeface="Arial Narrow" panose="020B0606020202030204" pitchFamily="34" charset="0"/>
              </a:rPr>
              <a:t>, </a:t>
            </a:r>
            <a:r>
              <a:rPr lang="ru-RU" altLang="zh-CN" sz="1400" i="1" dirty="0" err="1" smtClean="0">
                <a:solidFill>
                  <a:srgbClr val="000000"/>
                </a:solidFill>
                <a:latin typeface="Arial Narrow" panose="020B0606020202030204" pitchFamily="34" charset="0"/>
                <a:cs typeface="Arial Narrow" panose="020B0606020202030204" pitchFamily="34" charset="0"/>
              </a:rPr>
              <a:t>сондықтан тиімді</a:t>
            </a:r>
            <a:r>
              <a:rPr lang="ru-RU" altLang="zh-CN" sz="1400" i="1" dirty="0" smtClean="0">
                <a:solidFill>
                  <a:srgbClr val="000000"/>
                </a:solidFill>
                <a:latin typeface="Arial Narrow" panose="020B0606020202030204" pitchFamily="34" charset="0"/>
                <a:cs typeface="Arial Narrow" panose="020B0606020202030204" pitchFamily="34" charset="0"/>
              </a:rPr>
              <a:t> </a:t>
            </a:r>
            <a:r>
              <a:rPr lang="ru-RU" altLang="zh-CN" sz="1400" i="1" dirty="0" err="1" smtClean="0">
                <a:solidFill>
                  <a:srgbClr val="000000"/>
                </a:solidFill>
                <a:latin typeface="Arial Narrow" panose="020B0606020202030204" pitchFamily="34" charset="0"/>
                <a:cs typeface="Arial Narrow" panose="020B0606020202030204" pitchFamily="34" charset="0"/>
              </a:rPr>
              <a:t>жұмыс істеу</a:t>
            </a:r>
            <a:r>
              <a:rPr lang="ru-RU" altLang="zh-CN" sz="1400" i="1" dirty="0" smtClean="0">
                <a:solidFill>
                  <a:srgbClr val="000000"/>
                </a:solidFill>
                <a:latin typeface="Arial Narrow" panose="020B0606020202030204" pitchFamily="34" charset="0"/>
                <a:cs typeface="Arial Narrow" panose="020B0606020202030204" pitchFamily="34" charset="0"/>
              </a:rPr>
              <a:t> </a:t>
            </a:r>
            <a:r>
              <a:rPr lang="ru-RU" altLang="zh-CN" sz="1400" i="1" dirty="0" err="1" smtClean="0">
                <a:solidFill>
                  <a:srgbClr val="000000"/>
                </a:solidFill>
                <a:latin typeface="Arial Narrow" panose="020B0606020202030204" pitchFamily="34" charset="0"/>
                <a:cs typeface="Arial Narrow" panose="020B0606020202030204" pitchFamily="34" charset="0"/>
              </a:rPr>
              <a:t>үшін </a:t>
            </a:r>
            <a:r>
              <a:rPr lang="ru-RU" altLang="zh-CN" sz="1400" b="1" dirty="0" err="1" smtClean="0">
                <a:solidFill>
                  <a:srgbClr val="000000"/>
                </a:solidFill>
                <a:latin typeface="Arial Narrow" panose="020B0606020202030204" pitchFamily="34" charset="0"/>
                <a:cs typeface="Arial Narrow" panose="020B0606020202030204" pitchFamily="34" charset="0"/>
              </a:rPr>
              <a:t>жүйе қатысудан </a:t>
            </a:r>
            <a:r>
              <a:rPr lang="ru-RU" altLang="zh-CN" sz="1400" b="1" dirty="0" smtClean="0">
                <a:solidFill>
                  <a:srgbClr val="000000"/>
                </a:solidFill>
                <a:latin typeface="Arial Narrow" panose="020B0606020202030204" pitchFamily="34" charset="0"/>
                <a:cs typeface="Arial Narrow" panose="020B0606020202030204" pitchFamily="34" charset="0"/>
              </a:rPr>
              <a:t>бас </a:t>
            </a:r>
            <a:r>
              <a:rPr lang="ru-RU" altLang="zh-CN" sz="1400" b="1" dirty="0" err="1" smtClean="0">
                <a:solidFill>
                  <a:srgbClr val="000000"/>
                </a:solidFill>
                <a:latin typeface="Arial Narrow" panose="020B0606020202030204" pitchFamily="34" charset="0"/>
                <a:cs typeface="Arial Narrow" panose="020B0606020202030204" pitchFamily="34" charset="0"/>
              </a:rPr>
              <a:t>тарту</a:t>
            </a:r>
            <a:r>
              <a:rPr lang="ru-RU" altLang="zh-CN" sz="1400" b="1" dirty="0" smtClean="0">
                <a:solidFill>
                  <a:srgbClr val="000000"/>
                </a:solidFill>
                <a:latin typeface="Arial Narrow" panose="020B0606020202030204" pitchFamily="34" charset="0"/>
                <a:cs typeface="Arial Narrow" panose="020B0606020202030204" pitchFamily="34" charset="0"/>
              </a:rPr>
              <a:t> </a:t>
            </a:r>
            <a:r>
              <a:rPr lang="ru-RU" altLang="zh-CN" sz="1400" b="1" dirty="0" err="1" smtClean="0">
                <a:solidFill>
                  <a:srgbClr val="000000"/>
                </a:solidFill>
                <a:latin typeface="Arial Narrow" panose="020B0606020202030204" pitchFamily="34" charset="0"/>
                <a:cs typeface="Arial Narrow" panose="020B0606020202030204" pitchFamily="34" charset="0"/>
              </a:rPr>
              <a:t>құқығынсыз барлық адамдар</a:t>
            </a:r>
            <a:r>
              <a:rPr lang="ru-RU" altLang="zh-CN" sz="1400" b="1" dirty="0" smtClean="0">
                <a:solidFill>
                  <a:srgbClr val="000000"/>
                </a:solidFill>
                <a:latin typeface="Arial Narrow" panose="020B0606020202030204" pitchFamily="34" charset="0"/>
                <a:cs typeface="Arial Narrow" panose="020B0606020202030204" pitchFamily="34" charset="0"/>
              </a:rPr>
              <a:t> </a:t>
            </a:r>
            <a:r>
              <a:rPr lang="ru-RU" altLang="zh-CN" sz="1400" b="1" dirty="0" err="1" smtClean="0">
                <a:solidFill>
                  <a:srgbClr val="000000"/>
                </a:solidFill>
                <a:latin typeface="Arial Narrow" panose="020B0606020202030204" pitchFamily="34" charset="0"/>
                <a:cs typeface="Arial Narrow" panose="020B0606020202030204" pitchFamily="34" charset="0"/>
              </a:rPr>
              <a:t>үшін міндетті</a:t>
            </a:r>
            <a:r>
              <a:rPr lang="ru-RU" altLang="zh-CN" sz="1400" b="1" dirty="0" smtClean="0">
                <a:solidFill>
                  <a:srgbClr val="000000"/>
                </a:solidFill>
                <a:latin typeface="Arial Narrow" panose="020B0606020202030204" pitchFamily="34" charset="0"/>
                <a:cs typeface="Arial Narrow" panose="020B0606020202030204" pitchFamily="34" charset="0"/>
              </a:rPr>
              <a:t> </a:t>
            </a:r>
            <a:r>
              <a:rPr lang="ru-RU" altLang="zh-CN" sz="1400" b="1" dirty="0" err="1" smtClean="0">
                <a:solidFill>
                  <a:srgbClr val="000000"/>
                </a:solidFill>
                <a:latin typeface="Arial Narrow" panose="020B0606020202030204" pitchFamily="34" charset="0"/>
                <a:cs typeface="Arial Narrow" panose="020B0606020202030204" pitchFamily="34" charset="0"/>
              </a:rPr>
              <a:t>болуға тиіс</a:t>
            </a:r>
            <a:r>
              <a:rPr lang="ru-RU" altLang="zh-CN" sz="1400" b="1" i="1" u="sng" dirty="0" smtClean="0">
                <a:solidFill>
                  <a:srgbClr val="000000"/>
                </a:solidFill>
                <a:latin typeface="Arial Narrow" panose="020B0606020202030204" pitchFamily="34" charset="0"/>
                <a:cs typeface="Arial Narrow" panose="020B0606020202030204" pitchFamily="34" charset="0"/>
              </a:rPr>
              <a:t>)</a:t>
            </a:r>
            <a:endParaRPr lang="ru-RU" altLang="zh-CN" sz="1400" b="1" i="1" u="sng" dirty="0">
              <a:solidFill>
                <a:srgbClr val="000000"/>
              </a:solidFill>
              <a:latin typeface="Arial Narrow" panose="020B0606020202030204" pitchFamily="34" charset="0"/>
              <a:cs typeface="Arial Narrow" panose="020B0606020202030204" pitchFamily="34" charset="0"/>
            </a:endParaRPr>
          </a:p>
        </p:txBody>
      </p:sp>
    </p:spTree>
    <p:extLst>
      <p:ext uri="{BB962C8B-B14F-4D97-AF65-F5344CB8AC3E}">
        <p14:creationId xmlns:p14="http://schemas.microsoft.com/office/powerpoint/2010/main" val="31015417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32459" y="78484"/>
            <a:ext cx="9000941" cy="523220"/>
          </a:xfrm>
          <a:prstGeom prst="rect">
            <a:avLst/>
          </a:prstGeom>
          <a:noFill/>
        </p:spPr>
        <p:txBody>
          <a:bodyPr wrap="square" rtlCol="0">
            <a:spAutoFit/>
          </a:bodyPr>
          <a:lstStyle/>
          <a:p>
            <a:r>
              <a:rPr lang="ru-RU" sz="2800" dirty="0" smtClean="0">
                <a:solidFill>
                  <a:prstClr val="black"/>
                </a:solidFill>
                <a:latin typeface="Impact" panose="020B0806030902050204" pitchFamily="34" charset="0"/>
                <a:cs typeface="Arial"/>
              </a:rPr>
              <a:t>МАЗМҰНЫ</a:t>
            </a:r>
            <a:endParaRPr lang="ru-RU" sz="2800" dirty="0">
              <a:solidFill>
                <a:prstClr val="black"/>
              </a:solidFill>
              <a:latin typeface="Impact" panose="020B0806030902050204" pitchFamily="34" charset="0"/>
              <a:cs typeface="Arial"/>
            </a:endParaRPr>
          </a:p>
        </p:txBody>
      </p:sp>
      <p:sp>
        <p:nvSpPr>
          <p:cNvPr id="11" name="Rectangle 51"/>
          <p:cNvSpPr>
            <a:spLocks noChangeArrowheads="1"/>
          </p:cNvSpPr>
          <p:nvPr/>
        </p:nvSpPr>
        <p:spPr bwMode="gray">
          <a:xfrm>
            <a:off x="711911" y="1133651"/>
            <a:ext cx="685746" cy="721840"/>
          </a:xfrm>
          <a:prstGeom prst="rect">
            <a:avLst/>
          </a:prstGeom>
          <a:solidFill>
            <a:srgbClr val="002060"/>
          </a:solidFill>
          <a:ln w="12700">
            <a:solidFill>
              <a:srgbClr val="C0C0C0"/>
            </a:solidFill>
            <a:miter lim="800000"/>
            <a:headEnd/>
            <a:tailEnd/>
          </a:ln>
          <a:effectLst>
            <a:outerShdw blurRad="127000" dist="63500" dir="2700000" algn="tl" rotWithShape="0">
              <a:prstClr val="black">
                <a:alpha val="40000"/>
              </a:prstClr>
            </a:outerShdw>
          </a:effectLst>
        </p:spPr>
        <p:txBody>
          <a:bodyPr lIns="0" tIns="0" rIns="0" bIns="0" anchor="ctr"/>
          <a:lstStyle/>
          <a:p>
            <a:pPr algn="ctr"/>
            <a:r>
              <a:rPr lang="ru-RU" sz="2400" b="1" kern="0" noProof="1">
                <a:ln>
                  <a:solidFill>
                    <a:srgbClr val="FFFFFF"/>
                  </a:solidFill>
                </a:ln>
                <a:solidFill>
                  <a:srgbClr val="FFFFFF"/>
                </a:solidFill>
                <a:latin typeface="Century Gothic" panose="020B0502020202020204" pitchFamily="34" charset="0"/>
              </a:rPr>
              <a:t>1</a:t>
            </a:r>
            <a:endParaRPr lang="de-DE" sz="2400" b="1" kern="0" noProof="1">
              <a:ln>
                <a:solidFill>
                  <a:srgbClr val="FFFFFF"/>
                </a:solidFill>
              </a:ln>
              <a:solidFill>
                <a:srgbClr val="FFFFFF"/>
              </a:solidFill>
              <a:latin typeface="Century Gothic" panose="020B0502020202020204" pitchFamily="34" charset="0"/>
            </a:endParaRPr>
          </a:p>
        </p:txBody>
      </p:sp>
      <p:sp>
        <p:nvSpPr>
          <p:cNvPr id="12" name="Rectangle 52"/>
          <p:cNvSpPr>
            <a:spLocks noChangeArrowheads="1"/>
          </p:cNvSpPr>
          <p:nvPr/>
        </p:nvSpPr>
        <p:spPr bwMode="gray">
          <a:xfrm>
            <a:off x="1541449" y="1133653"/>
            <a:ext cx="9605633" cy="721838"/>
          </a:xfrm>
          <a:prstGeom prst="rect">
            <a:avLst/>
          </a:prstGeom>
          <a:solidFill>
            <a:srgbClr val="002060"/>
          </a:solidFill>
          <a:ln w="12700">
            <a:solidFill>
              <a:srgbClr val="C0C0C0"/>
            </a:solidFill>
            <a:miter lim="800000"/>
            <a:headEnd/>
            <a:tailEnd/>
          </a:ln>
          <a:effectLst>
            <a:outerShdw blurRad="127000" dist="63500" dir="2700000" algn="tl" rotWithShape="0">
              <a:prstClr val="black">
                <a:alpha val="40000"/>
              </a:prstClr>
            </a:outerShdw>
          </a:effectLst>
        </p:spPr>
        <p:txBody>
          <a:bodyPr lIns="144368" tIns="0" rIns="0" bIns="0" anchor="ctr"/>
          <a:lstStyle/>
          <a:p>
            <a:r>
              <a:rPr lang="ru-RU" sz="2000" b="1" dirty="0" smtClean="0">
                <a:solidFill>
                  <a:schemeClr val="bg1"/>
                </a:solidFill>
                <a:latin typeface="Century Gothic" panose="020B0502020202020204" pitchFamily="34" charset="0"/>
              </a:rPr>
              <a:t>МӘМС </a:t>
            </a:r>
            <a:r>
              <a:rPr lang="ru-RU" sz="2000" b="1" dirty="0" err="1" smtClean="0">
                <a:solidFill>
                  <a:schemeClr val="bg1"/>
                </a:solidFill>
                <a:latin typeface="Century Gothic" panose="020B0502020202020204" pitchFamily="34" charset="0"/>
              </a:rPr>
              <a:t>бойынша</a:t>
            </a:r>
            <a:r>
              <a:rPr lang="ru-RU" sz="2000" b="1" dirty="0" smtClean="0">
                <a:solidFill>
                  <a:schemeClr val="bg1"/>
                </a:solidFill>
                <a:latin typeface="Century Gothic" panose="020B0502020202020204" pitchFamily="34" charset="0"/>
              </a:rPr>
              <a:t> ЗАҢНАМАҒА ЕНГІЗІЛЕТІН ӨЗГЕРІСТЕРДІҢ НЕГІЗГІ ТӘСІЛДЕРІ</a:t>
            </a:r>
            <a:endParaRPr lang="ru-RU" sz="2000" b="1" dirty="0">
              <a:solidFill>
                <a:schemeClr val="bg1"/>
              </a:solidFill>
              <a:latin typeface="Century Gothic" panose="020B0502020202020204" pitchFamily="34" charset="0"/>
            </a:endParaRPr>
          </a:p>
        </p:txBody>
      </p:sp>
      <p:sp>
        <p:nvSpPr>
          <p:cNvPr id="13" name="Rectangle 52"/>
          <p:cNvSpPr>
            <a:spLocks noChangeArrowheads="1"/>
          </p:cNvSpPr>
          <p:nvPr/>
        </p:nvSpPr>
        <p:spPr bwMode="gray">
          <a:xfrm>
            <a:off x="1541449" y="2484212"/>
            <a:ext cx="9605633" cy="721838"/>
          </a:xfrm>
          <a:prstGeom prst="rect">
            <a:avLst/>
          </a:prstGeom>
          <a:solidFill>
            <a:schemeClr val="tx2">
              <a:lumMod val="60000"/>
              <a:lumOff val="40000"/>
            </a:schemeClr>
          </a:solidFill>
          <a:ln w="12700">
            <a:solidFill>
              <a:srgbClr val="C0C0C0"/>
            </a:solidFill>
            <a:miter lim="800000"/>
            <a:headEnd/>
            <a:tailEnd/>
          </a:ln>
          <a:effectLst>
            <a:outerShdw blurRad="127000" dist="63500" dir="2700000" algn="tl" rotWithShape="0">
              <a:prstClr val="black">
                <a:alpha val="40000"/>
              </a:prstClr>
            </a:outerShdw>
          </a:effectLst>
        </p:spPr>
        <p:txBody>
          <a:bodyPr lIns="144368" tIns="0" rIns="0" bIns="0" anchor="ctr"/>
          <a:lstStyle/>
          <a:p>
            <a:r>
              <a:rPr lang="kk-KZ" sz="2400" b="1" dirty="0" smtClean="0">
                <a:solidFill>
                  <a:schemeClr val="bg1"/>
                </a:solidFill>
                <a:latin typeface="Century Gothic" panose="020B0502020202020204" pitchFamily="34" charset="0"/>
              </a:rPr>
              <a:t>Кірістері</a:t>
            </a:r>
            <a:endParaRPr lang="ru-RU" sz="2400" b="1" dirty="0">
              <a:solidFill>
                <a:schemeClr val="bg1"/>
              </a:solidFill>
              <a:latin typeface="Century Gothic" panose="020B0502020202020204" pitchFamily="34" charset="0"/>
            </a:endParaRPr>
          </a:p>
        </p:txBody>
      </p:sp>
      <p:sp>
        <p:nvSpPr>
          <p:cNvPr id="14" name="Rectangle 52"/>
          <p:cNvSpPr>
            <a:spLocks noChangeArrowheads="1"/>
          </p:cNvSpPr>
          <p:nvPr/>
        </p:nvSpPr>
        <p:spPr bwMode="gray">
          <a:xfrm>
            <a:off x="1543795" y="3491874"/>
            <a:ext cx="9605633" cy="721838"/>
          </a:xfrm>
          <a:prstGeom prst="rect">
            <a:avLst/>
          </a:prstGeom>
          <a:solidFill>
            <a:schemeClr val="tx2">
              <a:lumMod val="60000"/>
              <a:lumOff val="40000"/>
            </a:schemeClr>
          </a:solidFill>
          <a:ln w="12700">
            <a:solidFill>
              <a:srgbClr val="C0C0C0"/>
            </a:solidFill>
            <a:miter lim="800000"/>
            <a:headEnd/>
            <a:tailEnd/>
          </a:ln>
          <a:effectLst>
            <a:outerShdw blurRad="127000" dist="63500" dir="2700000" algn="tl" rotWithShape="0">
              <a:prstClr val="black">
                <a:alpha val="40000"/>
              </a:prstClr>
            </a:outerShdw>
          </a:effectLst>
        </p:spPr>
        <p:txBody>
          <a:bodyPr lIns="144368" tIns="0" rIns="0" bIns="0" anchor="ctr"/>
          <a:lstStyle/>
          <a:p>
            <a:r>
              <a:rPr lang="ru-RU" sz="2400" b="1" dirty="0" err="1" smtClean="0">
                <a:solidFill>
                  <a:schemeClr val="bg1"/>
                </a:solidFill>
                <a:latin typeface="Century Gothic" panose="020B0502020202020204" pitchFamily="34" charset="0"/>
              </a:rPr>
              <a:t>Шығыстар және </a:t>
            </a:r>
            <a:r>
              <a:rPr lang="ru-RU" sz="2400" b="1" dirty="0" smtClean="0">
                <a:solidFill>
                  <a:schemeClr val="bg1"/>
                </a:solidFill>
                <a:latin typeface="Century Gothic" panose="020B0502020202020204" pitchFamily="34" charset="0"/>
              </a:rPr>
              <a:t>ТМККК мен МӘМС </a:t>
            </a:r>
            <a:r>
              <a:rPr lang="ru-RU" sz="2400" b="1" dirty="0" err="1" smtClean="0">
                <a:solidFill>
                  <a:schemeClr val="bg1"/>
                </a:solidFill>
                <a:latin typeface="Century Gothic" panose="020B0502020202020204" pitchFamily="34" charset="0"/>
              </a:rPr>
              <a:t>тізбесі</a:t>
            </a:r>
            <a:endParaRPr lang="ru-RU" sz="2400" b="1" dirty="0">
              <a:solidFill>
                <a:schemeClr val="bg1"/>
              </a:solidFill>
              <a:latin typeface="Century Gothic" panose="020B0502020202020204" pitchFamily="34" charset="0"/>
            </a:endParaRPr>
          </a:p>
        </p:txBody>
      </p:sp>
      <p:sp>
        <p:nvSpPr>
          <p:cNvPr id="15" name="Rectangle 51"/>
          <p:cNvSpPr>
            <a:spLocks noChangeArrowheads="1"/>
          </p:cNvSpPr>
          <p:nvPr/>
        </p:nvSpPr>
        <p:spPr bwMode="gray">
          <a:xfrm>
            <a:off x="711911" y="2471920"/>
            <a:ext cx="685746" cy="721840"/>
          </a:xfrm>
          <a:prstGeom prst="rect">
            <a:avLst/>
          </a:prstGeom>
          <a:solidFill>
            <a:schemeClr val="tx2">
              <a:lumMod val="60000"/>
              <a:lumOff val="40000"/>
            </a:schemeClr>
          </a:solidFill>
          <a:ln w="12700">
            <a:solidFill>
              <a:srgbClr val="C0C0C0"/>
            </a:solidFill>
            <a:miter lim="800000"/>
            <a:headEnd/>
            <a:tailEnd/>
          </a:ln>
          <a:effectLst>
            <a:outerShdw blurRad="127000" dist="63500" dir="2700000" algn="tl" rotWithShape="0">
              <a:prstClr val="black">
                <a:alpha val="40000"/>
              </a:prstClr>
            </a:outerShdw>
          </a:effectLst>
        </p:spPr>
        <p:txBody>
          <a:bodyPr lIns="144368" tIns="0" rIns="0" bIns="0" anchor="ctr"/>
          <a:lstStyle/>
          <a:p>
            <a:pPr algn="ctr"/>
            <a:r>
              <a:rPr lang="ru-RU" sz="2400" b="1" noProof="1">
                <a:solidFill>
                  <a:schemeClr val="bg1"/>
                </a:solidFill>
                <a:latin typeface="Century Gothic" panose="020B0502020202020204" pitchFamily="34" charset="0"/>
              </a:rPr>
              <a:t>2</a:t>
            </a:r>
            <a:endParaRPr lang="de-DE" sz="2400" b="1" noProof="1">
              <a:solidFill>
                <a:schemeClr val="bg1"/>
              </a:solidFill>
              <a:latin typeface="Century Gothic" panose="020B0502020202020204" pitchFamily="34" charset="0"/>
            </a:endParaRPr>
          </a:p>
        </p:txBody>
      </p:sp>
      <p:sp>
        <p:nvSpPr>
          <p:cNvPr id="16" name="Rectangle 51"/>
          <p:cNvSpPr>
            <a:spLocks noChangeArrowheads="1"/>
          </p:cNvSpPr>
          <p:nvPr/>
        </p:nvSpPr>
        <p:spPr bwMode="gray">
          <a:xfrm>
            <a:off x="711911" y="3499017"/>
            <a:ext cx="685746" cy="721840"/>
          </a:xfrm>
          <a:prstGeom prst="rect">
            <a:avLst/>
          </a:prstGeom>
          <a:solidFill>
            <a:schemeClr val="tx2">
              <a:lumMod val="60000"/>
              <a:lumOff val="40000"/>
            </a:schemeClr>
          </a:solidFill>
          <a:ln w="12700">
            <a:solidFill>
              <a:srgbClr val="C0C0C0"/>
            </a:solidFill>
            <a:miter lim="800000"/>
            <a:headEnd/>
            <a:tailEnd/>
          </a:ln>
          <a:effectLst>
            <a:outerShdw blurRad="127000" dist="63500" dir="2700000" algn="tl" rotWithShape="0">
              <a:prstClr val="black">
                <a:alpha val="40000"/>
              </a:prstClr>
            </a:outerShdw>
          </a:effectLst>
        </p:spPr>
        <p:txBody>
          <a:bodyPr lIns="144368" tIns="0" rIns="0" bIns="0" anchor="ctr"/>
          <a:lstStyle/>
          <a:p>
            <a:pPr algn="ctr"/>
            <a:r>
              <a:rPr lang="ru-RU" sz="2400" b="1" noProof="1">
                <a:solidFill>
                  <a:schemeClr val="bg1"/>
                </a:solidFill>
                <a:latin typeface="Century Gothic" panose="020B0502020202020204" pitchFamily="34" charset="0"/>
              </a:rPr>
              <a:t>3</a:t>
            </a:r>
            <a:endParaRPr lang="de-DE" sz="2400" b="1" noProof="1">
              <a:solidFill>
                <a:schemeClr val="bg1"/>
              </a:solidFill>
              <a:latin typeface="Century Gothic" panose="020B0502020202020204" pitchFamily="34" charset="0"/>
            </a:endParaRPr>
          </a:p>
        </p:txBody>
      </p:sp>
      <p:sp>
        <p:nvSpPr>
          <p:cNvPr id="19" name="Номер слайда 1"/>
          <p:cNvSpPr>
            <a:spLocks noGrp="1"/>
          </p:cNvSpPr>
          <p:nvPr>
            <p:ph type="sldNum" sz="quarter" idx="12"/>
          </p:nvPr>
        </p:nvSpPr>
        <p:spPr>
          <a:xfrm>
            <a:off x="10662526" y="6459887"/>
            <a:ext cx="1312025" cy="365125"/>
          </a:xfrm>
        </p:spPr>
        <p:txBody>
          <a:bodyPr/>
          <a:lstStyle/>
          <a:p>
            <a:fld id="{BA0DA246-64C5-4EF2-A6B0-17986941106E}" type="slidenum">
              <a:rPr lang="ru-RU" sz="1600" smtClean="0">
                <a:solidFill>
                  <a:schemeClr val="tx1"/>
                </a:solidFill>
                <a:latin typeface="Arial Narrow" panose="020B0606020202030204" pitchFamily="34" charset="0"/>
              </a:rPr>
              <a:pPr/>
              <a:t>4</a:t>
            </a:fld>
            <a:endParaRPr lang="ru-RU" sz="1600" dirty="0">
              <a:solidFill>
                <a:schemeClr val="tx1"/>
              </a:solidFill>
              <a:latin typeface="Arial Narrow" panose="020B0606020202030204" pitchFamily="34" charset="0"/>
            </a:endParaRPr>
          </a:p>
        </p:txBody>
      </p:sp>
    </p:spTree>
    <p:extLst>
      <p:ext uri="{BB962C8B-B14F-4D97-AF65-F5344CB8AC3E}">
        <p14:creationId xmlns:p14="http://schemas.microsoft.com/office/powerpoint/2010/main" val="23525335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Прямая соединительная линия 11"/>
          <p:cNvCxnSpPr/>
          <p:nvPr/>
        </p:nvCxnSpPr>
        <p:spPr>
          <a:xfrm>
            <a:off x="2771706" y="549357"/>
            <a:ext cx="0" cy="5597305"/>
          </a:xfrm>
          <a:prstGeom prst="line">
            <a:avLst/>
          </a:prstGeom>
          <a:ln w="25400"/>
        </p:spPr>
        <p:style>
          <a:lnRef idx="3">
            <a:schemeClr val="accent6"/>
          </a:lnRef>
          <a:fillRef idx="0">
            <a:schemeClr val="accent6"/>
          </a:fillRef>
          <a:effectRef idx="2">
            <a:schemeClr val="accent6"/>
          </a:effectRef>
          <a:fontRef idx="minor">
            <a:schemeClr val="tx1"/>
          </a:fontRef>
        </p:style>
      </p:cxnSp>
      <p:sp>
        <p:nvSpPr>
          <p:cNvPr id="23" name="Прямоугольник 22"/>
          <p:cNvSpPr/>
          <p:nvPr/>
        </p:nvSpPr>
        <p:spPr>
          <a:xfrm>
            <a:off x="4436528" y="5129525"/>
            <a:ext cx="6785092" cy="693881"/>
          </a:xfrm>
          <a:prstGeom prst="rect">
            <a:avLst/>
          </a:prstGeom>
          <a:noFill/>
          <a:ln w="12700">
            <a:solidFill>
              <a:schemeClr val="accent6"/>
            </a:solid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2080" tIns="27194" rIns="27192" bIns="27193" numCol="1" spcCol="1270" anchor="ctr" anchorCtr="0">
            <a:noAutofit/>
          </a:bodyPr>
          <a:lstStyle/>
          <a:p>
            <a:pPr marL="240754" lvl="1" indent="-240754" defTabSz="450577">
              <a:spcBef>
                <a:spcPct val="0"/>
              </a:spcBef>
              <a:buClr>
                <a:schemeClr val="accent6">
                  <a:lumMod val="50000"/>
                </a:schemeClr>
              </a:buClr>
              <a:buFontTx/>
              <a:buChar char="►"/>
              <a:defRPr/>
            </a:pPr>
            <a:r>
              <a:rPr lang="ru-RU" u="sng" dirty="0" smtClean="0">
                <a:solidFill>
                  <a:schemeClr val="tx1"/>
                </a:solidFill>
              </a:rPr>
              <a:t>ӘМСҚ ЖҰМЫСЫН ҰЙЫМДАСТЫРУ</a:t>
            </a:r>
            <a:r>
              <a:rPr lang="ru-RU" dirty="0" smtClean="0">
                <a:solidFill>
                  <a:schemeClr val="tx1"/>
                </a:solidFill>
              </a:rPr>
              <a:t> (ТМККК </a:t>
            </a:r>
            <a:r>
              <a:rPr lang="ru-RU" dirty="0" err="1" smtClean="0">
                <a:solidFill>
                  <a:schemeClr val="tx1"/>
                </a:solidFill>
              </a:rPr>
              <a:t>және </a:t>
            </a:r>
            <a:r>
              <a:rPr lang="ru-RU" dirty="0" smtClean="0">
                <a:solidFill>
                  <a:schemeClr val="tx1"/>
                </a:solidFill>
              </a:rPr>
              <a:t>МӘМС </a:t>
            </a:r>
            <a:r>
              <a:rPr lang="ru-RU" dirty="0" err="1" smtClean="0">
                <a:solidFill>
                  <a:schemeClr val="tx1"/>
                </a:solidFill>
              </a:rPr>
              <a:t>бірыңғай төлеушісі</a:t>
            </a:r>
            <a:r>
              <a:rPr lang="ru-RU" dirty="0" smtClean="0">
                <a:solidFill>
                  <a:schemeClr val="tx1"/>
                </a:solidFill>
              </a:rPr>
              <a:t>)</a:t>
            </a:r>
            <a:endParaRPr lang="ru-RU" dirty="0">
              <a:solidFill>
                <a:schemeClr val="tx1"/>
              </a:solidFill>
              <a:latin typeface="Arial Narrow" panose="020B0606020202030204" pitchFamily="34" charset="0"/>
            </a:endParaRPr>
          </a:p>
        </p:txBody>
      </p:sp>
      <p:sp>
        <p:nvSpPr>
          <p:cNvPr id="24" name="Прямоугольник 23"/>
          <p:cNvSpPr/>
          <p:nvPr/>
        </p:nvSpPr>
        <p:spPr>
          <a:xfrm>
            <a:off x="4724356" y="5926339"/>
            <a:ext cx="6639948" cy="606910"/>
          </a:xfrm>
          <a:prstGeom prst="rect">
            <a:avLst/>
          </a:prstGeom>
          <a:noFill/>
          <a:ln w="12700">
            <a:solidFill>
              <a:schemeClr val="accent6"/>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2080" tIns="27193" rIns="27192" bIns="27193" numCol="1" spcCol="1270" anchor="ctr" anchorCtr="0">
            <a:noAutofit/>
          </a:bodyPr>
          <a:lstStyle/>
          <a:p>
            <a:pPr marL="240754" lvl="1" indent="-240754" defTabSz="450577">
              <a:spcBef>
                <a:spcPct val="0"/>
              </a:spcBef>
              <a:buClr>
                <a:schemeClr val="accent6">
                  <a:lumMod val="50000"/>
                </a:schemeClr>
              </a:buClr>
              <a:buFontTx/>
              <a:buChar char="►"/>
              <a:defRPr/>
            </a:pPr>
            <a:r>
              <a:rPr lang="ru-RU" u="sng" dirty="0" smtClean="0">
                <a:solidFill>
                  <a:schemeClr val="tx1"/>
                </a:solidFill>
              </a:rPr>
              <a:t>ДӘРІ-ДӘРМЕКТІК ҚАМТАМАСЫЗ ЕТУ </a:t>
            </a:r>
            <a:r>
              <a:rPr lang="ru-RU" dirty="0" smtClean="0">
                <a:solidFill>
                  <a:schemeClr val="tx1"/>
                </a:solidFill>
              </a:rPr>
              <a:t>(МӘМС </a:t>
            </a:r>
            <a:r>
              <a:rPr lang="ru-RU" dirty="0" err="1" smtClean="0">
                <a:solidFill>
                  <a:schemeClr val="tx1"/>
                </a:solidFill>
              </a:rPr>
              <a:t>және </a:t>
            </a:r>
            <a:r>
              <a:rPr lang="ru-RU" dirty="0" smtClean="0">
                <a:solidFill>
                  <a:schemeClr val="tx1"/>
                </a:solidFill>
              </a:rPr>
              <a:t>ТМККК </a:t>
            </a:r>
            <a:r>
              <a:rPr lang="ru-RU" dirty="0" err="1" smtClean="0">
                <a:solidFill>
                  <a:schemeClr val="tx1"/>
                </a:solidFill>
              </a:rPr>
              <a:t>жүйесінде</a:t>
            </a:r>
            <a:r>
              <a:rPr lang="ru-RU" dirty="0" smtClean="0">
                <a:solidFill>
                  <a:schemeClr val="tx1"/>
                </a:solidFill>
              </a:rPr>
              <a:t>)</a:t>
            </a:r>
            <a:endParaRPr lang="ru-RU" dirty="0">
              <a:solidFill>
                <a:schemeClr val="tx1"/>
              </a:solidFill>
              <a:latin typeface="Arial Narrow" panose="020B0606020202030204" pitchFamily="34" charset="0"/>
            </a:endParaRPr>
          </a:p>
        </p:txBody>
      </p:sp>
      <p:pic>
        <p:nvPicPr>
          <p:cNvPr id="31" name="Рисунок 3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1600" y="924512"/>
            <a:ext cx="1711598" cy="1349043"/>
          </a:xfrm>
          <a:prstGeom prst="rect">
            <a:avLst/>
          </a:prstGeom>
        </p:spPr>
      </p:pic>
      <p:cxnSp>
        <p:nvCxnSpPr>
          <p:cNvPr id="13" name="Прямая соединительная линия 12"/>
          <p:cNvCxnSpPr/>
          <p:nvPr/>
        </p:nvCxnSpPr>
        <p:spPr>
          <a:xfrm flipH="1">
            <a:off x="691600" y="757903"/>
            <a:ext cx="10794216" cy="0"/>
          </a:xfrm>
          <a:prstGeom prst="line">
            <a:avLst/>
          </a:prstGeom>
          <a:ln w="25400"/>
        </p:spPr>
        <p:style>
          <a:lnRef idx="3">
            <a:schemeClr val="accent6"/>
          </a:lnRef>
          <a:fillRef idx="0">
            <a:schemeClr val="accent6"/>
          </a:fillRef>
          <a:effectRef idx="2">
            <a:schemeClr val="accent6"/>
          </a:effectRef>
          <a:fontRef idx="minor">
            <a:schemeClr val="tx1"/>
          </a:fontRef>
        </p:style>
      </p:cxnSp>
      <p:sp>
        <p:nvSpPr>
          <p:cNvPr id="10" name="Прямоугольник 9"/>
          <p:cNvSpPr/>
          <p:nvPr/>
        </p:nvSpPr>
        <p:spPr>
          <a:xfrm>
            <a:off x="648003" y="2677904"/>
            <a:ext cx="2001891" cy="1815882"/>
          </a:xfrm>
          <a:prstGeom prst="rect">
            <a:avLst/>
          </a:prstGeom>
        </p:spPr>
        <p:txBody>
          <a:bodyPr wrap="square">
            <a:spAutoFit/>
          </a:bodyPr>
          <a:lstStyle/>
          <a:p>
            <a:r>
              <a:rPr lang="ru-RU" sz="1600" b="1" dirty="0" smtClean="0"/>
              <a:t>«</a:t>
            </a:r>
            <a:r>
              <a:rPr lang="ru-RU" sz="1600" b="1" dirty="0" err="1" smtClean="0"/>
              <a:t>Кейбір</a:t>
            </a:r>
            <a:r>
              <a:rPr lang="ru-RU" sz="1600" b="1" dirty="0" smtClean="0"/>
              <a:t> </a:t>
            </a:r>
            <a:r>
              <a:rPr lang="ru-RU" sz="1600" b="1" dirty="0" err="1" smtClean="0"/>
              <a:t>заңнамалық актілерге</a:t>
            </a:r>
            <a:r>
              <a:rPr lang="ru-RU" sz="1600" b="1" dirty="0" smtClean="0"/>
              <a:t> </a:t>
            </a:r>
            <a:r>
              <a:rPr lang="ru-RU" sz="1600" b="1" dirty="0" err="1" smtClean="0"/>
              <a:t>денсаулық сақтау мәселелері бойынша</a:t>
            </a:r>
            <a:r>
              <a:rPr lang="ru-RU" sz="1600" b="1" dirty="0" smtClean="0"/>
              <a:t> </a:t>
            </a:r>
            <a:r>
              <a:rPr lang="ru-RU" sz="1600" b="1" dirty="0" err="1" smtClean="0"/>
              <a:t>өзгерістер </a:t>
            </a:r>
            <a:r>
              <a:rPr lang="ru-RU" sz="1600" b="1" dirty="0" smtClean="0"/>
              <a:t>мен </a:t>
            </a:r>
            <a:r>
              <a:rPr lang="ru-RU" sz="1600" b="1" dirty="0" err="1" smtClean="0"/>
              <a:t>толықтырулар енгізу</a:t>
            </a:r>
            <a:r>
              <a:rPr lang="ru-RU" sz="1600" b="1" dirty="0" smtClean="0"/>
              <a:t> </a:t>
            </a:r>
            <a:r>
              <a:rPr lang="ru-RU" sz="1600" b="1" dirty="0" err="1" smtClean="0"/>
              <a:t>туралы</a:t>
            </a:r>
            <a:r>
              <a:rPr lang="ru-RU" sz="1600" b="1" dirty="0" smtClean="0"/>
              <a:t>» ҚР </a:t>
            </a:r>
            <a:r>
              <a:rPr lang="ru-RU" sz="1600" b="1" dirty="0" err="1" smtClean="0"/>
              <a:t>Заң жобасы</a:t>
            </a:r>
            <a:endParaRPr lang="ru-RU" sz="1600" b="1" dirty="0"/>
          </a:p>
        </p:txBody>
      </p:sp>
      <p:pic>
        <p:nvPicPr>
          <p:cNvPr id="7170" name="Picture 2" descr="Картинки по запросу ЧЕЛОВЕЧЕК фонд"/>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37247" y="1089602"/>
            <a:ext cx="868679" cy="945732"/>
          </a:xfrm>
          <a:prstGeom prst="rect">
            <a:avLst/>
          </a:prstGeom>
          <a:noFill/>
          <a:extLst>
            <a:ext uri="{909E8E84-426E-40DD-AFC4-6F175D3DCCD1}">
              <a14:hiddenFill xmlns:a14="http://schemas.microsoft.com/office/drawing/2010/main">
                <a:solidFill>
                  <a:srgbClr val="FFFFFF"/>
                </a:solidFill>
              </a14:hiddenFill>
            </a:ext>
          </a:extLst>
        </p:spPr>
      </p:pic>
      <p:sp>
        <p:nvSpPr>
          <p:cNvPr id="37" name="Прямоугольник 36"/>
          <p:cNvSpPr/>
          <p:nvPr/>
        </p:nvSpPr>
        <p:spPr>
          <a:xfrm>
            <a:off x="3755318" y="886228"/>
            <a:ext cx="6672192" cy="2198433"/>
          </a:xfrm>
          <a:prstGeom prst="rect">
            <a:avLst/>
          </a:prstGeom>
          <a:noFill/>
          <a:ln w="12700">
            <a:solidFill>
              <a:schemeClr val="accent6"/>
            </a:solid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2080" tIns="30512" rIns="30512" bIns="30513" numCol="1" spcCol="1270" anchor="ctr" anchorCtr="0">
            <a:noAutofit/>
          </a:bodyPr>
          <a:lstStyle/>
          <a:p>
            <a:pPr marL="0" lvl="1" defTabSz="490870">
              <a:lnSpc>
                <a:spcPct val="90000"/>
              </a:lnSpc>
              <a:spcAft>
                <a:spcPts val="300"/>
              </a:spcAft>
              <a:buClr>
                <a:schemeClr val="accent6">
                  <a:lumMod val="50000"/>
                </a:schemeClr>
              </a:buClr>
              <a:defRPr/>
            </a:pPr>
            <a:r>
              <a:rPr lang="ru-RU" u="sng" dirty="0" smtClean="0">
                <a:solidFill>
                  <a:schemeClr val="tx1"/>
                </a:solidFill>
              </a:rPr>
              <a:t>ӘМСҚ КІРІСТЕРІ:</a:t>
            </a:r>
          </a:p>
          <a:p>
            <a:pPr marL="261938" lvl="1" algn="just" defTabSz="490870">
              <a:lnSpc>
                <a:spcPct val="90000"/>
              </a:lnSpc>
              <a:buClr>
                <a:schemeClr val="accent6">
                  <a:lumMod val="50000"/>
                </a:schemeClr>
              </a:buClr>
              <a:defRPr/>
            </a:pPr>
            <a:r>
              <a:rPr lang="ru-RU" dirty="0" smtClean="0">
                <a:solidFill>
                  <a:schemeClr val="tx1"/>
                </a:solidFill>
              </a:rPr>
              <a:t> </a:t>
            </a:r>
            <a:r>
              <a:rPr lang="ru-RU" dirty="0" smtClean="0">
                <a:solidFill>
                  <a:schemeClr val="accent6"/>
                </a:solidFill>
              </a:rPr>
              <a:t>►</a:t>
            </a:r>
            <a:r>
              <a:rPr lang="ru-RU" dirty="0" err="1" smtClean="0">
                <a:solidFill>
                  <a:schemeClr val="tx1"/>
                </a:solidFill>
              </a:rPr>
              <a:t>мемлекет</a:t>
            </a:r>
            <a:r>
              <a:rPr lang="ru-RU" dirty="0" smtClean="0">
                <a:solidFill>
                  <a:schemeClr val="tx1"/>
                </a:solidFill>
              </a:rPr>
              <a:t> </a:t>
            </a:r>
            <a:r>
              <a:rPr lang="ru-RU" dirty="0" err="1" smtClean="0">
                <a:solidFill>
                  <a:schemeClr val="tx1"/>
                </a:solidFill>
              </a:rPr>
              <a:t>жарналарының және жұмыс берушілер</a:t>
            </a:r>
            <a:r>
              <a:rPr lang="ru-RU" dirty="0" smtClean="0">
                <a:solidFill>
                  <a:schemeClr val="tx1"/>
                </a:solidFill>
              </a:rPr>
              <a:t> </a:t>
            </a:r>
            <a:r>
              <a:rPr lang="ru-RU" dirty="0" err="1" smtClean="0">
                <a:solidFill>
                  <a:schemeClr val="tx1"/>
                </a:solidFill>
              </a:rPr>
              <a:t>аударымдарының мөлшерлемелерін төмендету;</a:t>
            </a:r>
            <a:endParaRPr lang="ru-RU" dirty="0" smtClean="0">
              <a:solidFill>
                <a:schemeClr val="tx1"/>
              </a:solidFill>
            </a:endParaRPr>
          </a:p>
          <a:p>
            <a:pPr marL="261938" lvl="1" algn="just" defTabSz="490870">
              <a:lnSpc>
                <a:spcPct val="90000"/>
              </a:lnSpc>
              <a:buClr>
                <a:schemeClr val="accent6">
                  <a:lumMod val="50000"/>
                </a:schemeClr>
              </a:buClr>
              <a:defRPr/>
            </a:pPr>
            <a:r>
              <a:rPr lang="ru-RU" dirty="0" smtClean="0">
                <a:solidFill>
                  <a:schemeClr val="accent6"/>
                </a:solidFill>
              </a:rPr>
              <a:t>►</a:t>
            </a:r>
            <a:r>
              <a:rPr lang="ru-RU" dirty="0" smtClean="0">
                <a:solidFill>
                  <a:schemeClr val="tx1"/>
                </a:solidFill>
              </a:rPr>
              <a:t> </a:t>
            </a:r>
            <a:r>
              <a:rPr lang="ru-RU" dirty="0" err="1" smtClean="0">
                <a:solidFill>
                  <a:schemeClr val="tx1"/>
                </a:solidFill>
              </a:rPr>
              <a:t>өзін-өзі жұмыспен қамтыған адамдар</a:t>
            </a:r>
            <a:r>
              <a:rPr lang="ru-RU" dirty="0" smtClean="0">
                <a:solidFill>
                  <a:schemeClr val="tx1"/>
                </a:solidFill>
              </a:rPr>
              <a:t> </a:t>
            </a:r>
            <a:r>
              <a:rPr lang="ru-RU" dirty="0" err="1" smtClean="0">
                <a:solidFill>
                  <a:schemeClr val="tx1"/>
                </a:solidFill>
              </a:rPr>
              <a:t>жарналарының мөлшерлемелерін және объектісін</a:t>
            </a:r>
            <a:r>
              <a:rPr lang="ru-RU" dirty="0" smtClean="0">
                <a:solidFill>
                  <a:schemeClr val="tx1"/>
                </a:solidFill>
              </a:rPr>
              <a:t> </a:t>
            </a:r>
            <a:r>
              <a:rPr lang="ru-RU" dirty="0" err="1" smtClean="0">
                <a:solidFill>
                  <a:schemeClr val="tx1"/>
                </a:solidFill>
              </a:rPr>
              <a:t>қайта қарау;</a:t>
            </a:r>
            <a:endParaRPr lang="ru-RU" dirty="0" smtClean="0">
              <a:solidFill>
                <a:schemeClr val="tx1"/>
              </a:solidFill>
            </a:endParaRPr>
          </a:p>
          <a:p>
            <a:pPr marL="261938" lvl="1" algn="just" defTabSz="490870">
              <a:lnSpc>
                <a:spcPct val="90000"/>
              </a:lnSpc>
              <a:buClr>
                <a:schemeClr val="accent6">
                  <a:lumMod val="50000"/>
                </a:schemeClr>
              </a:buClr>
              <a:defRPr/>
            </a:pPr>
            <a:r>
              <a:rPr lang="ru-RU" dirty="0" smtClean="0">
                <a:solidFill>
                  <a:schemeClr val="accent6"/>
                </a:solidFill>
              </a:rPr>
              <a:t>►</a:t>
            </a:r>
            <a:r>
              <a:rPr lang="ru-RU" dirty="0" smtClean="0">
                <a:solidFill>
                  <a:schemeClr val="tx1"/>
                </a:solidFill>
              </a:rPr>
              <a:t> </a:t>
            </a:r>
            <a:r>
              <a:rPr lang="ru-RU" dirty="0" err="1" smtClean="0">
                <a:solidFill>
                  <a:schemeClr val="tx1"/>
                </a:solidFill>
              </a:rPr>
              <a:t>олар</a:t>
            </a:r>
            <a:r>
              <a:rPr lang="ru-RU" dirty="0" smtClean="0">
                <a:solidFill>
                  <a:schemeClr val="tx1"/>
                </a:solidFill>
              </a:rPr>
              <a:t> </a:t>
            </a:r>
            <a:r>
              <a:rPr lang="ru-RU" dirty="0" err="1" smtClean="0">
                <a:solidFill>
                  <a:schemeClr val="tx1"/>
                </a:solidFill>
              </a:rPr>
              <a:t>үшін жарналарды</a:t>
            </a:r>
            <a:r>
              <a:rPr lang="ru-RU" dirty="0" smtClean="0">
                <a:solidFill>
                  <a:schemeClr val="tx1"/>
                </a:solidFill>
              </a:rPr>
              <a:t> </a:t>
            </a:r>
            <a:r>
              <a:rPr lang="ru-RU" dirty="0" err="1" smtClean="0">
                <a:solidFill>
                  <a:schemeClr val="tx1"/>
                </a:solidFill>
              </a:rPr>
              <a:t>мемлекет</a:t>
            </a:r>
            <a:r>
              <a:rPr lang="ru-RU" dirty="0" smtClean="0">
                <a:solidFill>
                  <a:schemeClr val="tx1"/>
                </a:solidFill>
              </a:rPr>
              <a:t> </a:t>
            </a:r>
            <a:r>
              <a:rPr lang="ru-RU" dirty="0" err="1" smtClean="0">
                <a:solidFill>
                  <a:schemeClr val="tx1"/>
                </a:solidFill>
              </a:rPr>
              <a:t>жүзеге асыратын</a:t>
            </a:r>
            <a:r>
              <a:rPr lang="ru-RU" dirty="0" smtClean="0">
                <a:solidFill>
                  <a:schemeClr val="tx1"/>
                </a:solidFill>
              </a:rPr>
              <a:t> </a:t>
            </a:r>
            <a:r>
              <a:rPr lang="ru-RU" dirty="0" err="1" smtClean="0">
                <a:solidFill>
                  <a:schemeClr val="tx1"/>
                </a:solidFill>
              </a:rPr>
              <a:t>адамдар</a:t>
            </a:r>
            <a:r>
              <a:rPr lang="ru-RU" dirty="0" smtClean="0">
                <a:solidFill>
                  <a:schemeClr val="tx1"/>
                </a:solidFill>
              </a:rPr>
              <a:t> </a:t>
            </a:r>
            <a:r>
              <a:rPr lang="ru-RU" dirty="0" err="1" smtClean="0">
                <a:solidFill>
                  <a:schemeClr val="tx1"/>
                </a:solidFill>
              </a:rPr>
              <a:t>санатын</a:t>
            </a:r>
            <a:r>
              <a:rPr lang="ru-RU" dirty="0" smtClean="0">
                <a:solidFill>
                  <a:schemeClr val="tx1"/>
                </a:solidFill>
              </a:rPr>
              <a:t> </a:t>
            </a:r>
            <a:r>
              <a:rPr lang="ru-RU" dirty="0" err="1" smtClean="0">
                <a:solidFill>
                  <a:schemeClr val="tx1"/>
                </a:solidFill>
              </a:rPr>
              <a:t>кеңейту;</a:t>
            </a:r>
            <a:endParaRPr lang="ru-RU" dirty="0" smtClean="0">
              <a:solidFill>
                <a:schemeClr val="tx1"/>
              </a:solidFill>
            </a:endParaRPr>
          </a:p>
          <a:p>
            <a:pPr marL="261938" lvl="1" algn="just" defTabSz="490870">
              <a:lnSpc>
                <a:spcPct val="90000"/>
              </a:lnSpc>
              <a:buClr>
                <a:schemeClr val="accent6">
                  <a:lumMod val="50000"/>
                </a:schemeClr>
              </a:buClr>
              <a:defRPr/>
            </a:pPr>
            <a:r>
              <a:rPr lang="ru-RU" dirty="0" smtClean="0">
                <a:solidFill>
                  <a:schemeClr val="accent6"/>
                </a:solidFill>
              </a:rPr>
              <a:t>►</a:t>
            </a:r>
            <a:r>
              <a:rPr lang="ru-RU" dirty="0" smtClean="0">
                <a:solidFill>
                  <a:schemeClr val="tx1"/>
                </a:solidFill>
              </a:rPr>
              <a:t> 2018 </a:t>
            </a:r>
            <a:r>
              <a:rPr lang="ru-RU" dirty="0" err="1" smtClean="0">
                <a:solidFill>
                  <a:schemeClr val="tx1"/>
                </a:solidFill>
              </a:rPr>
              <a:t>жылдан</a:t>
            </a:r>
            <a:r>
              <a:rPr lang="ru-RU" dirty="0" smtClean="0">
                <a:solidFill>
                  <a:schemeClr val="tx1"/>
                </a:solidFill>
              </a:rPr>
              <a:t> </a:t>
            </a:r>
            <a:r>
              <a:rPr lang="ru-RU" dirty="0" err="1" smtClean="0">
                <a:solidFill>
                  <a:schemeClr val="tx1"/>
                </a:solidFill>
              </a:rPr>
              <a:t>бастап</a:t>
            </a:r>
            <a:r>
              <a:rPr lang="ru-RU" dirty="0" smtClean="0">
                <a:solidFill>
                  <a:schemeClr val="tx1"/>
                </a:solidFill>
              </a:rPr>
              <a:t> </a:t>
            </a:r>
            <a:r>
              <a:rPr lang="ru-RU" dirty="0" err="1" smtClean="0">
                <a:solidFill>
                  <a:schemeClr val="tx1"/>
                </a:solidFill>
              </a:rPr>
              <a:t>белсенді</a:t>
            </a:r>
            <a:r>
              <a:rPr lang="ru-RU" dirty="0" smtClean="0">
                <a:solidFill>
                  <a:schemeClr val="tx1"/>
                </a:solidFill>
              </a:rPr>
              <a:t> </a:t>
            </a:r>
            <a:r>
              <a:rPr lang="ru-RU" dirty="0" err="1" smtClean="0">
                <a:solidFill>
                  <a:schemeClr val="tx1"/>
                </a:solidFill>
              </a:rPr>
              <a:t>емес</a:t>
            </a:r>
            <a:r>
              <a:rPr lang="ru-RU" dirty="0" smtClean="0">
                <a:solidFill>
                  <a:schemeClr val="tx1"/>
                </a:solidFill>
              </a:rPr>
              <a:t> </a:t>
            </a:r>
            <a:r>
              <a:rPr lang="ru-RU" dirty="0" err="1" smtClean="0">
                <a:solidFill>
                  <a:schemeClr val="tx1"/>
                </a:solidFill>
              </a:rPr>
              <a:t>халық үшін жарналарды</a:t>
            </a:r>
            <a:r>
              <a:rPr lang="ru-RU" dirty="0" smtClean="0">
                <a:solidFill>
                  <a:schemeClr val="tx1"/>
                </a:solidFill>
              </a:rPr>
              <a:t> </a:t>
            </a:r>
            <a:r>
              <a:rPr lang="ru-RU" dirty="0" err="1" smtClean="0">
                <a:solidFill>
                  <a:schemeClr val="tx1"/>
                </a:solidFill>
              </a:rPr>
              <a:t>енгізу</a:t>
            </a:r>
            <a:r>
              <a:rPr lang="ru-RU" dirty="0" smtClean="0">
                <a:solidFill>
                  <a:schemeClr val="tx1"/>
                </a:solidFill>
              </a:rPr>
              <a:t>;</a:t>
            </a:r>
          </a:p>
          <a:p>
            <a:pPr marL="261938" lvl="1" algn="just" defTabSz="490870">
              <a:lnSpc>
                <a:spcPct val="90000"/>
              </a:lnSpc>
              <a:buClr>
                <a:schemeClr val="accent6">
                  <a:lumMod val="50000"/>
                </a:schemeClr>
              </a:buClr>
              <a:defRPr/>
            </a:pPr>
            <a:r>
              <a:rPr lang="ru-RU" dirty="0" smtClean="0">
                <a:solidFill>
                  <a:schemeClr val="accent6"/>
                </a:solidFill>
              </a:rPr>
              <a:t>►</a:t>
            </a:r>
            <a:r>
              <a:rPr lang="ru-RU" dirty="0" smtClean="0">
                <a:solidFill>
                  <a:schemeClr val="tx1"/>
                </a:solidFill>
              </a:rPr>
              <a:t> </a:t>
            </a:r>
            <a:r>
              <a:rPr lang="ru-RU" dirty="0" err="1" smtClean="0">
                <a:solidFill>
                  <a:schemeClr val="tx1"/>
                </a:solidFill>
              </a:rPr>
              <a:t>жарналар</a:t>
            </a:r>
            <a:r>
              <a:rPr lang="ru-RU" dirty="0" smtClean="0">
                <a:solidFill>
                  <a:schemeClr val="tx1"/>
                </a:solidFill>
              </a:rPr>
              <a:t> </a:t>
            </a:r>
            <a:r>
              <a:rPr lang="ru-RU" dirty="0" err="1" smtClean="0">
                <a:solidFill>
                  <a:schemeClr val="tx1"/>
                </a:solidFill>
              </a:rPr>
              <a:t>төлеушілерді кеңейту</a:t>
            </a:r>
            <a:endParaRPr lang="ru-RU" dirty="0">
              <a:solidFill>
                <a:schemeClr val="tx1"/>
              </a:solidFill>
            </a:endParaRPr>
          </a:p>
        </p:txBody>
      </p:sp>
      <p:sp>
        <p:nvSpPr>
          <p:cNvPr id="38" name="Прямоугольник 37"/>
          <p:cNvSpPr/>
          <p:nvPr/>
        </p:nvSpPr>
        <p:spPr>
          <a:xfrm>
            <a:off x="4074629" y="3178482"/>
            <a:ext cx="7486000" cy="1847991"/>
          </a:xfrm>
          <a:prstGeom prst="rect">
            <a:avLst/>
          </a:prstGeom>
          <a:noFill/>
          <a:ln w="12700">
            <a:solidFill>
              <a:schemeClr val="accent6"/>
            </a:solid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2080" tIns="30512" rIns="30512" bIns="30513" numCol="1" spcCol="1270" anchor="ctr" anchorCtr="0">
            <a:noAutofit/>
          </a:bodyPr>
          <a:lstStyle/>
          <a:p>
            <a:pPr marL="0" lvl="1" defTabSz="450577">
              <a:spcBef>
                <a:spcPct val="0"/>
              </a:spcBef>
              <a:buClr>
                <a:schemeClr val="accent6">
                  <a:lumMod val="50000"/>
                </a:schemeClr>
              </a:buClr>
            </a:pPr>
            <a:r>
              <a:rPr lang="ru-RU" dirty="0" smtClean="0">
                <a:solidFill>
                  <a:schemeClr val="tx1"/>
                </a:solidFill>
              </a:rPr>
              <a:t>Ә</a:t>
            </a:r>
            <a:r>
              <a:rPr lang="ru-RU" u="sng" dirty="0" smtClean="0">
                <a:solidFill>
                  <a:schemeClr val="tx1"/>
                </a:solidFill>
              </a:rPr>
              <a:t>МСҚ ШЫҒЫСТАРЫ: </a:t>
            </a:r>
            <a:endParaRPr lang="ru-RU" b="1" u="sng" dirty="0">
              <a:solidFill>
                <a:schemeClr val="tx1"/>
              </a:solidFill>
              <a:latin typeface="Arial Narrow" panose="020B0606020202030204" pitchFamily="34" charset="0"/>
            </a:endParaRPr>
          </a:p>
          <a:p>
            <a:pPr marL="240754" lvl="1" indent="-240754" defTabSz="450577">
              <a:spcBef>
                <a:spcPct val="0"/>
              </a:spcBef>
              <a:buClr>
                <a:schemeClr val="accent6">
                  <a:lumMod val="75000"/>
                </a:schemeClr>
              </a:buClr>
              <a:buFontTx/>
              <a:buChar char="►"/>
            </a:pPr>
            <a:r>
              <a:rPr lang="ru-RU" dirty="0" err="1" smtClean="0">
                <a:solidFill>
                  <a:schemeClr val="tx1"/>
                </a:solidFill>
              </a:rPr>
              <a:t>әскери қызметшілерді, арнаулы</a:t>
            </a:r>
            <a:r>
              <a:rPr lang="ru-RU" dirty="0" smtClean="0">
                <a:solidFill>
                  <a:schemeClr val="tx1"/>
                </a:solidFill>
              </a:rPr>
              <a:t> </a:t>
            </a:r>
            <a:r>
              <a:rPr lang="ru-RU" dirty="0" err="1" smtClean="0">
                <a:solidFill>
                  <a:schemeClr val="tx1"/>
                </a:solidFill>
              </a:rPr>
              <a:t>мемлекеттік</a:t>
            </a:r>
            <a:r>
              <a:rPr lang="ru-RU" dirty="0" smtClean="0">
                <a:solidFill>
                  <a:schemeClr val="tx1"/>
                </a:solidFill>
              </a:rPr>
              <a:t> </a:t>
            </a:r>
            <a:r>
              <a:rPr lang="ru-RU" dirty="0" err="1" smtClean="0">
                <a:solidFill>
                  <a:schemeClr val="tx1"/>
                </a:solidFill>
              </a:rPr>
              <a:t>және құқық қорғау органдарының қызметкерлерін және олардың отбасы</a:t>
            </a:r>
            <a:r>
              <a:rPr lang="ru-RU" dirty="0" smtClean="0">
                <a:solidFill>
                  <a:schemeClr val="tx1"/>
                </a:solidFill>
              </a:rPr>
              <a:t> </a:t>
            </a:r>
            <a:r>
              <a:rPr lang="ru-RU" dirty="0" err="1" smtClean="0">
                <a:solidFill>
                  <a:schemeClr val="tx1"/>
                </a:solidFill>
              </a:rPr>
              <a:t>мүшелерін медициналық қамтамасыз ету</a:t>
            </a:r>
            <a:r>
              <a:rPr lang="ru-RU" dirty="0" smtClean="0">
                <a:latin typeface="Arial Narrow" panose="020B0606020202030204" pitchFamily="34" charset="0"/>
              </a:rPr>
              <a:t>;</a:t>
            </a:r>
            <a:endParaRPr lang="ru-RU" dirty="0">
              <a:latin typeface="Arial Narrow" panose="020B0606020202030204" pitchFamily="34" charset="0"/>
            </a:endParaRPr>
          </a:p>
          <a:p>
            <a:pPr marL="240754" lvl="1" indent="-240754" defTabSz="450577">
              <a:spcBef>
                <a:spcPct val="0"/>
              </a:spcBef>
              <a:buClr>
                <a:schemeClr val="accent6">
                  <a:lumMod val="75000"/>
                </a:schemeClr>
              </a:buClr>
              <a:buFontTx/>
              <a:buChar char="►"/>
            </a:pPr>
            <a:r>
              <a:rPr lang="ru-RU" dirty="0" err="1" smtClean="0">
                <a:solidFill>
                  <a:schemeClr val="tx1"/>
                </a:solidFill>
              </a:rPr>
              <a:t>мемлекеттік</a:t>
            </a:r>
            <a:r>
              <a:rPr lang="ru-RU" dirty="0" smtClean="0">
                <a:solidFill>
                  <a:schemeClr val="tx1"/>
                </a:solidFill>
              </a:rPr>
              <a:t> </a:t>
            </a:r>
            <a:r>
              <a:rPr lang="ru-RU" dirty="0" err="1" smtClean="0">
                <a:solidFill>
                  <a:schemeClr val="tx1"/>
                </a:solidFill>
              </a:rPr>
              <a:t>қызметшілердің, олардың отбасы</a:t>
            </a:r>
            <a:r>
              <a:rPr lang="ru-RU" dirty="0" smtClean="0">
                <a:solidFill>
                  <a:schemeClr val="tx1"/>
                </a:solidFill>
              </a:rPr>
              <a:t> </a:t>
            </a:r>
            <a:r>
              <a:rPr lang="ru-RU" dirty="0" err="1" smtClean="0">
                <a:solidFill>
                  <a:schemeClr val="tx1"/>
                </a:solidFill>
              </a:rPr>
              <a:t>мүшелерін медициналық қамтамасыз ету</a:t>
            </a:r>
            <a:r>
              <a:rPr lang="ru-RU" dirty="0" smtClean="0">
                <a:solidFill>
                  <a:schemeClr val="tx1"/>
                </a:solidFill>
              </a:rPr>
              <a:t> </a:t>
            </a:r>
          </a:p>
          <a:p>
            <a:pPr marL="240754" lvl="1" indent="-240754" defTabSz="450577">
              <a:spcBef>
                <a:spcPct val="0"/>
              </a:spcBef>
              <a:buClr>
                <a:schemeClr val="accent6">
                  <a:lumMod val="75000"/>
                </a:schemeClr>
              </a:buClr>
              <a:buFontTx/>
              <a:buChar char="►"/>
            </a:pPr>
            <a:r>
              <a:rPr lang="ru-RU" dirty="0" smtClean="0">
                <a:latin typeface="Arial Narrow" panose="020B0606020202030204" pitchFamily="34" charset="0"/>
              </a:rPr>
              <a:t>ТМККК </a:t>
            </a:r>
            <a:r>
              <a:rPr lang="ru-RU" dirty="0" err="1" smtClean="0">
                <a:latin typeface="Arial Narrow" panose="020B0606020202030204" pitchFamily="34" charset="0"/>
              </a:rPr>
              <a:t>және </a:t>
            </a:r>
            <a:r>
              <a:rPr lang="ru-RU" dirty="0" smtClean="0">
                <a:latin typeface="Arial Narrow" panose="020B0606020202030204" pitchFamily="34" charset="0"/>
              </a:rPr>
              <a:t>МӘМС </a:t>
            </a:r>
            <a:r>
              <a:rPr lang="ru-RU" dirty="0" err="1" smtClean="0">
                <a:latin typeface="Arial Narrow" panose="020B0606020202030204" pitchFamily="34" charset="0"/>
              </a:rPr>
              <a:t>тізбесі</a:t>
            </a:r>
            <a:endParaRPr lang="ru-RU" dirty="0">
              <a:latin typeface="Arial Narrow" panose="020B0606020202030204" pitchFamily="34" charset="0"/>
            </a:endParaRPr>
          </a:p>
        </p:txBody>
      </p:sp>
      <p:pic>
        <p:nvPicPr>
          <p:cNvPr id="36" name="Рисунок 35"/>
          <p:cNvPicPr>
            <a:picLocks noChangeAspect="1"/>
          </p:cNvPicPr>
          <p:nvPr/>
        </p:nvPicPr>
        <p:blipFill>
          <a:blip r:embed="rId5" cstate="print"/>
          <a:stretch>
            <a:fillRect/>
          </a:stretch>
        </p:blipFill>
        <p:spPr>
          <a:xfrm>
            <a:off x="2886638" y="3312766"/>
            <a:ext cx="1055860" cy="1137661"/>
          </a:xfrm>
          <a:prstGeom prst="rect">
            <a:avLst/>
          </a:prstGeom>
        </p:spPr>
      </p:pic>
      <p:pic>
        <p:nvPicPr>
          <p:cNvPr id="42" name="Рисунок 41"/>
          <p:cNvPicPr>
            <a:picLocks noChangeAspect="1"/>
          </p:cNvPicPr>
          <p:nvPr/>
        </p:nvPicPr>
        <p:blipFill rotWithShape="1">
          <a:blip r:embed="rId6" cstate="print"/>
          <a:srcRect t="6936" b="9655"/>
          <a:stretch/>
        </p:blipFill>
        <p:spPr>
          <a:xfrm>
            <a:off x="3546571" y="5933428"/>
            <a:ext cx="922629" cy="602623"/>
          </a:xfrm>
          <a:prstGeom prst="rect">
            <a:avLst/>
          </a:prstGeom>
        </p:spPr>
      </p:pic>
      <p:pic>
        <p:nvPicPr>
          <p:cNvPr id="43" name="Рисунок 42"/>
          <p:cNvPicPr>
            <a:picLocks noChangeAspect="1"/>
          </p:cNvPicPr>
          <p:nvPr/>
        </p:nvPicPr>
        <p:blipFill>
          <a:blip r:embed="rId7" cstate="print"/>
          <a:stretch>
            <a:fillRect/>
          </a:stretch>
        </p:blipFill>
        <p:spPr>
          <a:xfrm>
            <a:off x="3218391" y="5073564"/>
            <a:ext cx="1057910" cy="747861"/>
          </a:xfrm>
          <a:prstGeom prst="rect">
            <a:avLst/>
          </a:prstGeom>
        </p:spPr>
      </p:pic>
      <p:sp>
        <p:nvSpPr>
          <p:cNvPr id="18" name="Прямоугольник 17"/>
          <p:cNvSpPr/>
          <p:nvPr/>
        </p:nvSpPr>
        <p:spPr>
          <a:xfrm>
            <a:off x="631713" y="-22174"/>
            <a:ext cx="10732590" cy="461665"/>
          </a:xfrm>
          <a:prstGeom prst="rect">
            <a:avLst/>
          </a:prstGeom>
        </p:spPr>
        <p:txBody>
          <a:bodyPr wrap="square">
            <a:spAutoFit/>
          </a:bodyPr>
          <a:lstStyle/>
          <a:p>
            <a:r>
              <a:rPr lang="ru-RU" sz="2400" b="1" u="sng" dirty="0" smtClean="0">
                <a:solidFill>
                  <a:schemeClr val="accent6">
                    <a:lumMod val="75000"/>
                  </a:schemeClr>
                </a:solidFill>
                <a:cs typeface="Arial" charset="0"/>
              </a:rPr>
              <a:t>МӘМС </a:t>
            </a:r>
            <a:r>
              <a:rPr lang="ru-RU" sz="2400" b="1" u="sng" dirty="0" err="1" smtClean="0">
                <a:solidFill>
                  <a:schemeClr val="accent6">
                    <a:lumMod val="75000"/>
                  </a:schemeClr>
                </a:solidFill>
                <a:cs typeface="Arial" charset="0"/>
              </a:rPr>
              <a:t>бойынша</a:t>
            </a:r>
            <a:r>
              <a:rPr lang="ru-RU" sz="2400" b="1" u="sng" dirty="0" smtClean="0">
                <a:solidFill>
                  <a:schemeClr val="accent6">
                    <a:lumMod val="75000"/>
                  </a:schemeClr>
                </a:solidFill>
                <a:cs typeface="Arial" charset="0"/>
              </a:rPr>
              <a:t> ЗАҢНАМАҒА </a:t>
            </a:r>
            <a:r>
              <a:rPr lang="ru-RU" sz="2400" b="1" dirty="0" smtClean="0">
                <a:solidFill>
                  <a:schemeClr val="accent6">
                    <a:lumMod val="75000"/>
                  </a:schemeClr>
                </a:solidFill>
                <a:cs typeface="Arial" charset="0"/>
              </a:rPr>
              <a:t>ЕНГІЗІЛЕТІН ӨЗГЕРІСТЕРДІҢ НЕГІЗГІ ТӘСІЛДЕРІ</a:t>
            </a:r>
            <a:endParaRPr lang="ru-RU" sz="2400" b="1" dirty="0">
              <a:solidFill>
                <a:schemeClr val="accent6">
                  <a:lumMod val="75000"/>
                </a:schemeClr>
              </a:solidFill>
              <a:cs typeface="Arial" charset="0"/>
            </a:endParaRPr>
          </a:p>
        </p:txBody>
      </p:sp>
      <p:sp>
        <p:nvSpPr>
          <p:cNvPr id="17" name="Номер слайда 1"/>
          <p:cNvSpPr>
            <a:spLocks noGrp="1"/>
          </p:cNvSpPr>
          <p:nvPr>
            <p:ph type="sldNum" sz="quarter" idx="12"/>
          </p:nvPr>
        </p:nvSpPr>
        <p:spPr>
          <a:xfrm>
            <a:off x="10708290" y="6453619"/>
            <a:ext cx="1312025" cy="365125"/>
          </a:xfrm>
        </p:spPr>
        <p:txBody>
          <a:bodyPr/>
          <a:lstStyle/>
          <a:p>
            <a:fld id="{0AE99735-D44B-4400-A192-5694A3405000}" type="slidenum">
              <a:rPr lang="ru-RU" sz="1600" smtClean="0">
                <a:solidFill>
                  <a:schemeClr val="tx1"/>
                </a:solidFill>
                <a:latin typeface="Arial Narrow" panose="020B0606020202030204" pitchFamily="34" charset="0"/>
              </a:rPr>
              <a:pPr/>
              <a:t>5</a:t>
            </a:fld>
            <a:endParaRPr lang="ru-RU" sz="1600" dirty="0">
              <a:solidFill>
                <a:schemeClr val="tx1"/>
              </a:solidFill>
              <a:latin typeface="Arial Narrow" panose="020B0606020202030204" pitchFamily="34" charset="0"/>
            </a:endParaRPr>
          </a:p>
        </p:txBody>
      </p:sp>
    </p:spTree>
    <p:extLst>
      <p:ext uri="{BB962C8B-B14F-4D97-AF65-F5344CB8AC3E}">
        <p14:creationId xmlns:p14="http://schemas.microsoft.com/office/powerpoint/2010/main" val="17081858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52"/>
          <p:cNvSpPr>
            <a:spLocks noChangeArrowheads="1"/>
          </p:cNvSpPr>
          <p:nvPr/>
        </p:nvSpPr>
        <p:spPr bwMode="gray">
          <a:xfrm>
            <a:off x="1541449" y="2484212"/>
            <a:ext cx="9605633" cy="721838"/>
          </a:xfrm>
          <a:prstGeom prst="rect">
            <a:avLst/>
          </a:prstGeom>
          <a:solidFill>
            <a:schemeClr val="tx2">
              <a:lumMod val="60000"/>
              <a:lumOff val="40000"/>
            </a:schemeClr>
          </a:solidFill>
          <a:ln w="12700">
            <a:solidFill>
              <a:srgbClr val="C0C0C0"/>
            </a:solidFill>
            <a:miter lim="800000"/>
            <a:headEnd/>
            <a:tailEnd/>
          </a:ln>
          <a:effectLst>
            <a:outerShdw blurRad="127000" dist="63500" dir="2700000" algn="tl" rotWithShape="0">
              <a:prstClr val="black">
                <a:alpha val="40000"/>
              </a:prstClr>
            </a:outerShdw>
          </a:effectLst>
        </p:spPr>
        <p:txBody>
          <a:bodyPr lIns="144368" tIns="0" rIns="0" bIns="0" anchor="ctr"/>
          <a:lstStyle/>
          <a:p>
            <a:r>
              <a:rPr lang="kk-KZ" sz="2400" b="1" dirty="0" smtClean="0">
                <a:solidFill>
                  <a:schemeClr val="bg1"/>
                </a:solidFill>
                <a:latin typeface="Century Gothic" panose="020B0502020202020204" pitchFamily="34" charset="0"/>
              </a:rPr>
              <a:t>Кірістер</a:t>
            </a:r>
            <a:endParaRPr lang="ru-RU" sz="2400" b="1" dirty="0">
              <a:solidFill>
                <a:schemeClr val="bg1"/>
              </a:solidFill>
              <a:latin typeface="Century Gothic" panose="020B0502020202020204" pitchFamily="34" charset="0"/>
            </a:endParaRPr>
          </a:p>
        </p:txBody>
      </p:sp>
      <p:sp>
        <p:nvSpPr>
          <p:cNvPr id="15" name="Rectangle 51"/>
          <p:cNvSpPr>
            <a:spLocks noChangeArrowheads="1"/>
          </p:cNvSpPr>
          <p:nvPr/>
        </p:nvSpPr>
        <p:spPr bwMode="gray">
          <a:xfrm>
            <a:off x="711911" y="2471920"/>
            <a:ext cx="685746" cy="721840"/>
          </a:xfrm>
          <a:prstGeom prst="rect">
            <a:avLst/>
          </a:prstGeom>
          <a:solidFill>
            <a:schemeClr val="tx2">
              <a:lumMod val="60000"/>
              <a:lumOff val="40000"/>
            </a:schemeClr>
          </a:solidFill>
          <a:ln w="12700">
            <a:solidFill>
              <a:srgbClr val="C0C0C0"/>
            </a:solidFill>
            <a:miter lim="800000"/>
            <a:headEnd/>
            <a:tailEnd/>
          </a:ln>
          <a:effectLst>
            <a:outerShdw blurRad="127000" dist="63500" dir="2700000" algn="tl" rotWithShape="0">
              <a:prstClr val="black">
                <a:alpha val="40000"/>
              </a:prstClr>
            </a:outerShdw>
          </a:effectLst>
        </p:spPr>
        <p:txBody>
          <a:bodyPr lIns="144368" tIns="0" rIns="0" bIns="0" anchor="ctr"/>
          <a:lstStyle/>
          <a:p>
            <a:pPr algn="ctr"/>
            <a:r>
              <a:rPr lang="ru-RU" sz="2400" b="1" noProof="1">
                <a:solidFill>
                  <a:schemeClr val="bg1"/>
                </a:solidFill>
                <a:latin typeface="Century Gothic" panose="020B0502020202020204" pitchFamily="34" charset="0"/>
              </a:rPr>
              <a:t>2</a:t>
            </a:r>
            <a:endParaRPr lang="de-DE" sz="2400" b="1" noProof="1">
              <a:solidFill>
                <a:schemeClr val="bg1"/>
              </a:solidFill>
              <a:latin typeface="Century Gothic" panose="020B0502020202020204" pitchFamily="34" charset="0"/>
            </a:endParaRPr>
          </a:p>
        </p:txBody>
      </p:sp>
      <p:sp>
        <p:nvSpPr>
          <p:cNvPr id="19" name="Номер слайда 1"/>
          <p:cNvSpPr>
            <a:spLocks noGrp="1"/>
          </p:cNvSpPr>
          <p:nvPr>
            <p:ph type="sldNum" sz="quarter" idx="12"/>
          </p:nvPr>
        </p:nvSpPr>
        <p:spPr>
          <a:xfrm>
            <a:off x="10662526" y="6459887"/>
            <a:ext cx="1312025" cy="365125"/>
          </a:xfrm>
        </p:spPr>
        <p:txBody>
          <a:bodyPr/>
          <a:lstStyle/>
          <a:p>
            <a:fld id="{8F373DB3-1E0C-4E7E-834A-6B58F00B2C5F}" type="slidenum">
              <a:rPr lang="ru-RU" sz="1600" smtClean="0">
                <a:solidFill>
                  <a:schemeClr val="tx1"/>
                </a:solidFill>
                <a:latin typeface="Arial Narrow" panose="020B0606020202030204" pitchFamily="34" charset="0"/>
              </a:rPr>
              <a:pPr/>
              <a:t>6</a:t>
            </a:fld>
            <a:endParaRPr lang="ru-RU" sz="1600" dirty="0">
              <a:solidFill>
                <a:schemeClr val="tx1"/>
              </a:solidFill>
              <a:latin typeface="Arial Narrow" panose="020B0606020202030204" pitchFamily="34" charset="0"/>
            </a:endParaRPr>
          </a:p>
        </p:txBody>
      </p:sp>
    </p:spTree>
    <p:extLst>
      <p:ext uri="{BB962C8B-B14F-4D97-AF65-F5344CB8AC3E}">
        <p14:creationId xmlns:p14="http://schemas.microsoft.com/office/powerpoint/2010/main" val="12169045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Прямая соединительная линия 11"/>
          <p:cNvCxnSpPr/>
          <p:nvPr/>
        </p:nvCxnSpPr>
        <p:spPr>
          <a:xfrm>
            <a:off x="2702984" y="470553"/>
            <a:ext cx="4750" cy="5941905"/>
          </a:xfrm>
          <a:prstGeom prst="line">
            <a:avLst/>
          </a:prstGeom>
          <a:ln w="25400"/>
        </p:spPr>
        <p:style>
          <a:lnRef idx="3">
            <a:schemeClr val="accent6"/>
          </a:lnRef>
          <a:fillRef idx="0">
            <a:schemeClr val="accent6"/>
          </a:fillRef>
          <a:effectRef idx="2">
            <a:schemeClr val="accent6"/>
          </a:effectRef>
          <a:fontRef idx="minor">
            <a:schemeClr val="tx1"/>
          </a:fontRef>
        </p:style>
      </p:cxnSp>
      <p:cxnSp>
        <p:nvCxnSpPr>
          <p:cNvPr id="13" name="Прямая соединительная линия 12"/>
          <p:cNvCxnSpPr/>
          <p:nvPr/>
        </p:nvCxnSpPr>
        <p:spPr>
          <a:xfrm flipH="1" flipV="1">
            <a:off x="742660" y="1281162"/>
            <a:ext cx="10695535" cy="0"/>
          </a:xfrm>
          <a:prstGeom prst="line">
            <a:avLst/>
          </a:prstGeom>
          <a:ln w="25400"/>
        </p:spPr>
        <p:style>
          <a:lnRef idx="3">
            <a:schemeClr val="accent6"/>
          </a:lnRef>
          <a:fillRef idx="0">
            <a:schemeClr val="accent6"/>
          </a:fillRef>
          <a:effectRef idx="2">
            <a:schemeClr val="accent6"/>
          </a:effectRef>
          <a:fontRef idx="minor">
            <a:schemeClr val="tx1"/>
          </a:fontRef>
        </p:style>
      </p:cxnSp>
      <p:sp>
        <p:nvSpPr>
          <p:cNvPr id="25" name="Номер слайда 3"/>
          <p:cNvSpPr>
            <a:spLocks noGrp="1"/>
          </p:cNvSpPr>
          <p:nvPr>
            <p:ph type="sldNum" sz="quarter" idx="12"/>
          </p:nvPr>
        </p:nvSpPr>
        <p:spPr>
          <a:xfrm>
            <a:off x="11347560" y="6478852"/>
            <a:ext cx="687004" cy="335123"/>
          </a:xfrm>
        </p:spPr>
        <p:txBody>
          <a:bodyPr/>
          <a:lstStyle/>
          <a:p>
            <a:fld id="{95870278-06B0-4A13-912F-5B99F7222F3F}" type="slidenum">
              <a:rPr lang="ru-RU" sz="1600">
                <a:solidFill>
                  <a:schemeClr val="tx1"/>
                </a:solidFill>
              </a:rPr>
              <a:pPr/>
              <a:t>7</a:t>
            </a:fld>
            <a:endParaRPr lang="ru-RU" sz="1600" dirty="0">
              <a:solidFill>
                <a:schemeClr val="tx1"/>
              </a:solidFill>
            </a:endParaRPr>
          </a:p>
        </p:txBody>
      </p:sp>
      <p:sp>
        <p:nvSpPr>
          <p:cNvPr id="26" name="Прямоугольник 25"/>
          <p:cNvSpPr/>
          <p:nvPr/>
        </p:nvSpPr>
        <p:spPr>
          <a:xfrm>
            <a:off x="659423" y="3380445"/>
            <a:ext cx="2043561" cy="1169551"/>
          </a:xfrm>
          <a:prstGeom prst="rect">
            <a:avLst/>
          </a:prstGeom>
        </p:spPr>
        <p:txBody>
          <a:bodyPr wrap="square">
            <a:spAutoFit/>
          </a:bodyPr>
          <a:lstStyle/>
          <a:p>
            <a:pPr>
              <a:defRPr/>
            </a:pPr>
            <a:r>
              <a:rPr lang="ru-RU" sz="1400" b="1" dirty="0">
                <a:latin typeface="Arial Narrow" panose="020B0606020202030204" pitchFamily="34" charset="0"/>
              </a:rPr>
              <a:t>Закон РК «Об обязательном социальном медицинском страховании»</a:t>
            </a:r>
          </a:p>
        </p:txBody>
      </p:sp>
      <p:sp>
        <p:nvSpPr>
          <p:cNvPr id="27" name="Прямоугольник 26"/>
          <p:cNvSpPr/>
          <p:nvPr/>
        </p:nvSpPr>
        <p:spPr>
          <a:xfrm>
            <a:off x="587828" y="-24352"/>
            <a:ext cx="11193863" cy="461665"/>
          </a:xfrm>
          <a:prstGeom prst="rect">
            <a:avLst/>
          </a:prstGeom>
        </p:spPr>
        <p:txBody>
          <a:bodyPr wrap="square">
            <a:spAutoFit/>
          </a:bodyPr>
          <a:lstStyle/>
          <a:p>
            <a:r>
              <a:rPr lang="ru-RU" sz="2400" b="1" u="sng" dirty="0" smtClean="0">
                <a:solidFill>
                  <a:schemeClr val="accent6">
                    <a:lumMod val="75000"/>
                  </a:schemeClr>
                </a:solidFill>
                <a:cs typeface="Arial" charset="0"/>
              </a:rPr>
              <a:t>МӘМС </a:t>
            </a:r>
            <a:r>
              <a:rPr lang="ru-RU" sz="2400" b="1" u="sng" dirty="0" err="1" smtClean="0">
                <a:solidFill>
                  <a:schemeClr val="accent6">
                    <a:lumMod val="75000"/>
                  </a:schemeClr>
                </a:solidFill>
                <a:cs typeface="Arial" charset="0"/>
              </a:rPr>
              <a:t>бойынша</a:t>
            </a:r>
            <a:r>
              <a:rPr lang="ru-RU" sz="2400" b="1" u="sng" dirty="0" smtClean="0">
                <a:solidFill>
                  <a:schemeClr val="accent6">
                    <a:lumMod val="75000"/>
                  </a:schemeClr>
                </a:solidFill>
                <a:cs typeface="Arial" charset="0"/>
              </a:rPr>
              <a:t> ЗАҢНАМАҒА </a:t>
            </a:r>
            <a:r>
              <a:rPr lang="ru-RU" sz="2400" b="1" dirty="0" smtClean="0">
                <a:solidFill>
                  <a:schemeClr val="accent6">
                    <a:lumMod val="75000"/>
                  </a:schemeClr>
                </a:solidFill>
                <a:cs typeface="Arial" charset="0"/>
              </a:rPr>
              <a:t>ЕНГІЗІЛЕТІН ӨЗГЕРІСТЕРДІҢ НЕГІЗГІ ТӘСІЛДЕРІ</a:t>
            </a:r>
            <a:endParaRPr lang="ru-RU" sz="2400" b="1" dirty="0">
              <a:solidFill>
                <a:schemeClr val="accent6">
                  <a:lumMod val="75000"/>
                </a:schemeClr>
              </a:solidFill>
              <a:cs typeface="Arial" charset="0"/>
            </a:endParaRPr>
          </a:p>
        </p:txBody>
      </p:sp>
      <p:pic>
        <p:nvPicPr>
          <p:cNvPr id="28" name="Picture 2" descr="Картинки по запросу ЧЕЛОВЕЧЕК фонд"/>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9444" y="1647965"/>
            <a:ext cx="1516027" cy="144352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Таблица 5"/>
          <p:cNvGraphicFramePr>
            <a:graphicFrameLocks noGrp="1"/>
          </p:cNvGraphicFramePr>
          <p:nvPr>
            <p:extLst>
              <p:ext uri="{D42A27DB-BD31-4B8C-83A1-F6EECF244321}">
                <p14:modId xmlns:p14="http://schemas.microsoft.com/office/powerpoint/2010/main" val="170635560"/>
              </p:ext>
            </p:extLst>
          </p:nvPr>
        </p:nvGraphicFramePr>
        <p:xfrm>
          <a:off x="2847368" y="1373948"/>
          <a:ext cx="8996288" cy="5335382"/>
        </p:xfrm>
        <a:graphic>
          <a:graphicData uri="http://schemas.openxmlformats.org/drawingml/2006/table">
            <a:tbl>
              <a:tblPr/>
              <a:tblGrid>
                <a:gridCol w="3319071"/>
                <a:gridCol w="1074069"/>
                <a:gridCol w="920629"/>
                <a:gridCol w="920629"/>
                <a:gridCol w="920629"/>
                <a:gridCol w="843911"/>
                <a:gridCol w="997350"/>
              </a:tblGrid>
              <a:tr h="258000">
                <a:tc>
                  <a:txBody>
                    <a:bodyPr/>
                    <a:lstStyle/>
                    <a:p>
                      <a:pPr algn="l" fontAlgn="ctr"/>
                      <a:r>
                        <a:rPr lang="ru-RU" sz="1400" b="0" i="0" u="none" strike="noStrike" dirty="0">
                          <a:solidFill>
                            <a:srgbClr val="000000"/>
                          </a:solidFill>
                          <a:effectLst/>
                          <a:latin typeface="Arial Narrow" panose="020B0606020202030204" pitchFamily="34" charset="0"/>
                        </a:rPr>
                        <a:t> </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0" i="0" u="none" strike="noStrike" dirty="0">
                          <a:solidFill>
                            <a:srgbClr val="000000"/>
                          </a:solidFill>
                          <a:effectLst/>
                          <a:latin typeface="+mn-lt"/>
                        </a:rPr>
                        <a:t>2017 </a:t>
                      </a:r>
                      <a:r>
                        <a:rPr lang="ru-RU" sz="1400" b="0" i="0" u="none" strike="noStrike" dirty="0" err="1" smtClean="0">
                          <a:solidFill>
                            <a:srgbClr val="000000"/>
                          </a:solidFill>
                          <a:effectLst/>
                          <a:latin typeface="+mn-lt"/>
                        </a:rPr>
                        <a:t>жыл</a:t>
                      </a:r>
                      <a:endParaRPr lang="ru-RU" sz="14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400" b="0" i="0" u="none" strike="noStrike" dirty="0">
                          <a:solidFill>
                            <a:srgbClr val="000000"/>
                          </a:solidFill>
                          <a:effectLst/>
                          <a:latin typeface="+mn-lt"/>
                        </a:rPr>
                        <a:t>2018 </a:t>
                      </a:r>
                      <a:r>
                        <a:rPr lang="ru-RU" sz="1400" b="0" i="0" u="none" strike="noStrike" dirty="0" err="1" smtClean="0">
                          <a:solidFill>
                            <a:srgbClr val="000000"/>
                          </a:solidFill>
                          <a:effectLst/>
                          <a:latin typeface="+mn-lt"/>
                        </a:rPr>
                        <a:t>жыл</a:t>
                      </a:r>
                      <a:endParaRPr lang="ru-RU" sz="14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0" i="0" u="none" strike="noStrike" dirty="0">
                          <a:solidFill>
                            <a:srgbClr val="000000"/>
                          </a:solidFill>
                          <a:effectLst/>
                          <a:latin typeface="+mn-lt"/>
                        </a:rPr>
                        <a:t>2019 </a:t>
                      </a:r>
                      <a:r>
                        <a:rPr lang="ru-RU" sz="1400" b="0" i="0" u="none" strike="noStrike" dirty="0" err="1" smtClean="0">
                          <a:solidFill>
                            <a:srgbClr val="000000"/>
                          </a:solidFill>
                          <a:effectLst/>
                          <a:latin typeface="+mn-lt"/>
                        </a:rPr>
                        <a:t>жыл</a:t>
                      </a:r>
                      <a:endParaRPr lang="ru-RU" sz="14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0" i="0" u="none" strike="noStrike" dirty="0">
                          <a:solidFill>
                            <a:srgbClr val="000000"/>
                          </a:solidFill>
                          <a:effectLst/>
                          <a:latin typeface="+mn-lt"/>
                        </a:rPr>
                        <a:t>2020 </a:t>
                      </a:r>
                      <a:r>
                        <a:rPr lang="ru-RU" sz="1400" b="0" i="0" u="none" strike="noStrike" dirty="0" err="1" smtClean="0">
                          <a:solidFill>
                            <a:srgbClr val="000000"/>
                          </a:solidFill>
                          <a:effectLst/>
                          <a:latin typeface="+mn-lt"/>
                        </a:rPr>
                        <a:t>жыл</a:t>
                      </a:r>
                      <a:endParaRPr lang="ru-RU" sz="14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0" i="0" u="none" strike="noStrike" dirty="0">
                          <a:solidFill>
                            <a:srgbClr val="000000"/>
                          </a:solidFill>
                          <a:effectLst/>
                          <a:latin typeface="+mn-lt"/>
                        </a:rPr>
                        <a:t>2022 </a:t>
                      </a:r>
                      <a:r>
                        <a:rPr lang="ru-RU" sz="1400" b="0" i="0" u="none" strike="noStrike" dirty="0" err="1" smtClean="0">
                          <a:solidFill>
                            <a:srgbClr val="000000"/>
                          </a:solidFill>
                          <a:effectLst/>
                          <a:latin typeface="+mn-lt"/>
                        </a:rPr>
                        <a:t>жыл</a:t>
                      </a:r>
                      <a:endParaRPr lang="ru-RU" sz="14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0" i="0" u="none" strike="noStrike" dirty="0">
                          <a:solidFill>
                            <a:srgbClr val="000000"/>
                          </a:solidFill>
                          <a:effectLst/>
                          <a:latin typeface="+mn-lt"/>
                        </a:rPr>
                        <a:t>2023 </a:t>
                      </a:r>
                      <a:r>
                        <a:rPr lang="ru-RU" sz="1400" b="0" i="0" u="none" strike="noStrike" dirty="0" err="1" smtClean="0">
                          <a:solidFill>
                            <a:srgbClr val="000000"/>
                          </a:solidFill>
                          <a:effectLst/>
                          <a:latin typeface="+mn-lt"/>
                        </a:rPr>
                        <a:t>жыл</a:t>
                      </a:r>
                      <a:endParaRPr lang="ru-RU" sz="14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8000">
                <a:tc gridSpan="7">
                  <a:txBody>
                    <a:bodyPr/>
                    <a:lstStyle/>
                    <a:p>
                      <a:pPr algn="ctr" fontAlgn="ctr"/>
                      <a:r>
                        <a:rPr lang="ru-RU" sz="1400" b="1" i="0" u="none" strike="noStrike" dirty="0" smtClean="0">
                          <a:solidFill>
                            <a:srgbClr val="000000"/>
                          </a:solidFill>
                          <a:effectLst/>
                          <a:latin typeface="+mn-lt"/>
                        </a:rPr>
                        <a:t> </a:t>
                      </a:r>
                      <a:r>
                        <a:rPr lang="ru-RU" sz="1400" b="1" i="0" u="none" strike="noStrike" dirty="0" err="1" smtClean="0">
                          <a:solidFill>
                            <a:srgbClr val="000000"/>
                          </a:solidFill>
                          <a:effectLst/>
                          <a:latin typeface="+mn-lt"/>
                        </a:rPr>
                        <a:t>Мемлекеттің</a:t>
                      </a:r>
                      <a:r>
                        <a:rPr lang="ru-RU" sz="1400" b="1" i="0" u="none" strike="noStrike" baseline="0" dirty="0" err="1" smtClean="0">
                          <a:solidFill>
                            <a:srgbClr val="000000"/>
                          </a:solidFill>
                          <a:effectLst/>
                          <a:latin typeface="+mn-lt"/>
                        </a:rPr>
                        <a:t> жарналары</a:t>
                      </a:r>
                      <a:endParaRPr lang="ru-RU" sz="1400" b="1" i="0" u="none" strike="noStrike" dirty="0">
                        <a:solidFill>
                          <a:srgbClr val="000000"/>
                        </a:solidFill>
                        <a:effectLst/>
                        <a:latin typeface="+mn-lt"/>
                      </a:endParaRP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272683">
                <a:tc>
                  <a:txBody>
                    <a:bodyPr/>
                    <a:lstStyle/>
                    <a:p>
                      <a:pPr algn="l" fontAlgn="ctr"/>
                      <a:r>
                        <a:rPr lang="ru-RU" sz="1200" b="0" i="0" u="none" strike="noStrike" dirty="0" smtClean="0">
                          <a:solidFill>
                            <a:srgbClr val="000000"/>
                          </a:solidFill>
                          <a:effectLst/>
                          <a:latin typeface="Arial Narrow" panose="020B0606020202030204" pitchFamily="34" charset="0"/>
                        </a:rPr>
                        <a:t> </a:t>
                      </a:r>
                      <a:r>
                        <a:rPr lang="ru-RU" sz="1200" b="0" i="0" u="none" strike="noStrike" dirty="0" err="1" smtClean="0">
                          <a:solidFill>
                            <a:srgbClr val="000000"/>
                          </a:solidFill>
                          <a:effectLst/>
                          <a:latin typeface="+mn-lt"/>
                        </a:rPr>
                        <a:t>Қолданыстағы</a:t>
                      </a:r>
                      <a:r>
                        <a:rPr lang="ru-RU" sz="1200" b="0" i="0" u="none" strike="noStrike" baseline="0" dirty="0" err="1" smtClean="0">
                          <a:solidFill>
                            <a:srgbClr val="000000"/>
                          </a:solidFill>
                          <a:effectLst/>
                          <a:latin typeface="+mn-lt"/>
                        </a:rPr>
                        <a:t> </a:t>
                      </a:r>
                      <a:r>
                        <a:rPr lang="ru-RU" sz="1200" b="0" i="0" u="none" strike="noStrike" dirty="0" smtClean="0">
                          <a:solidFill>
                            <a:srgbClr val="000000"/>
                          </a:solidFill>
                          <a:effectLst/>
                          <a:latin typeface="+mn-lt"/>
                        </a:rPr>
                        <a:t>«МӘМС </a:t>
                      </a:r>
                      <a:r>
                        <a:rPr lang="ru-RU" sz="1200" b="0" i="0" u="none" strike="noStrike" dirty="0" err="1" smtClean="0">
                          <a:solidFill>
                            <a:srgbClr val="000000"/>
                          </a:solidFill>
                          <a:effectLst/>
                          <a:latin typeface="+mn-lt"/>
                        </a:rPr>
                        <a:t>туралы</a:t>
                      </a:r>
                      <a:r>
                        <a:rPr lang="ru-RU" sz="1200" b="0" i="0" u="none" strike="noStrike" dirty="0" smtClean="0">
                          <a:solidFill>
                            <a:srgbClr val="000000"/>
                          </a:solidFill>
                          <a:effectLst/>
                          <a:latin typeface="+mn-lt"/>
                        </a:rPr>
                        <a:t> </a:t>
                      </a:r>
                      <a:r>
                        <a:rPr lang="ru-RU" sz="1200" b="0" i="0" u="none" strike="noStrike" dirty="0" err="1" smtClean="0">
                          <a:solidFill>
                            <a:srgbClr val="000000"/>
                          </a:solidFill>
                          <a:effectLst/>
                          <a:latin typeface="+mn-lt"/>
                        </a:rPr>
                        <a:t>Заң</a:t>
                      </a:r>
                      <a:r>
                        <a:rPr lang="ru-RU" sz="1200" b="0" i="0" u="none" strike="noStrike" dirty="0" smtClean="0">
                          <a:solidFill>
                            <a:srgbClr val="000000"/>
                          </a:solidFill>
                          <a:effectLst/>
                          <a:latin typeface="+mn-lt"/>
                        </a:rPr>
                        <a:t>» </a:t>
                      </a:r>
                      <a:r>
                        <a:rPr lang="ru-RU" sz="1200" b="0" i="0" u="none" strike="noStrike" dirty="0" err="1" smtClean="0">
                          <a:solidFill>
                            <a:srgbClr val="000000"/>
                          </a:solidFill>
                          <a:effectLst/>
                          <a:latin typeface="+mn-lt"/>
                        </a:rPr>
                        <a:t>бойынша</a:t>
                      </a:r>
                      <a:r>
                        <a:rPr lang="ru-RU" sz="1200" b="0" i="0" u="none" strike="noStrike" dirty="0" smtClean="0">
                          <a:solidFill>
                            <a:srgbClr val="000000"/>
                          </a:solidFill>
                          <a:effectLst/>
                          <a:latin typeface="+mn-lt"/>
                        </a:rPr>
                        <a:t> </a:t>
                      </a:r>
                      <a:endParaRPr lang="ru-RU" sz="1200" b="0" i="0" u="none" strike="noStrike" dirty="0">
                        <a:solidFill>
                          <a:srgbClr val="000000"/>
                        </a:solidFill>
                        <a:effectLst/>
                        <a:latin typeface="Arial Narrow" panose="020B0606020202030204" pitchFamily="34" charset="0"/>
                      </a:endParaRP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endParaRPr lang="ru-RU" sz="1400"/>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ctr"/>
                      <a:r>
                        <a:rPr lang="ru-RU" sz="1400" b="0" i="0" u="none" strike="noStrike" dirty="0" smtClean="0">
                          <a:solidFill>
                            <a:srgbClr val="000000"/>
                          </a:solidFill>
                          <a:effectLst/>
                          <a:latin typeface="Arial Narrow" panose="020B0606020202030204" pitchFamily="34" charset="0"/>
                        </a:rPr>
                        <a:t>4%</a:t>
                      </a:r>
                      <a:endParaRPr lang="ru-RU" sz="1400" b="0" i="0" u="none" strike="noStrike" dirty="0">
                        <a:solidFill>
                          <a:srgbClr val="000000"/>
                        </a:solidFill>
                        <a:effectLst/>
                        <a:latin typeface="Arial Narrow" panose="020B0606020202030204" pitchFamily="34" charset="0"/>
                      </a:endParaRP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ctr"/>
                      <a:r>
                        <a:rPr lang="ru-RU" sz="1400" b="0" i="0" u="none" strike="noStrike" dirty="0">
                          <a:solidFill>
                            <a:srgbClr val="000000"/>
                          </a:solidFill>
                          <a:effectLst/>
                          <a:latin typeface="Arial Narrow" panose="020B0606020202030204" pitchFamily="34" charset="0"/>
                        </a:rPr>
                        <a:t>5%</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ctr"/>
                      <a:r>
                        <a:rPr lang="ru-RU" sz="1400" b="0" i="0" u="none" strike="noStrike" dirty="0">
                          <a:solidFill>
                            <a:srgbClr val="000000"/>
                          </a:solidFill>
                          <a:effectLst/>
                          <a:latin typeface="Arial Narrow" panose="020B0606020202030204" pitchFamily="34" charset="0"/>
                        </a:rPr>
                        <a:t>5%</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ctr"/>
                      <a:r>
                        <a:rPr lang="ru-RU" sz="1400" b="0" i="0" u="none" strike="noStrike" dirty="0">
                          <a:solidFill>
                            <a:srgbClr val="000000"/>
                          </a:solidFill>
                          <a:effectLst/>
                          <a:latin typeface="Arial Narrow" panose="020B0606020202030204" pitchFamily="34" charset="0"/>
                        </a:rPr>
                        <a:t>5%</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ctr"/>
                      <a:r>
                        <a:rPr lang="ru-RU" sz="1400" b="0" i="0" u="none" strike="noStrike" dirty="0" smtClean="0">
                          <a:solidFill>
                            <a:srgbClr val="000000"/>
                          </a:solidFill>
                          <a:effectLst/>
                          <a:latin typeface="Arial Narrow" panose="020B0606020202030204" pitchFamily="34" charset="0"/>
                        </a:rPr>
                        <a:t>5%</a:t>
                      </a:r>
                      <a:endParaRPr lang="ru-RU" sz="1400" b="0" i="0" u="none" strike="noStrike" dirty="0">
                        <a:solidFill>
                          <a:srgbClr val="000000"/>
                        </a:solidFill>
                        <a:effectLst/>
                        <a:latin typeface="Arial Narrow" panose="020B0606020202030204" pitchFamily="34" charset="0"/>
                      </a:endParaRP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r>
              <a:tr h="535617">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ru-RU" sz="1200" b="0" i="0" u="none" strike="noStrike" dirty="0" smtClean="0">
                          <a:solidFill>
                            <a:srgbClr val="000000"/>
                          </a:solidFill>
                          <a:effectLst/>
                          <a:latin typeface="Arial Narrow" panose="020B0606020202030204" pitchFamily="34" charset="0"/>
                        </a:rPr>
                        <a:t> </a:t>
                      </a:r>
                      <a:r>
                        <a:rPr lang="ru-RU" sz="1200" b="0" i="0" u="none" strike="noStrike" dirty="0" smtClean="0">
                          <a:solidFill>
                            <a:srgbClr val="000000"/>
                          </a:solidFill>
                          <a:effectLst/>
                          <a:latin typeface="+mn-lt"/>
                        </a:rPr>
                        <a:t>ҚР </a:t>
                      </a:r>
                      <a:r>
                        <a:rPr lang="ru-RU" sz="1200" b="0" i="0" u="none" strike="noStrike" dirty="0" err="1" smtClean="0">
                          <a:solidFill>
                            <a:srgbClr val="000000"/>
                          </a:solidFill>
                          <a:effectLst/>
                          <a:latin typeface="+mn-lt"/>
                        </a:rPr>
                        <a:t>Заң жобасы</a:t>
                      </a:r>
                      <a:r>
                        <a:rPr lang="ru-RU" sz="1200" b="0" i="0" u="none" strike="noStrike" dirty="0" smtClean="0">
                          <a:solidFill>
                            <a:srgbClr val="000000"/>
                          </a:solidFill>
                          <a:effectLst/>
                          <a:latin typeface="+mn-lt"/>
                        </a:rPr>
                        <a:t> </a:t>
                      </a:r>
                      <a:r>
                        <a:rPr lang="ru-RU" sz="1200" b="0" i="0" u="none" strike="noStrike" dirty="0" err="1" smtClean="0">
                          <a:solidFill>
                            <a:srgbClr val="000000"/>
                          </a:solidFill>
                          <a:effectLst/>
                          <a:latin typeface="+mn-lt"/>
                        </a:rPr>
                        <a:t>бойынша</a:t>
                      </a:r>
                      <a:r>
                        <a:rPr lang="ru-RU" sz="1200" b="0" i="0" u="none" strike="noStrike" dirty="0" smtClean="0">
                          <a:solidFill>
                            <a:srgbClr val="000000"/>
                          </a:solidFill>
                          <a:effectLst/>
                          <a:latin typeface="+mn-lt"/>
                        </a:rPr>
                        <a:t> </a:t>
                      </a:r>
                      <a:r>
                        <a:rPr lang="ru-RU" sz="1200" b="0" i="0" u="none" strike="noStrike" dirty="0" smtClean="0">
                          <a:solidFill>
                            <a:srgbClr val="000000"/>
                          </a:solidFill>
                          <a:effectLst/>
                          <a:latin typeface="Arial Narrow" panose="020B0606020202030204" pitchFamily="34" charset="0"/>
                        </a:rPr>
                        <a:t>, </a:t>
                      </a:r>
                      <a:r>
                        <a:rPr lang="ru-RU" sz="1200" b="1" i="0" u="none" strike="noStrike" baseline="0" dirty="0" err="1" smtClean="0">
                          <a:solidFill>
                            <a:srgbClr val="FF0000"/>
                          </a:solidFill>
                          <a:effectLst/>
                          <a:latin typeface="Arial Narrow" panose="020B0606020202030204" pitchFamily="34" charset="0"/>
                        </a:rPr>
                        <a:t>ең жоғары мөлшерлеме </a:t>
                      </a:r>
                      <a:r>
                        <a:rPr lang="ru-RU" sz="1200" b="1" i="0" u="none" strike="noStrike" baseline="0" dirty="0" smtClean="0">
                          <a:solidFill>
                            <a:srgbClr val="FF0000"/>
                          </a:solidFill>
                          <a:effectLst/>
                          <a:latin typeface="Arial Narrow" panose="020B0606020202030204" pitchFamily="34" charset="0"/>
                        </a:rPr>
                        <a:t>7%</a:t>
                      </a:r>
                      <a:r>
                        <a:rPr lang="ru-RU" sz="1200" b="1" i="0" u="none" strike="noStrike" baseline="0" dirty="0" err="1" smtClean="0">
                          <a:solidFill>
                            <a:srgbClr val="FF0000"/>
                          </a:solidFill>
                          <a:effectLst/>
                          <a:latin typeface="Arial Narrow" panose="020B0606020202030204" pitchFamily="34" charset="0"/>
                        </a:rPr>
                        <a:t>-дың орнына</a:t>
                      </a:r>
                      <a:r>
                        <a:rPr lang="ru-RU" sz="1200" b="1" i="0" u="none" strike="noStrike" baseline="0" dirty="0" smtClean="0">
                          <a:solidFill>
                            <a:srgbClr val="FF0000"/>
                          </a:solidFill>
                          <a:effectLst/>
                          <a:latin typeface="Arial Narrow" panose="020B0606020202030204" pitchFamily="34" charset="0"/>
                        </a:rPr>
                        <a:t> 5%</a:t>
                      </a:r>
                      <a:endParaRPr lang="ru-RU" sz="1200" b="1" i="0" u="sng" strike="noStrike" dirty="0" smtClean="0">
                        <a:solidFill>
                          <a:srgbClr val="000000"/>
                        </a:solidFill>
                        <a:effectLst/>
                        <a:latin typeface="Arial Narrow" panose="020B0606020202030204" pitchFamily="34" charset="0"/>
                      </a:endParaRP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0" i="0" u="none" strike="noStrike" dirty="0">
                          <a:solidFill>
                            <a:srgbClr val="000000"/>
                          </a:solidFill>
                          <a:effectLst/>
                          <a:latin typeface="Arial Narrow" panose="020B0606020202030204" pitchFamily="34" charset="0"/>
                        </a:rPr>
                        <a:t> </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0" i="0" u="none" strike="noStrike" dirty="0">
                          <a:solidFill>
                            <a:srgbClr val="000000"/>
                          </a:solidFill>
                          <a:effectLst/>
                          <a:latin typeface="Arial Narrow" panose="020B0606020202030204" pitchFamily="34" charset="0"/>
                        </a:rPr>
                        <a:t>3,75%</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0" i="0" u="none" strike="noStrike" dirty="0">
                          <a:solidFill>
                            <a:srgbClr val="000000"/>
                          </a:solidFill>
                          <a:effectLst/>
                          <a:latin typeface="Arial Narrow" panose="020B0606020202030204" pitchFamily="34" charset="0"/>
                        </a:rPr>
                        <a:t>4%</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0" i="0" u="none" strike="noStrike" dirty="0">
                          <a:solidFill>
                            <a:srgbClr val="000000"/>
                          </a:solidFill>
                          <a:effectLst/>
                          <a:latin typeface="Arial Narrow" panose="020B0606020202030204" pitchFamily="34" charset="0"/>
                        </a:rPr>
                        <a:t>4%</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0" i="0" u="none" strike="noStrike" dirty="0">
                          <a:solidFill>
                            <a:srgbClr val="000000"/>
                          </a:solidFill>
                          <a:effectLst/>
                          <a:latin typeface="Arial Narrow" panose="020B0606020202030204" pitchFamily="34" charset="0"/>
                        </a:rPr>
                        <a:t>от 4% </a:t>
                      </a:r>
                      <a:r>
                        <a:rPr lang="ru-RU" sz="1400" b="0" i="0" u="none" strike="noStrike" dirty="0" smtClean="0">
                          <a:solidFill>
                            <a:srgbClr val="000000"/>
                          </a:solidFill>
                          <a:effectLst/>
                          <a:latin typeface="Arial Narrow" panose="020B0606020202030204" pitchFamily="34" charset="0"/>
                        </a:rPr>
                        <a:t/>
                      </a:r>
                      <a:br>
                        <a:rPr lang="ru-RU" sz="1400" b="0" i="0" u="none" strike="noStrike" dirty="0" smtClean="0">
                          <a:solidFill>
                            <a:srgbClr val="000000"/>
                          </a:solidFill>
                          <a:effectLst/>
                          <a:latin typeface="Arial Narrow" panose="020B0606020202030204" pitchFamily="34" charset="0"/>
                        </a:rPr>
                      </a:br>
                      <a:r>
                        <a:rPr lang="ru-RU" sz="1400" b="0" i="0" u="none" strike="noStrike" dirty="0" smtClean="0">
                          <a:solidFill>
                            <a:srgbClr val="000000"/>
                          </a:solidFill>
                          <a:effectLst/>
                          <a:latin typeface="Arial Narrow" panose="020B0606020202030204" pitchFamily="34" charset="0"/>
                        </a:rPr>
                        <a:t>до </a:t>
                      </a:r>
                      <a:r>
                        <a:rPr lang="ru-RU" sz="1400" b="0" i="0" u="none" strike="noStrike" dirty="0">
                          <a:solidFill>
                            <a:srgbClr val="000000"/>
                          </a:solidFill>
                          <a:effectLst/>
                          <a:latin typeface="Arial Narrow" panose="020B0606020202030204" pitchFamily="34" charset="0"/>
                        </a:rPr>
                        <a:t>5%</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0" i="0" u="none" strike="noStrike" dirty="0">
                          <a:solidFill>
                            <a:srgbClr val="000000"/>
                          </a:solidFill>
                          <a:effectLst/>
                          <a:latin typeface="Arial Narrow" panose="020B0606020202030204" pitchFamily="34" charset="0"/>
                        </a:rPr>
                        <a:t>от 4% </a:t>
                      </a:r>
                      <a:r>
                        <a:rPr lang="ru-RU" sz="1400" b="0" i="0" u="none" strike="noStrike" dirty="0" smtClean="0">
                          <a:solidFill>
                            <a:srgbClr val="000000"/>
                          </a:solidFill>
                          <a:effectLst/>
                          <a:latin typeface="Arial Narrow" panose="020B0606020202030204" pitchFamily="34" charset="0"/>
                        </a:rPr>
                        <a:t>   </a:t>
                      </a:r>
                      <a:br>
                        <a:rPr lang="ru-RU" sz="1400" b="0" i="0" u="none" strike="noStrike" dirty="0" smtClean="0">
                          <a:solidFill>
                            <a:srgbClr val="000000"/>
                          </a:solidFill>
                          <a:effectLst/>
                          <a:latin typeface="Arial Narrow" panose="020B0606020202030204" pitchFamily="34" charset="0"/>
                        </a:rPr>
                      </a:br>
                      <a:r>
                        <a:rPr lang="ru-RU" sz="1400" b="0" i="0" u="none" strike="noStrike" dirty="0" smtClean="0">
                          <a:solidFill>
                            <a:srgbClr val="000000"/>
                          </a:solidFill>
                          <a:effectLst/>
                          <a:latin typeface="Arial Narrow" panose="020B0606020202030204" pitchFamily="34" charset="0"/>
                        </a:rPr>
                        <a:t>до </a:t>
                      </a:r>
                      <a:r>
                        <a:rPr lang="ru-RU" sz="1400" b="0" i="0" u="none" strike="noStrike" dirty="0">
                          <a:solidFill>
                            <a:srgbClr val="000000"/>
                          </a:solidFill>
                          <a:effectLst/>
                          <a:latin typeface="Arial Narrow" panose="020B0606020202030204" pitchFamily="34" charset="0"/>
                        </a:rPr>
                        <a:t>5%</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8000">
                <a:tc>
                  <a:txBody>
                    <a:bodyPr/>
                    <a:lstStyle/>
                    <a:p>
                      <a:pPr algn="l" fontAlgn="ctr"/>
                      <a:r>
                        <a:rPr lang="ru-RU" sz="1200" b="1" i="1" u="none" strike="noStrike" dirty="0" smtClean="0">
                          <a:solidFill>
                            <a:srgbClr val="000000"/>
                          </a:solidFill>
                          <a:effectLst/>
                          <a:latin typeface="Arial Narrow" panose="020B0606020202030204" pitchFamily="34" charset="0"/>
                        </a:rPr>
                        <a:t> Снижение</a:t>
                      </a:r>
                      <a:endParaRPr lang="ru-RU" sz="1200" b="1" i="1" u="none" strike="noStrike" dirty="0">
                        <a:solidFill>
                          <a:srgbClr val="000000"/>
                        </a:solidFill>
                        <a:effectLst/>
                        <a:latin typeface="Arial Narrow" panose="020B0606020202030204" pitchFamily="34" charset="0"/>
                      </a:endParaRP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fontAlgn="ctr"/>
                      <a:r>
                        <a:rPr lang="ru-RU" sz="1400" b="1" i="0" u="none" strike="noStrike" dirty="0">
                          <a:solidFill>
                            <a:srgbClr val="000000"/>
                          </a:solidFill>
                          <a:effectLst/>
                          <a:latin typeface="Arial Narrow" panose="020B0606020202030204" pitchFamily="34" charset="0"/>
                        </a:rPr>
                        <a:t> </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fontAlgn="ctr"/>
                      <a:r>
                        <a:rPr lang="ru-RU" sz="1400" b="1" i="1" u="none" strike="noStrike" dirty="0" smtClean="0">
                          <a:solidFill>
                            <a:srgbClr val="000000"/>
                          </a:solidFill>
                          <a:effectLst/>
                          <a:latin typeface="Arial Narrow" panose="020B0606020202030204" pitchFamily="34" charset="0"/>
                        </a:rPr>
                        <a:t>0,25</a:t>
                      </a:r>
                      <a:r>
                        <a:rPr lang="ru-RU" sz="1400" b="1" i="1" u="none" strike="noStrike" dirty="0">
                          <a:solidFill>
                            <a:srgbClr val="000000"/>
                          </a:solidFill>
                          <a:effectLst/>
                          <a:latin typeface="Arial Narrow" panose="020B0606020202030204" pitchFamily="34" charset="0"/>
                        </a:rPr>
                        <a:t>%</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fontAlgn="ctr"/>
                      <a:r>
                        <a:rPr lang="ru-RU" sz="1400" b="1" i="1" u="none" strike="noStrike" dirty="0">
                          <a:solidFill>
                            <a:srgbClr val="000000"/>
                          </a:solidFill>
                          <a:effectLst/>
                          <a:latin typeface="Arial Narrow" panose="020B0606020202030204" pitchFamily="34" charset="0"/>
                        </a:rPr>
                        <a:t>1%</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fontAlgn="ctr"/>
                      <a:r>
                        <a:rPr lang="ru-RU" sz="1400" b="1" i="1" u="none" strike="noStrike" dirty="0">
                          <a:solidFill>
                            <a:srgbClr val="000000"/>
                          </a:solidFill>
                          <a:effectLst/>
                          <a:latin typeface="Arial Narrow" panose="020B0606020202030204" pitchFamily="34" charset="0"/>
                        </a:rPr>
                        <a:t>1%</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fontAlgn="ctr"/>
                      <a:r>
                        <a:rPr lang="ru-RU" sz="1400" b="1" i="1" u="none" strike="noStrike" dirty="0">
                          <a:solidFill>
                            <a:srgbClr val="000000"/>
                          </a:solidFill>
                          <a:effectLst/>
                          <a:latin typeface="Arial Narrow" panose="020B0606020202030204" pitchFamily="34" charset="0"/>
                        </a:rPr>
                        <a:t>1%</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fontAlgn="ctr"/>
                      <a:r>
                        <a:rPr lang="ru-RU" sz="1400" b="1" i="1" u="none" strike="noStrike" dirty="0">
                          <a:solidFill>
                            <a:srgbClr val="000000"/>
                          </a:solidFill>
                          <a:effectLst/>
                          <a:latin typeface="Arial Narrow" panose="020B0606020202030204" pitchFamily="34" charset="0"/>
                        </a:rPr>
                        <a:t>1%</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r>
              <a:tr h="258000">
                <a:tc gridSpan="7">
                  <a:txBody>
                    <a:bodyPr/>
                    <a:lstStyle/>
                    <a:p>
                      <a:pPr algn="ctr" fontAlgn="ctr"/>
                      <a:r>
                        <a:rPr lang="ru-RU" sz="1200" b="1" i="0" u="none" strike="noStrike" dirty="0" err="1" smtClean="0">
                          <a:solidFill>
                            <a:srgbClr val="000000"/>
                          </a:solidFill>
                          <a:effectLst/>
                          <a:latin typeface="+mn-lt"/>
                        </a:rPr>
                        <a:t>Жұмыс</a:t>
                      </a:r>
                      <a:r>
                        <a:rPr lang="ru-RU" sz="1200" b="1" i="0" u="none" strike="noStrike" baseline="0" dirty="0" err="1" smtClean="0">
                          <a:solidFill>
                            <a:srgbClr val="000000"/>
                          </a:solidFill>
                          <a:effectLst/>
                          <a:latin typeface="+mn-lt"/>
                        </a:rPr>
                        <a:t> берушілердің аударымдары</a:t>
                      </a:r>
                      <a:endParaRPr lang="ru-RU" sz="1200" b="1" i="0" u="none" strike="noStrike" dirty="0">
                        <a:solidFill>
                          <a:srgbClr val="000000"/>
                        </a:solidFill>
                        <a:effectLst/>
                        <a:latin typeface="+mn-lt"/>
                      </a:endParaRP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258000">
                <a:tc>
                  <a:txBody>
                    <a:bodyPr/>
                    <a:lstStyle/>
                    <a:p>
                      <a:pPr algn="l" fontAlgn="ctr"/>
                      <a:r>
                        <a:rPr lang="ru-RU" sz="1200" b="0" i="0" u="none" strike="noStrike" dirty="0" err="1" smtClean="0">
                          <a:solidFill>
                            <a:srgbClr val="000000"/>
                          </a:solidFill>
                          <a:effectLst/>
                          <a:latin typeface="+mn-lt"/>
                        </a:rPr>
                        <a:t>Қолданыстағы</a:t>
                      </a:r>
                      <a:r>
                        <a:rPr lang="ru-RU" sz="1200" b="0" i="0" u="none" strike="noStrike" baseline="0" dirty="0" err="1" smtClean="0">
                          <a:solidFill>
                            <a:srgbClr val="000000"/>
                          </a:solidFill>
                          <a:effectLst/>
                          <a:latin typeface="+mn-lt"/>
                        </a:rPr>
                        <a:t> </a:t>
                      </a:r>
                      <a:r>
                        <a:rPr lang="ru-RU" sz="1200" b="0" i="0" u="none" strike="noStrike" dirty="0" smtClean="0">
                          <a:solidFill>
                            <a:srgbClr val="000000"/>
                          </a:solidFill>
                          <a:effectLst/>
                          <a:latin typeface="+mn-lt"/>
                        </a:rPr>
                        <a:t>«МӘМС </a:t>
                      </a:r>
                      <a:r>
                        <a:rPr lang="ru-RU" sz="1200" b="0" i="0" u="none" strike="noStrike" dirty="0" err="1" smtClean="0">
                          <a:solidFill>
                            <a:srgbClr val="000000"/>
                          </a:solidFill>
                          <a:effectLst/>
                          <a:latin typeface="+mn-lt"/>
                        </a:rPr>
                        <a:t>туралы</a:t>
                      </a:r>
                      <a:r>
                        <a:rPr lang="ru-RU" sz="1200" b="0" i="0" u="none" strike="noStrike" dirty="0" smtClean="0">
                          <a:solidFill>
                            <a:srgbClr val="000000"/>
                          </a:solidFill>
                          <a:effectLst/>
                          <a:latin typeface="+mn-lt"/>
                        </a:rPr>
                        <a:t> </a:t>
                      </a:r>
                      <a:r>
                        <a:rPr lang="ru-RU" sz="1200" b="0" i="0" u="none" strike="noStrike" dirty="0" err="1" smtClean="0">
                          <a:solidFill>
                            <a:srgbClr val="000000"/>
                          </a:solidFill>
                          <a:effectLst/>
                          <a:latin typeface="+mn-lt"/>
                        </a:rPr>
                        <a:t>Заң</a:t>
                      </a:r>
                      <a:r>
                        <a:rPr lang="ru-RU" sz="1200" b="0" i="0" u="none" strike="noStrike" dirty="0" smtClean="0">
                          <a:solidFill>
                            <a:srgbClr val="000000"/>
                          </a:solidFill>
                          <a:effectLst/>
                          <a:latin typeface="+mn-lt"/>
                        </a:rPr>
                        <a:t>» </a:t>
                      </a:r>
                      <a:r>
                        <a:rPr lang="ru-RU" sz="1200" b="0" i="0" u="none" strike="noStrike" dirty="0" err="1" smtClean="0">
                          <a:solidFill>
                            <a:srgbClr val="000000"/>
                          </a:solidFill>
                          <a:effectLst/>
                          <a:latin typeface="+mn-lt"/>
                        </a:rPr>
                        <a:t>бойынша</a:t>
                      </a:r>
                      <a:r>
                        <a:rPr lang="ru-RU" sz="1200" b="0" i="0" u="none" strike="noStrike" dirty="0" smtClean="0">
                          <a:solidFill>
                            <a:srgbClr val="000000"/>
                          </a:solidFill>
                          <a:effectLst/>
                          <a:latin typeface="+mn-lt"/>
                        </a:rPr>
                        <a:t> </a:t>
                      </a:r>
                      <a:endParaRPr lang="ru-RU" sz="1200" b="0" i="0" u="none" strike="noStrike" dirty="0">
                        <a:solidFill>
                          <a:srgbClr val="000000"/>
                        </a:solidFill>
                        <a:effectLst/>
                        <a:latin typeface="Arial Narrow" panose="020B0606020202030204" pitchFamily="34" charset="0"/>
                      </a:endParaRP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ctr"/>
                      <a:r>
                        <a:rPr lang="ru-RU" sz="1400" b="0" i="0" u="none" strike="noStrike" dirty="0">
                          <a:solidFill>
                            <a:srgbClr val="000000"/>
                          </a:solidFill>
                          <a:effectLst/>
                          <a:latin typeface="Arial Narrow" panose="020B0606020202030204" pitchFamily="34" charset="0"/>
                        </a:rPr>
                        <a:t>2%</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ctr"/>
                      <a:r>
                        <a:rPr lang="ru-RU" sz="1400" b="0" i="0" u="none" strike="noStrike" dirty="0">
                          <a:solidFill>
                            <a:srgbClr val="000000"/>
                          </a:solidFill>
                          <a:effectLst/>
                          <a:latin typeface="Arial Narrow" panose="020B0606020202030204" pitchFamily="34" charset="0"/>
                        </a:rPr>
                        <a:t>3%</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ctr"/>
                      <a:r>
                        <a:rPr lang="ru-RU" sz="1400" b="0" i="0" u="none" strike="noStrike" dirty="0">
                          <a:solidFill>
                            <a:srgbClr val="000000"/>
                          </a:solidFill>
                          <a:effectLst/>
                          <a:latin typeface="Arial Narrow" panose="020B0606020202030204" pitchFamily="34" charset="0"/>
                        </a:rPr>
                        <a:t>4%</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ctr"/>
                      <a:r>
                        <a:rPr lang="ru-RU" sz="1400" b="0" i="0" u="none" strike="noStrike" dirty="0">
                          <a:solidFill>
                            <a:srgbClr val="000000"/>
                          </a:solidFill>
                          <a:effectLst/>
                          <a:latin typeface="Arial Narrow" panose="020B0606020202030204" pitchFamily="34" charset="0"/>
                        </a:rPr>
                        <a:t>5%</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ctr"/>
                      <a:r>
                        <a:rPr lang="ru-RU" sz="1400" b="0" i="0" u="none" strike="noStrike" dirty="0">
                          <a:solidFill>
                            <a:srgbClr val="000000"/>
                          </a:solidFill>
                          <a:effectLst/>
                          <a:latin typeface="Arial Narrow" panose="020B0606020202030204" pitchFamily="34" charset="0"/>
                        </a:rPr>
                        <a:t>5%</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ctr"/>
                      <a:r>
                        <a:rPr lang="ru-RU" sz="1400" b="0" i="0" u="none" strike="noStrike" dirty="0">
                          <a:solidFill>
                            <a:srgbClr val="000000"/>
                          </a:solidFill>
                          <a:effectLst/>
                          <a:latin typeface="Arial Narrow" panose="020B0606020202030204" pitchFamily="34" charset="0"/>
                        </a:rPr>
                        <a:t>5%</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r>
              <a:tr h="535617">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ru-RU" sz="1200" b="0" i="0" u="none" strike="noStrike" dirty="0" smtClean="0">
                          <a:solidFill>
                            <a:srgbClr val="000000"/>
                          </a:solidFill>
                          <a:effectLst/>
                          <a:latin typeface="Arial Narrow" panose="020B0606020202030204" pitchFamily="34" charset="0"/>
                        </a:rPr>
                        <a:t> </a:t>
                      </a:r>
                      <a:r>
                        <a:rPr lang="ru-RU" sz="1200" b="0" i="0" u="none" strike="noStrike" dirty="0" smtClean="0">
                          <a:solidFill>
                            <a:srgbClr val="000000"/>
                          </a:solidFill>
                          <a:effectLst/>
                          <a:latin typeface="+mn-lt"/>
                        </a:rPr>
                        <a:t>ҚР </a:t>
                      </a:r>
                      <a:r>
                        <a:rPr lang="ru-RU" sz="1200" b="0" i="0" u="none" strike="noStrike" dirty="0" err="1" smtClean="0">
                          <a:solidFill>
                            <a:srgbClr val="000000"/>
                          </a:solidFill>
                          <a:effectLst/>
                          <a:latin typeface="+mn-lt"/>
                        </a:rPr>
                        <a:t>Заң жобасы</a:t>
                      </a:r>
                      <a:r>
                        <a:rPr lang="ru-RU" sz="1200" b="0" i="0" u="none" strike="noStrike" dirty="0" smtClean="0">
                          <a:solidFill>
                            <a:srgbClr val="000000"/>
                          </a:solidFill>
                          <a:effectLst/>
                          <a:latin typeface="+mn-lt"/>
                        </a:rPr>
                        <a:t> </a:t>
                      </a:r>
                      <a:r>
                        <a:rPr lang="ru-RU" sz="1200" b="0" i="0" u="none" strike="noStrike" dirty="0" err="1" smtClean="0">
                          <a:solidFill>
                            <a:srgbClr val="000000"/>
                          </a:solidFill>
                          <a:effectLst/>
                          <a:latin typeface="+mn-lt"/>
                        </a:rPr>
                        <a:t>бойынша</a:t>
                      </a:r>
                      <a:r>
                        <a:rPr lang="ru-RU" sz="1200" b="0" i="0" u="none" strike="noStrike" dirty="0" smtClean="0">
                          <a:solidFill>
                            <a:srgbClr val="000000"/>
                          </a:solidFill>
                          <a:effectLst/>
                          <a:latin typeface="+mn-lt"/>
                        </a:rPr>
                        <a:t> </a:t>
                      </a:r>
                      <a:r>
                        <a:rPr lang="ru-RU" sz="1200" b="0" i="0" u="none" strike="noStrike" dirty="0" smtClean="0">
                          <a:solidFill>
                            <a:srgbClr val="000000"/>
                          </a:solidFill>
                          <a:effectLst/>
                          <a:latin typeface="Arial Narrow" panose="020B0606020202030204" pitchFamily="34" charset="0"/>
                        </a:rPr>
                        <a:t>, </a:t>
                      </a:r>
                      <a:r>
                        <a:rPr lang="ru-RU" sz="1200" b="1" i="0" u="none" strike="noStrike" baseline="0" dirty="0" err="1" smtClean="0">
                          <a:solidFill>
                            <a:srgbClr val="FF0000"/>
                          </a:solidFill>
                          <a:effectLst/>
                          <a:latin typeface="Arial Narrow" panose="020B0606020202030204" pitchFamily="34" charset="0"/>
                        </a:rPr>
                        <a:t>ең жоғары мөлшерлеме </a:t>
                      </a:r>
                      <a:r>
                        <a:rPr lang="ru-RU" sz="1200" b="1" i="0" u="none" strike="noStrike" baseline="0" dirty="0" smtClean="0">
                          <a:solidFill>
                            <a:srgbClr val="FF0000"/>
                          </a:solidFill>
                          <a:effectLst/>
                          <a:latin typeface="Arial Narrow" panose="020B0606020202030204" pitchFamily="34" charset="0"/>
                        </a:rPr>
                        <a:t>7%</a:t>
                      </a:r>
                      <a:r>
                        <a:rPr lang="ru-RU" sz="1200" b="1" i="0" u="none" strike="noStrike" baseline="0" dirty="0" err="1" smtClean="0">
                          <a:solidFill>
                            <a:srgbClr val="FF0000"/>
                          </a:solidFill>
                          <a:effectLst/>
                          <a:latin typeface="Arial Narrow" panose="020B0606020202030204" pitchFamily="34" charset="0"/>
                        </a:rPr>
                        <a:t>-дың орнына</a:t>
                      </a:r>
                      <a:r>
                        <a:rPr lang="ru-RU" sz="1200" b="1" i="0" u="none" strike="noStrike" baseline="0" dirty="0" smtClean="0">
                          <a:solidFill>
                            <a:srgbClr val="FF0000"/>
                          </a:solidFill>
                          <a:effectLst/>
                          <a:latin typeface="Arial Narrow" panose="020B0606020202030204" pitchFamily="34" charset="0"/>
                        </a:rPr>
                        <a:t> 5%</a:t>
                      </a:r>
                      <a:endParaRPr lang="ru-RU" sz="1200" b="1" i="0" u="sng" strike="noStrike" dirty="0" smtClean="0">
                        <a:solidFill>
                          <a:srgbClr val="000000"/>
                        </a:solidFill>
                        <a:effectLst/>
                        <a:latin typeface="Arial Narrow" panose="020B0606020202030204" pitchFamily="34" charset="0"/>
                      </a:endParaRPr>
                    </a:p>
                    <a:p>
                      <a:pPr marL="0" marR="0" indent="0" algn="l" defTabSz="914400" rtl="0" eaLnBrk="1" fontAlgn="ctr" latinLnBrk="0" hangingPunct="1">
                        <a:lnSpc>
                          <a:spcPct val="100000"/>
                        </a:lnSpc>
                        <a:spcBef>
                          <a:spcPts val="0"/>
                        </a:spcBef>
                        <a:spcAft>
                          <a:spcPts val="0"/>
                        </a:spcAft>
                        <a:buClrTx/>
                        <a:buSzTx/>
                        <a:buFontTx/>
                        <a:buNone/>
                        <a:tabLst/>
                        <a:defRPr/>
                      </a:pPr>
                      <a:endParaRPr lang="ru-RU" sz="1200" b="0" i="0" u="none" strike="noStrike" dirty="0">
                        <a:solidFill>
                          <a:srgbClr val="000000"/>
                        </a:solidFill>
                        <a:effectLst/>
                        <a:latin typeface="Arial Narrow" panose="020B0606020202030204" pitchFamily="34" charset="0"/>
                      </a:endParaRP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0" i="0" u="none" strike="noStrike">
                          <a:solidFill>
                            <a:srgbClr val="000000"/>
                          </a:solidFill>
                          <a:effectLst/>
                          <a:latin typeface="Arial Narrow" panose="020B0606020202030204" pitchFamily="34" charset="0"/>
                        </a:rPr>
                        <a:t>1%</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0" i="0" u="none" strike="noStrike">
                          <a:solidFill>
                            <a:srgbClr val="000000"/>
                          </a:solidFill>
                          <a:effectLst/>
                          <a:latin typeface="Arial Narrow" panose="020B0606020202030204" pitchFamily="34" charset="0"/>
                        </a:rPr>
                        <a:t>1,50%</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0" i="0" u="none" strike="noStrike">
                          <a:solidFill>
                            <a:srgbClr val="000000"/>
                          </a:solidFill>
                          <a:effectLst/>
                          <a:latin typeface="Arial Narrow" panose="020B0606020202030204" pitchFamily="34" charset="0"/>
                        </a:rPr>
                        <a:t>1,50%</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0" i="0" u="none" strike="noStrike" dirty="0">
                          <a:solidFill>
                            <a:srgbClr val="000000"/>
                          </a:solidFill>
                          <a:effectLst/>
                          <a:latin typeface="Arial Narrow" panose="020B0606020202030204" pitchFamily="34" charset="0"/>
                        </a:rPr>
                        <a:t>2%</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0" i="0" u="none" strike="noStrike" dirty="0">
                          <a:solidFill>
                            <a:srgbClr val="000000"/>
                          </a:solidFill>
                          <a:effectLst/>
                          <a:latin typeface="Arial Narrow" panose="020B0606020202030204" pitchFamily="34" charset="0"/>
                        </a:rPr>
                        <a:t>3%</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0" i="0" u="none" strike="noStrike">
                          <a:solidFill>
                            <a:srgbClr val="000000"/>
                          </a:solidFill>
                          <a:effectLst/>
                          <a:latin typeface="Arial Narrow" panose="020B0606020202030204" pitchFamily="34" charset="0"/>
                        </a:rPr>
                        <a:t>3%</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7599">
                <a:tc>
                  <a:txBody>
                    <a:bodyPr/>
                    <a:lstStyle/>
                    <a:p>
                      <a:pPr algn="l" fontAlgn="ctr"/>
                      <a:r>
                        <a:rPr lang="ru-RU" sz="1200" b="1" i="1" u="none" strike="noStrike" dirty="0" smtClean="0">
                          <a:solidFill>
                            <a:srgbClr val="000000"/>
                          </a:solidFill>
                          <a:effectLst/>
                          <a:latin typeface="Arial Narrow" panose="020B0606020202030204" pitchFamily="34" charset="0"/>
                        </a:rPr>
                        <a:t> Снижение</a:t>
                      </a:r>
                      <a:endParaRPr lang="ru-RU" sz="1200" b="1" i="1" u="none" strike="noStrike" dirty="0">
                        <a:solidFill>
                          <a:srgbClr val="000000"/>
                        </a:solidFill>
                        <a:effectLst/>
                        <a:latin typeface="Arial Narrow" panose="020B0606020202030204" pitchFamily="34" charset="0"/>
                      </a:endParaRP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fontAlgn="ctr"/>
                      <a:r>
                        <a:rPr lang="ru-RU" sz="1400" b="1" i="0" u="none" strike="noStrike" dirty="0" smtClean="0">
                          <a:solidFill>
                            <a:srgbClr val="000000"/>
                          </a:solidFill>
                          <a:effectLst/>
                          <a:latin typeface="Arial Narrow" panose="020B0606020202030204" pitchFamily="34" charset="0"/>
                        </a:rPr>
                        <a:t>2 </a:t>
                      </a:r>
                      <a:r>
                        <a:rPr lang="ru-RU" sz="1400" b="1" i="0" u="none" strike="noStrike" dirty="0" err="1" smtClean="0">
                          <a:solidFill>
                            <a:srgbClr val="000000"/>
                          </a:solidFill>
                          <a:effectLst/>
                          <a:latin typeface="Arial Narrow" panose="020B0606020202030204" pitchFamily="34" charset="0"/>
                        </a:rPr>
                        <a:t>есе</a:t>
                      </a:r>
                      <a:endParaRPr lang="ru-RU" sz="1400" b="1" i="0" u="none" strike="noStrike" dirty="0">
                        <a:solidFill>
                          <a:srgbClr val="000000"/>
                        </a:solidFill>
                        <a:effectLst/>
                        <a:latin typeface="Arial Narrow" panose="020B0606020202030204" pitchFamily="34" charset="0"/>
                      </a:endParaRP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fontAlgn="ctr"/>
                      <a:r>
                        <a:rPr lang="ru-RU" sz="1400" b="1" i="1" u="none" strike="noStrike" dirty="0" smtClean="0">
                          <a:solidFill>
                            <a:srgbClr val="000000"/>
                          </a:solidFill>
                          <a:effectLst/>
                          <a:latin typeface="Arial Narrow" panose="020B0606020202030204" pitchFamily="34" charset="0"/>
                        </a:rPr>
                        <a:t>2 </a:t>
                      </a:r>
                      <a:r>
                        <a:rPr lang="ru-RU" sz="1400" b="1" i="0" u="none" strike="noStrike" dirty="0" err="1" smtClean="0">
                          <a:solidFill>
                            <a:srgbClr val="000000"/>
                          </a:solidFill>
                          <a:effectLst/>
                          <a:latin typeface="Arial Narrow" panose="020B0606020202030204" pitchFamily="34" charset="0"/>
                        </a:rPr>
                        <a:t>есе</a:t>
                      </a:r>
                      <a:endParaRPr lang="ru-RU" sz="1400" b="1" i="1" u="none" strike="noStrike" dirty="0">
                        <a:solidFill>
                          <a:srgbClr val="000000"/>
                        </a:solidFill>
                        <a:effectLst/>
                        <a:latin typeface="Arial Narrow" panose="020B0606020202030204" pitchFamily="34" charset="0"/>
                      </a:endParaRP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fontAlgn="ctr"/>
                      <a:r>
                        <a:rPr lang="ru-RU" sz="1400" b="1" i="1" u="none" strike="noStrike" dirty="0" smtClean="0">
                          <a:solidFill>
                            <a:srgbClr val="000000"/>
                          </a:solidFill>
                          <a:effectLst/>
                          <a:latin typeface="Arial Narrow" panose="020B0606020202030204" pitchFamily="34" charset="0"/>
                        </a:rPr>
                        <a:t>2,66 </a:t>
                      </a:r>
                      <a:r>
                        <a:rPr lang="ru-RU" sz="1400" b="1" i="0" u="none" strike="noStrike" dirty="0" err="1" smtClean="0">
                          <a:solidFill>
                            <a:srgbClr val="000000"/>
                          </a:solidFill>
                          <a:effectLst/>
                          <a:latin typeface="Arial Narrow" panose="020B0606020202030204" pitchFamily="34" charset="0"/>
                        </a:rPr>
                        <a:t>есе</a:t>
                      </a:r>
                      <a:endParaRPr lang="ru-RU" sz="1400" b="1" i="1" u="none" strike="noStrike" dirty="0">
                        <a:solidFill>
                          <a:srgbClr val="000000"/>
                        </a:solidFill>
                        <a:effectLst/>
                        <a:latin typeface="Arial Narrow" panose="020B0606020202030204" pitchFamily="34" charset="0"/>
                      </a:endParaRP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fontAlgn="ctr"/>
                      <a:r>
                        <a:rPr lang="ru-RU" sz="1400" b="1" i="1" u="none" strike="noStrike" dirty="0" smtClean="0">
                          <a:solidFill>
                            <a:srgbClr val="000000"/>
                          </a:solidFill>
                          <a:effectLst/>
                          <a:latin typeface="Arial Narrow" panose="020B0606020202030204" pitchFamily="34" charset="0"/>
                        </a:rPr>
                        <a:t>2,5  </a:t>
                      </a:r>
                      <a:r>
                        <a:rPr lang="ru-RU" sz="1400" b="1" i="0" u="none" strike="noStrike" dirty="0" err="1" smtClean="0">
                          <a:solidFill>
                            <a:srgbClr val="000000"/>
                          </a:solidFill>
                          <a:effectLst/>
                          <a:latin typeface="Arial Narrow" panose="020B0606020202030204" pitchFamily="34" charset="0"/>
                        </a:rPr>
                        <a:t>есе</a:t>
                      </a:r>
                      <a:endParaRPr lang="ru-RU" sz="1400" b="1" i="1" u="none" strike="noStrike" dirty="0">
                        <a:solidFill>
                          <a:srgbClr val="000000"/>
                        </a:solidFill>
                        <a:effectLst/>
                        <a:latin typeface="Arial Narrow" panose="020B0606020202030204" pitchFamily="34" charset="0"/>
                      </a:endParaRP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fontAlgn="ctr"/>
                      <a:r>
                        <a:rPr lang="ru-RU" sz="1400" b="1" i="1" u="none" strike="noStrike" dirty="0" smtClean="0">
                          <a:solidFill>
                            <a:srgbClr val="000000"/>
                          </a:solidFill>
                          <a:effectLst/>
                          <a:latin typeface="Arial Narrow" panose="020B0606020202030204" pitchFamily="34" charset="0"/>
                        </a:rPr>
                        <a:t>1,66 </a:t>
                      </a:r>
                      <a:r>
                        <a:rPr lang="ru-RU" sz="1400" b="1" i="0" u="none" strike="noStrike" dirty="0" err="1" smtClean="0">
                          <a:solidFill>
                            <a:srgbClr val="000000"/>
                          </a:solidFill>
                          <a:effectLst/>
                          <a:latin typeface="Arial Narrow" panose="020B0606020202030204" pitchFamily="34" charset="0"/>
                        </a:rPr>
                        <a:t>есе</a:t>
                      </a:r>
                      <a:endParaRPr lang="ru-RU" sz="1400" b="1" i="1" u="none" strike="noStrike" dirty="0">
                        <a:solidFill>
                          <a:srgbClr val="000000"/>
                        </a:solidFill>
                        <a:effectLst/>
                        <a:latin typeface="Arial Narrow" panose="020B0606020202030204" pitchFamily="34" charset="0"/>
                      </a:endParaRP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fontAlgn="ctr"/>
                      <a:r>
                        <a:rPr lang="ru-RU" sz="1400" b="1" i="1" u="none" strike="noStrike" dirty="0" smtClean="0">
                          <a:solidFill>
                            <a:srgbClr val="000000"/>
                          </a:solidFill>
                          <a:effectLst/>
                          <a:latin typeface="Arial Narrow" panose="020B0606020202030204" pitchFamily="34" charset="0"/>
                        </a:rPr>
                        <a:t>1,66 </a:t>
                      </a:r>
                      <a:r>
                        <a:rPr lang="ru-RU" sz="1400" b="1" i="0" u="none" strike="noStrike" dirty="0" err="1" smtClean="0">
                          <a:solidFill>
                            <a:srgbClr val="000000"/>
                          </a:solidFill>
                          <a:effectLst/>
                          <a:latin typeface="Arial Narrow" panose="020B0606020202030204" pitchFamily="34" charset="0"/>
                        </a:rPr>
                        <a:t>есе</a:t>
                      </a:r>
                      <a:endParaRPr lang="ru-RU" sz="1400" b="1" i="1" u="none" strike="noStrike" dirty="0">
                        <a:solidFill>
                          <a:srgbClr val="000000"/>
                        </a:solidFill>
                        <a:effectLst/>
                        <a:latin typeface="Arial Narrow" panose="020B0606020202030204" pitchFamily="34" charset="0"/>
                      </a:endParaRP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r>
              <a:tr h="258000">
                <a:tc gridSpan="7">
                  <a:txBody>
                    <a:bodyPr/>
                    <a:lstStyle/>
                    <a:p>
                      <a:pPr algn="ctr" fontAlgn="ctr"/>
                      <a:r>
                        <a:rPr lang="ru-RU" sz="1200" b="1" i="0" u="none" strike="noStrike" dirty="0" smtClean="0">
                          <a:solidFill>
                            <a:srgbClr val="000000"/>
                          </a:solidFill>
                          <a:effectLst/>
                          <a:latin typeface="+mn-lt"/>
                        </a:rPr>
                        <a:t>Дара </a:t>
                      </a:r>
                      <a:r>
                        <a:rPr lang="ru-RU" sz="1200" b="1" i="0" u="none" strike="noStrike" dirty="0" err="1" smtClean="0">
                          <a:solidFill>
                            <a:srgbClr val="000000"/>
                          </a:solidFill>
                          <a:effectLst/>
                          <a:latin typeface="+mn-lt"/>
                        </a:rPr>
                        <a:t>кәсіпкерлердің жарналары</a:t>
                      </a:r>
                      <a:endParaRPr lang="ru-RU" sz="1200" b="1" i="0" u="none" strike="noStrike" dirty="0">
                        <a:solidFill>
                          <a:srgbClr val="000000"/>
                        </a:solidFill>
                        <a:effectLst/>
                        <a:latin typeface="+mn-lt"/>
                      </a:endParaRP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507599">
                <a:tc>
                  <a:txBody>
                    <a:bodyPr/>
                    <a:lstStyle/>
                    <a:p>
                      <a:pPr algn="l" fontAlgn="ctr"/>
                      <a:r>
                        <a:rPr lang="ru-RU" sz="1200" b="0" i="0" u="none" strike="noStrike" dirty="0" smtClean="0">
                          <a:solidFill>
                            <a:srgbClr val="000000"/>
                          </a:solidFill>
                          <a:effectLst/>
                          <a:latin typeface="Arial Narrow" panose="020B0606020202030204" pitchFamily="34" charset="0"/>
                        </a:rPr>
                        <a:t> </a:t>
                      </a:r>
                      <a:r>
                        <a:rPr lang="ru-RU" sz="1200" b="0" i="0" u="none" strike="noStrike" dirty="0" err="1" smtClean="0">
                          <a:solidFill>
                            <a:srgbClr val="000000"/>
                          </a:solidFill>
                          <a:effectLst/>
                          <a:latin typeface="+mn-lt"/>
                        </a:rPr>
                        <a:t>Қолданыстағы</a:t>
                      </a:r>
                      <a:r>
                        <a:rPr lang="ru-RU" sz="1200" b="0" i="0" u="none" strike="noStrike" baseline="0" dirty="0" err="1" smtClean="0">
                          <a:solidFill>
                            <a:srgbClr val="000000"/>
                          </a:solidFill>
                          <a:effectLst/>
                          <a:latin typeface="+mn-lt"/>
                        </a:rPr>
                        <a:t> </a:t>
                      </a:r>
                      <a:r>
                        <a:rPr lang="ru-RU" sz="1200" b="0" i="0" u="none" strike="noStrike" dirty="0" smtClean="0">
                          <a:solidFill>
                            <a:srgbClr val="000000"/>
                          </a:solidFill>
                          <a:effectLst/>
                          <a:latin typeface="+mn-lt"/>
                        </a:rPr>
                        <a:t>«МӘМС </a:t>
                      </a:r>
                      <a:r>
                        <a:rPr lang="ru-RU" sz="1200" b="0" i="0" u="none" strike="noStrike" dirty="0" err="1" smtClean="0">
                          <a:solidFill>
                            <a:srgbClr val="000000"/>
                          </a:solidFill>
                          <a:effectLst/>
                          <a:latin typeface="+mn-lt"/>
                        </a:rPr>
                        <a:t>туралы</a:t>
                      </a:r>
                      <a:r>
                        <a:rPr lang="ru-RU" sz="1200" b="0" i="0" u="none" strike="noStrike" dirty="0" smtClean="0">
                          <a:solidFill>
                            <a:srgbClr val="000000"/>
                          </a:solidFill>
                          <a:effectLst/>
                          <a:latin typeface="+mn-lt"/>
                        </a:rPr>
                        <a:t> </a:t>
                      </a:r>
                      <a:r>
                        <a:rPr lang="ru-RU" sz="1200" b="0" i="0" u="none" strike="noStrike" dirty="0" err="1" smtClean="0">
                          <a:solidFill>
                            <a:srgbClr val="000000"/>
                          </a:solidFill>
                          <a:effectLst/>
                          <a:latin typeface="+mn-lt"/>
                        </a:rPr>
                        <a:t>Заң</a:t>
                      </a:r>
                      <a:r>
                        <a:rPr lang="ru-RU" sz="1200" b="0" i="0" u="none" strike="noStrike" dirty="0" smtClean="0">
                          <a:solidFill>
                            <a:srgbClr val="000000"/>
                          </a:solidFill>
                          <a:effectLst/>
                          <a:latin typeface="+mn-lt"/>
                        </a:rPr>
                        <a:t>» </a:t>
                      </a:r>
                      <a:r>
                        <a:rPr lang="ru-RU" sz="1200" b="0" i="0" u="none" strike="noStrike" dirty="0" err="1" smtClean="0">
                          <a:solidFill>
                            <a:srgbClr val="000000"/>
                          </a:solidFill>
                          <a:effectLst/>
                          <a:latin typeface="+mn-lt"/>
                        </a:rPr>
                        <a:t>бойынша</a:t>
                      </a:r>
                      <a:r>
                        <a:rPr lang="ru-RU" sz="1200" b="0" i="0" u="none" strike="noStrike" dirty="0" smtClean="0">
                          <a:solidFill>
                            <a:srgbClr val="000000"/>
                          </a:solidFill>
                          <a:effectLst/>
                          <a:latin typeface="+mn-lt"/>
                        </a:rPr>
                        <a:t> </a:t>
                      </a:r>
                      <a:r>
                        <a:rPr lang="ru-RU" sz="1200" b="1" i="0" u="none" strike="noStrike" dirty="0" smtClean="0">
                          <a:solidFill>
                            <a:srgbClr val="000000"/>
                          </a:solidFill>
                          <a:effectLst/>
                          <a:latin typeface="+mn-lt"/>
                        </a:rPr>
                        <a:t>               (1 </a:t>
                      </a:r>
                      <a:r>
                        <a:rPr lang="ru-RU" sz="1200" b="1" i="0" u="none" strike="noStrike" dirty="0" err="1" smtClean="0">
                          <a:solidFill>
                            <a:srgbClr val="000000"/>
                          </a:solidFill>
                          <a:effectLst/>
                          <a:latin typeface="+mn-lt"/>
                        </a:rPr>
                        <a:t>АЖ-дан</a:t>
                      </a:r>
                      <a:r>
                        <a:rPr lang="ru-RU" sz="1200" b="1" i="0" u="none" strike="noStrike" dirty="0" smtClean="0">
                          <a:solidFill>
                            <a:srgbClr val="000000"/>
                          </a:solidFill>
                          <a:effectLst/>
                          <a:latin typeface="+mn-lt"/>
                        </a:rPr>
                        <a:t>)</a:t>
                      </a:r>
                      <a:endParaRPr lang="ru-RU" sz="1200" b="1" i="0" u="none" strike="noStrike" dirty="0">
                        <a:solidFill>
                          <a:srgbClr val="000000"/>
                        </a:solidFill>
                        <a:effectLst/>
                        <a:latin typeface="Arial Narrow" panose="020B0606020202030204" pitchFamily="34" charset="0"/>
                      </a:endParaRP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ctr"/>
                      <a:r>
                        <a:rPr lang="ru-RU" sz="1400" b="0" i="0" u="none" strike="noStrike" dirty="0">
                          <a:solidFill>
                            <a:srgbClr val="000000"/>
                          </a:solidFill>
                          <a:effectLst/>
                          <a:latin typeface="Arial Narrow" panose="020B0606020202030204" pitchFamily="34" charset="0"/>
                        </a:rPr>
                        <a:t>2%</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ctr"/>
                      <a:r>
                        <a:rPr lang="ru-RU" sz="1400" b="0" i="0" u="none" strike="noStrike" dirty="0">
                          <a:solidFill>
                            <a:srgbClr val="000000"/>
                          </a:solidFill>
                          <a:effectLst/>
                          <a:latin typeface="Arial Narrow" panose="020B0606020202030204" pitchFamily="34" charset="0"/>
                        </a:rPr>
                        <a:t>3%</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ctr"/>
                      <a:r>
                        <a:rPr lang="ru-RU" sz="1400" b="0" i="0" u="none" strike="noStrike" dirty="0">
                          <a:solidFill>
                            <a:srgbClr val="000000"/>
                          </a:solidFill>
                          <a:effectLst/>
                          <a:latin typeface="Arial Narrow" panose="020B0606020202030204" pitchFamily="34" charset="0"/>
                        </a:rPr>
                        <a:t>5%</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ctr"/>
                      <a:r>
                        <a:rPr lang="ru-RU" sz="1400" b="0" i="0" u="none" strike="noStrike" dirty="0">
                          <a:solidFill>
                            <a:srgbClr val="000000"/>
                          </a:solidFill>
                          <a:effectLst/>
                          <a:latin typeface="Arial Narrow" panose="020B0606020202030204" pitchFamily="34" charset="0"/>
                        </a:rPr>
                        <a:t>7%</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ctr"/>
                      <a:r>
                        <a:rPr lang="ru-RU" sz="1400" b="0" i="0" u="none" strike="noStrike" dirty="0">
                          <a:solidFill>
                            <a:srgbClr val="000000"/>
                          </a:solidFill>
                          <a:effectLst/>
                          <a:latin typeface="Arial Narrow" panose="020B0606020202030204" pitchFamily="34" charset="0"/>
                        </a:rPr>
                        <a:t>7%</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ctr"/>
                      <a:r>
                        <a:rPr lang="ru-RU" sz="1400" b="0" i="0" u="none" strike="noStrike" dirty="0">
                          <a:solidFill>
                            <a:srgbClr val="000000"/>
                          </a:solidFill>
                          <a:effectLst/>
                          <a:latin typeface="Arial Narrow" panose="020B0606020202030204" pitchFamily="34" charset="0"/>
                        </a:rPr>
                        <a:t>7%</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r>
              <a:tr h="359878">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ru-RU" sz="1200" b="0" i="0" u="none" strike="noStrike" dirty="0" smtClean="0">
                          <a:solidFill>
                            <a:srgbClr val="000000"/>
                          </a:solidFill>
                          <a:effectLst/>
                          <a:latin typeface="Arial Narrow" panose="020B0606020202030204" pitchFamily="34" charset="0"/>
                        </a:rPr>
                        <a:t> </a:t>
                      </a:r>
                      <a:r>
                        <a:rPr lang="ru-RU" sz="1200" b="0" i="0" u="none" strike="noStrike" dirty="0" smtClean="0">
                          <a:solidFill>
                            <a:srgbClr val="000000"/>
                          </a:solidFill>
                          <a:effectLst/>
                          <a:latin typeface="+mn-lt"/>
                        </a:rPr>
                        <a:t>ҚР </a:t>
                      </a:r>
                      <a:r>
                        <a:rPr lang="ru-RU" sz="1200" b="0" i="0" u="none" strike="noStrike" dirty="0" err="1" smtClean="0">
                          <a:solidFill>
                            <a:srgbClr val="000000"/>
                          </a:solidFill>
                          <a:effectLst/>
                          <a:latin typeface="+mn-lt"/>
                        </a:rPr>
                        <a:t>Заң жобасы</a:t>
                      </a:r>
                      <a:r>
                        <a:rPr lang="ru-RU" sz="1200" b="0" i="0" u="none" strike="noStrike" dirty="0" smtClean="0">
                          <a:solidFill>
                            <a:srgbClr val="000000"/>
                          </a:solidFill>
                          <a:effectLst/>
                          <a:latin typeface="+mn-lt"/>
                        </a:rPr>
                        <a:t> </a:t>
                      </a:r>
                      <a:r>
                        <a:rPr lang="ru-RU" sz="1200" b="0" i="0" u="none" strike="noStrike" dirty="0" err="1" smtClean="0">
                          <a:solidFill>
                            <a:srgbClr val="000000"/>
                          </a:solidFill>
                          <a:effectLst/>
                          <a:latin typeface="+mn-lt"/>
                        </a:rPr>
                        <a:t>бойынша</a:t>
                      </a:r>
                      <a:r>
                        <a:rPr lang="ru-RU" sz="1200" b="0" i="0" u="none" strike="noStrike" dirty="0" smtClean="0">
                          <a:solidFill>
                            <a:srgbClr val="000000"/>
                          </a:solidFill>
                          <a:effectLst/>
                          <a:latin typeface="+mn-lt"/>
                        </a:rPr>
                        <a:t> </a:t>
                      </a:r>
                      <a:r>
                        <a:rPr lang="ru-RU" sz="1200" b="1" i="0" u="sng" strike="noStrike" dirty="0" smtClean="0">
                          <a:solidFill>
                            <a:srgbClr val="000000"/>
                          </a:solidFill>
                          <a:effectLst/>
                          <a:latin typeface="+mn-lt"/>
                        </a:rPr>
                        <a:t>(2 </a:t>
                      </a:r>
                      <a:r>
                        <a:rPr lang="ru-RU" sz="1200" b="1" i="0" u="sng" strike="noStrike" dirty="0" err="1" smtClean="0">
                          <a:solidFill>
                            <a:srgbClr val="000000"/>
                          </a:solidFill>
                          <a:effectLst/>
                          <a:latin typeface="+mn-lt"/>
                        </a:rPr>
                        <a:t>АЖ-дан</a:t>
                      </a:r>
                      <a:r>
                        <a:rPr lang="ru-RU" sz="1200" b="1" i="0" u="sng" strike="noStrike" dirty="0" smtClean="0">
                          <a:solidFill>
                            <a:srgbClr val="000000"/>
                          </a:solidFill>
                          <a:effectLst/>
                          <a:latin typeface="+mn-lt"/>
                        </a:rPr>
                        <a:t>)</a:t>
                      </a:r>
                      <a:endParaRPr lang="ru-RU" sz="1200" b="1" i="0" u="sng" strike="noStrike" dirty="0" smtClean="0">
                        <a:solidFill>
                          <a:srgbClr val="000000"/>
                        </a:solidFill>
                        <a:effectLst/>
                        <a:latin typeface="Arial Narrow" panose="020B0606020202030204" pitchFamily="34" charset="0"/>
                      </a:endParaRPr>
                    </a:p>
                    <a:p>
                      <a:pPr marL="0" marR="0" indent="0" algn="l" defTabSz="914400" rtl="0" eaLnBrk="1" fontAlgn="ctr" latinLnBrk="0" hangingPunct="1">
                        <a:lnSpc>
                          <a:spcPct val="100000"/>
                        </a:lnSpc>
                        <a:spcBef>
                          <a:spcPts val="0"/>
                        </a:spcBef>
                        <a:spcAft>
                          <a:spcPts val="0"/>
                        </a:spcAft>
                        <a:buClrTx/>
                        <a:buSzTx/>
                        <a:buFontTx/>
                        <a:buNone/>
                        <a:tabLst/>
                        <a:defRPr/>
                      </a:pPr>
                      <a:r>
                        <a:rPr lang="ru-RU" sz="1200" b="1" i="0" u="none" strike="noStrike" baseline="0" dirty="0" err="1" smtClean="0">
                          <a:solidFill>
                            <a:srgbClr val="FF0000"/>
                          </a:solidFill>
                          <a:effectLst/>
                          <a:latin typeface="Arial Narrow" panose="020B0606020202030204" pitchFamily="34" charset="0"/>
                        </a:rPr>
                        <a:t>ең жоғары мөлшерлеме 7%-дың орнына</a:t>
                      </a:r>
                      <a:r>
                        <a:rPr lang="ru-RU" sz="1200" b="1" i="0" u="none" strike="noStrike" baseline="0" dirty="0" smtClean="0">
                          <a:solidFill>
                            <a:srgbClr val="FF0000"/>
                          </a:solidFill>
                          <a:effectLst/>
                          <a:latin typeface="Arial Narrow" panose="020B0606020202030204" pitchFamily="34" charset="0"/>
                        </a:rPr>
                        <a:t> 5%</a:t>
                      </a:r>
                      <a:endParaRPr lang="ru-RU" sz="1200" b="1" i="0" u="sng" strike="noStrike" dirty="0">
                        <a:solidFill>
                          <a:srgbClr val="000000"/>
                        </a:solidFill>
                        <a:effectLst/>
                        <a:latin typeface="Arial Narrow" panose="020B0606020202030204" pitchFamily="34" charset="0"/>
                      </a:endParaRP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0" i="0" u="none" strike="noStrike">
                          <a:solidFill>
                            <a:srgbClr val="000000"/>
                          </a:solidFill>
                          <a:effectLst/>
                          <a:latin typeface="Arial Narrow" panose="020B0606020202030204" pitchFamily="34" charset="0"/>
                        </a:rPr>
                        <a:t>5%</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0" i="0" u="none" strike="noStrike">
                          <a:solidFill>
                            <a:srgbClr val="000000"/>
                          </a:solidFill>
                          <a:effectLst/>
                          <a:latin typeface="Arial Narrow" panose="020B0606020202030204" pitchFamily="34" charset="0"/>
                        </a:rPr>
                        <a:t>5%</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0" i="0" u="none" strike="noStrike" dirty="0">
                          <a:solidFill>
                            <a:srgbClr val="000000"/>
                          </a:solidFill>
                          <a:effectLst/>
                          <a:latin typeface="Arial Narrow" panose="020B0606020202030204" pitchFamily="34" charset="0"/>
                        </a:rPr>
                        <a:t>5%</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0" i="0" u="none" strike="noStrike">
                          <a:solidFill>
                            <a:srgbClr val="000000"/>
                          </a:solidFill>
                          <a:effectLst/>
                          <a:latin typeface="Arial Narrow" panose="020B0606020202030204" pitchFamily="34" charset="0"/>
                        </a:rPr>
                        <a:t>5%</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0" i="0" u="none" strike="noStrike" dirty="0">
                          <a:solidFill>
                            <a:srgbClr val="000000"/>
                          </a:solidFill>
                          <a:effectLst/>
                          <a:latin typeface="Arial Narrow" panose="020B0606020202030204" pitchFamily="34" charset="0"/>
                        </a:rPr>
                        <a:t>5%</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0" i="0" u="none" strike="noStrike" dirty="0">
                          <a:solidFill>
                            <a:srgbClr val="000000"/>
                          </a:solidFill>
                          <a:effectLst/>
                          <a:latin typeface="Arial Narrow" panose="020B0606020202030204" pitchFamily="34" charset="0"/>
                        </a:rPr>
                        <a:t>5%</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8000">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ru-RU" sz="1200" b="1" i="1" u="none" strike="noStrike" dirty="0" smtClean="0">
                          <a:solidFill>
                            <a:srgbClr val="000000"/>
                          </a:solidFill>
                          <a:effectLst/>
                          <a:latin typeface="Arial Narrow" panose="020B0606020202030204" pitchFamily="34" charset="0"/>
                        </a:rPr>
                        <a:t> </a:t>
                      </a:r>
                      <a:r>
                        <a:rPr lang="ru-RU" sz="1200" b="1" i="1" u="none" strike="noStrike" dirty="0" err="1" smtClean="0">
                          <a:solidFill>
                            <a:srgbClr val="000000"/>
                          </a:solidFill>
                          <a:effectLst/>
                          <a:latin typeface="+mn-lt"/>
                        </a:rPr>
                        <a:t>Ұлғайту/төмендету</a:t>
                      </a:r>
                      <a:endParaRPr lang="ru-RU" sz="1200" b="1" i="1" u="none" strike="noStrike" dirty="0" smtClean="0">
                        <a:solidFill>
                          <a:srgbClr val="000000"/>
                        </a:solidFill>
                        <a:effectLst/>
                        <a:latin typeface="+mn-lt"/>
                      </a:endParaRP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fontAlgn="ctr"/>
                      <a:r>
                        <a:rPr lang="ru-RU" sz="1400" b="1" i="0" u="none" strike="noStrike" dirty="0" smtClean="0">
                          <a:solidFill>
                            <a:srgbClr val="000000"/>
                          </a:solidFill>
                          <a:effectLst/>
                          <a:latin typeface="Arial Narrow" panose="020B0606020202030204" pitchFamily="34" charset="0"/>
                        </a:rPr>
                        <a:t>2,5 </a:t>
                      </a:r>
                      <a:r>
                        <a:rPr lang="ru-RU" sz="1400" b="1" i="0" u="none" strike="noStrike" dirty="0" err="1" smtClean="0">
                          <a:solidFill>
                            <a:srgbClr val="000000"/>
                          </a:solidFill>
                          <a:effectLst/>
                          <a:latin typeface="Arial Narrow" panose="020B0606020202030204" pitchFamily="34" charset="0"/>
                        </a:rPr>
                        <a:t>есе</a:t>
                      </a:r>
                      <a:endParaRPr lang="ru-RU" sz="1400" b="1" i="0" u="none" strike="noStrike" dirty="0">
                        <a:solidFill>
                          <a:srgbClr val="000000"/>
                        </a:solidFill>
                        <a:effectLst/>
                        <a:latin typeface="Arial Narrow" panose="020B0606020202030204" pitchFamily="34" charset="0"/>
                      </a:endParaRP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fontAlgn="ctr"/>
                      <a:r>
                        <a:rPr lang="ru-RU" sz="1400" b="1" i="1" u="none" strike="noStrike" dirty="0" err="1" smtClean="0">
                          <a:solidFill>
                            <a:srgbClr val="000000"/>
                          </a:solidFill>
                          <a:effectLst/>
                          <a:latin typeface="Arial Narrow" panose="020B0606020202030204" pitchFamily="34" charset="0"/>
                        </a:rPr>
                        <a:t>2%-ға</a:t>
                      </a:r>
                      <a:endParaRPr lang="ru-RU" sz="1400" b="1" i="1" u="none" strike="noStrike" dirty="0">
                        <a:solidFill>
                          <a:srgbClr val="000000"/>
                        </a:solidFill>
                        <a:effectLst/>
                        <a:latin typeface="Arial Narrow" panose="020B0606020202030204" pitchFamily="34" charset="0"/>
                      </a:endParaRP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fontAlgn="ctr"/>
                      <a:r>
                        <a:rPr lang="ru-RU" sz="1400" b="1" i="1" u="none" strike="noStrike" dirty="0">
                          <a:solidFill>
                            <a:srgbClr val="000000"/>
                          </a:solidFill>
                          <a:effectLst/>
                          <a:latin typeface="Arial Narrow" panose="020B0606020202030204" pitchFamily="34" charset="0"/>
                        </a:rPr>
                        <a:t>-</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fontAlgn="ctr"/>
                      <a:r>
                        <a:rPr lang="ru-RU" sz="1400" b="1" i="1" u="none" strike="noStrike" dirty="0" err="1" smtClean="0">
                          <a:solidFill>
                            <a:srgbClr val="000000"/>
                          </a:solidFill>
                          <a:effectLst/>
                          <a:latin typeface="Arial Narrow" panose="020B0606020202030204" pitchFamily="34" charset="0"/>
                        </a:rPr>
                        <a:t>2%-ға</a:t>
                      </a:r>
                      <a:endParaRPr lang="ru-RU" sz="1400" b="1" i="1" u="none" strike="noStrike" dirty="0">
                        <a:solidFill>
                          <a:srgbClr val="000000"/>
                        </a:solidFill>
                        <a:effectLst/>
                        <a:latin typeface="Arial Narrow" panose="020B0606020202030204" pitchFamily="34" charset="0"/>
                      </a:endParaRP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fontAlgn="ctr"/>
                      <a:r>
                        <a:rPr lang="ru-RU" sz="1400" b="1" i="1" u="none" strike="noStrike" dirty="0">
                          <a:solidFill>
                            <a:srgbClr val="000000"/>
                          </a:solidFill>
                          <a:effectLst/>
                          <a:latin typeface="Arial Narrow" panose="020B0606020202030204" pitchFamily="34" charset="0"/>
                        </a:rPr>
                        <a:t>-</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fontAlgn="ctr"/>
                      <a:r>
                        <a:rPr lang="ru-RU" sz="1400" b="1" i="1" u="none" strike="noStrike" dirty="0" err="1" smtClean="0">
                          <a:solidFill>
                            <a:srgbClr val="000000"/>
                          </a:solidFill>
                          <a:effectLst/>
                          <a:latin typeface="Arial Narrow" panose="020B0606020202030204" pitchFamily="34" charset="0"/>
                        </a:rPr>
                        <a:t>2%-ға</a:t>
                      </a:r>
                      <a:endParaRPr lang="ru-RU" sz="1400" b="1" i="1" u="none" strike="noStrike" dirty="0">
                        <a:solidFill>
                          <a:srgbClr val="000000"/>
                        </a:solidFill>
                        <a:effectLst/>
                        <a:latin typeface="Arial Narrow" panose="020B0606020202030204" pitchFamily="34" charset="0"/>
                      </a:endParaRP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r>
              <a:tr h="258000">
                <a:tc gridSpan="7">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200" b="1" i="0" u="none" strike="noStrike" dirty="0" err="1" smtClean="0">
                          <a:solidFill>
                            <a:srgbClr val="000000"/>
                          </a:solidFill>
                          <a:effectLst/>
                          <a:latin typeface="+mn-lt"/>
                        </a:rPr>
                        <a:t>Белсенді</a:t>
                      </a:r>
                      <a:r>
                        <a:rPr lang="ru-RU" sz="1200" b="1" i="0" u="none" strike="noStrike" baseline="0" dirty="0" smtClean="0">
                          <a:solidFill>
                            <a:srgbClr val="000000"/>
                          </a:solidFill>
                          <a:effectLst/>
                          <a:latin typeface="+mn-lt"/>
                        </a:rPr>
                        <a:t> </a:t>
                      </a:r>
                      <a:r>
                        <a:rPr lang="ru-RU" sz="1200" b="1" i="0" u="none" strike="noStrike" baseline="0" dirty="0" err="1" smtClean="0">
                          <a:solidFill>
                            <a:srgbClr val="000000"/>
                          </a:solidFill>
                          <a:effectLst/>
                          <a:latin typeface="+mn-lt"/>
                        </a:rPr>
                        <a:t>емес</a:t>
                      </a:r>
                      <a:r>
                        <a:rPr lang="ru-RU" sz="1200" b="1" i="0" u="none" strike="noStrike" baseline="0" dirty="0" smtClean="0">
                          <a:solidFill>
                            <a:srgbClr val="000000"/>
                          </a:solidFill>
                          <a:effectLst/>
                          <a:latin typeface="+mn-lt"/>
                        </a:rPr>
                        <a:t> </a:t>
                      </a:r>
                      <a:r>
                        <a:rPr lang="ru-RU" sz="1200" b="1" i="0" u="none" strike="noStrike" baseline="0" dirty="0" err="1" smtClean="0">
                          <a:solidFill>
                            <a:srgbClr val="000000"/>
                          </a:solidFill>
                          <a:effectLst/>
                          <a:latin typeface="+mn-lt"/>
                        </a:rPr>
                        <a:t>халық </a:t>
                      </a:r>
                      <a:r>
                        <a:rPr lang="ru-RU" sz="1200" b="1" i="0" u="none" strike="noStrike" dirty="0" smtClean="0">
                          <a:solidFill>
                            <a:srgbClr val="000000"/>
                          </a:solidFill>
                          <a:effectLst/>
                          <a:latin typeface="+mn-lt"/>
                        </a:rPr>
                        <a:t>(1 </a:t>
                      </a:r>
                      <a:r>
                        <a:rPr lang="ru-RU" sz="1200" b="1" i="0" u="none" strike="noStrike" dirty="0" err="1" smtClean="0">
                          <a:solidFill>
                            <a:srgbClr val="000000"/>
                          </a:solidFill>
                          <a:effectLst/>
                          <a:latin typeface="+mn-lt"/>
                        </a:rPr>
                        <a:t>АЖ-дан</a:t>
                      </a:r>
                      <a:r>
                        <a:rPr lang="ru-RU" sz="1200" b="1" i="0" u="none" strike="noStrike" dirty="0" smtClean="0">
                          <a:solidFill>
                            <a:srgbClr val="000000"/>
                          </a:solidFill>
                          <a:effectLst/>
                          <a:latin typeface="+mn-lt"/>
                        </a:rPr>
                        <a:t>)</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258000">
                <a:tc>
                  <a:txBody>
                    <a:bodyPr/>
                    <a:lstStyle/>
                    <a:p>
                      <a:pPr algn="l" fontAlgn="ctr"/>
                      <a:r>
                        <a:rPr lang="ru-RU" sz="1200" b="0" i="0" u="none" strike="noStrike" dirty="0" smtClean="0">
                          <a:solidFill>
                            <a:srgbClr val="000000"/>
                          </a:solidFill>
                          <a:effectLst/>
                          <a:latin typeface="+mn-lt"/>
                        </a:rPr>
                        <a:t> </a:t>
                      </a:r>
                      <a:r>
                        <a:rPr lang="ru-RU" sz="1200" b="0" i="0" u="none" strike="noStrike" dirty="0" err="1" smtClean="0">
                          <a:solidFill>
                            <a:srgbClr val="000000"/>
                          </a:solidFill>
                          <a:effectLst/>
                          <a:latin typeface="+mn-lt"/>
                        </a:rPr>
                        <a:t>Қолданыстағы</a:t>
                      </a:r>
                      <a:r>
                        <a:rPr lang="ru-RU" sz="1200" b="0" i="0" u="none" strike="noStrike" baseline="0" dirty="0" err="1" smtClean="0">
                          <a:solidFill>
                            <a:srgbClr val="000000"/>
                          </a:solidFill>
                          <a:effectLst/>
                          <a:latin typeface="+mn-lt"/>
                        </a:rPr>
                        <a:t> </a:t>
                      </a:r>
                      <a:r>
                        <a:rPr lang="ru-RU" sz="1200" b="0" i="0" u="none" strike="noStrike" dirty="0" smtClean="0">
                          <a:solidFill>
                            <a:srgbClr val="000000"/>
                          </a:solidFill>
                          <a:effectLst/>
                          <a:latin typeface="+mn-lt"/>
                        </a:rPr>
                        <a:t>«МӘМС </a:t>
                      </a:r>
                      <a:r>
                        <a:rPr lang="ru-RU" sz="1200" b="0" i="0" u="none" strike="noStrike" dirty="0" err="1" smtClean="0">
                          <a:solidFill>
                            <a:srgbClr val="000000"/>
                          </a:solidFill>
                          <a:effectLst/>
                          <a:latin typeface="+mn-lt"/>
                        </a:rPr>
                        <a:t>туралы</a:t>
                      </a:r>
                      <a:r>
                        <a:rPr lang="ru-RU" sz="1200" b="0" i="0" u="none" strike="noStrike" dirty="0" smtClean="0">
                          <a:solidFill>
                            <a:srgbClr val="000000"/>
                          </a:solidFill>
                          <a:effectLst/>
                          <a:latin typeface="+mn-lt"/>
                        </a:rPr>
                        <a:t> </a:t>
                      </a:r>
                      <a:r>
                        <a:rPr lang="ru-RU" sz="1200" b="0" i="0" u="none" strike="noStrike" dirty="0" err="1" smtClean="0">
                          <a:solidFill>
                            <a:srgbClr val="000000"/>
                          </a:solidFill>
                          <a:effectLst/>
                          <a:latin typeface="+mn-lt"/>
                        </a:rPr>
                        <a:t>Заң</a:t>
                      </a:r>
                      <a:r>
                        <a:rPr lang="ru-RU" sz="1200" b="0" i="0" u="none" strike="noStrike" dirty="0" smtClean="0">
                          <a:solidFill>
                            <a:srgbClr val="000000"/>
                          </a:solidFill>
                          <a:effectLst/>
                          <a:latin typeface="+mn-lt"/>
                        </a:rPr>
                        <a:t>» </a:t>
                      </a:r>
                      <a:r>
                        <a:rPr lang="ru-RU" sz="1200" b="0" i="0" u="none" strike="noStrike" dirty="0" err="1" smtClean="0">
                          <a:solidFill>
                            <a:srgbClr val="000000"/>
                          </a:solidFill>
                          <a:effectLst/>
                          <a:latin typeface="+mn-lt"/>
                        </a:rPr>
                        <a:t>бойынша</a:t>
                      </a:r>
                      <a:endParaRPr lang="ru-RU" sz="12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ctr"/>
                      <a:r>
                        <a:rPr lang="ru-RU" sz="1400" b="0" i="0" u="none" strike="noStrike" dirty="0">
                          <a:solidFill>
                            <a:srgbClr val="000000"/>
                          </a:solidFill>
                          <a:effectLst/>
                          <a:latin typeface="Arial Narrow" panose="020B0606020202030204" pitchFamily="34" charset="0"/>
                        </a:rPr>
                        <a:t>-</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ctr"/>
                      <a:r>
                        <a:rPr lang="ru-RU" sz="1400" b="0" i="0" u="none" strike="noStrike" dirty="0">
                          <a:solidFill>
                            <a:srgbClr val="000000"/>
                          </a:solidFill>
                          <a:effectLst/>
                          <a:latin typeface="Arial Narrow" panose="020B0606020202030204" pitchFamily="34" charset="0"/>
                        </a:rPr>
                        <a:t>-</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ctr"/>
                      <a:r>
                        <a:rPr lang="ru-RU" sz="1400" b="0" i="0" u="none" strike="noStrike" dirty="0">
                          <a:solidFill>
                            <a:srgbClr val="000000"/>
                          </a:solidFill>
                          <a:effectLst/>
                          <a:latin typeface="Arial Narrow" panose="020B0606020202030204" pitchFamily="34" charset="0"/>
                        </a:rPr>
                        <a:t>-</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ctr"/>
                      <a:r>
                        <a:rPr lang="ru-RU" sz="1400" b="0" i="0" u="none" strike="noStrike" dirty="0">
                          <a:solidFill>
                            <a:srgbClr val="000000"/>
                          </a:solidFill>
                          <a:effectLst/>
                          <a:latin typeface="Arial Narrow" panose="020B0606020202030204" pitchFamily="34" charset="0"/>
                        </a:rPr>
                        <a:t>-</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ctr"/>
                      <a:r>
                        <a:rPr lang="ru-RU" sz="1400" b="0" i="0" u="none" strike="noStrike" dirty="0">
                          <a:solidFill>
                            <a:srgbClr val="000000"/>
                          </a:solidFill>
                          <a:effectLst/>
                          <a:latin typeface="Arial Narrow" panose="020B0606020202030204" pitchFamily="34" charset="0"/>
                        </a:rPr>
                        <a:t>-</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ctr"/>
                      <a:r>
                        <a:rPr lang="ru-RU" sz="1400" b="0" i="0" u="none" strike="noStrike" dirty="0">
                          <a:solidFill>
                            <a:srgbClr val="000000"/>
                          </a:solidFill>
                          <a:effectLst/>
                          <a:latin typeface="Arial Narrow" panose="020B0606020202030204" pitchFamily="34" charset="0"/>
                        </a:rPr>
                        <a:t>-</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r>
              <a:tr h="258000">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ru-RU" sz="1200" b="0" i="0" u="none" strike="noStrike" dirty="0" smtClean="0">
                          <a:solidFill>
                            <a:srgbClr val="000000"/>
                          </a:solidFill>
                          <a:effectLst/>
                          <a:latin typeface="+mn-lt"/>
                        </a:rPr>
                        <a:t> ҚР </a:t>
                      </a:r>
                      <a:r>
                        <a:rPr lang="ru-RU" sz="1200" b="0" i="0" u="none" strike="noStrike" dirty="0" err="1" smtClean="0">
                          <a:solidFill>
                            <a:srgbClr val="000000"/>
                          </a:solidFill>
                          <a:effectLst/>
                          <a:latin typeface="+mn-lt"/>
                        </a:rPr>
                        <a:t>Заң жобасы</a:t>
                      </a:r>
                      <a:r>
                        <a:rPr lang="ru-RU" sz="1200" b="0" i="0" u="none" strike="noStrike" dirty="0" smtClean="0">
                          <a:solidFill>
                            <a:srgbClr val="000000"/>
                          </a:solidFill>
                          <a:effectLst/>
                          <a:latin typeface="+mn-lt"/>
                        </a:rPr>
                        <a:t> </a:t>
                      </a:r>
                      <a:r>
                        <a:rPr lang="ru-RU" sz="1200" b="0" i="0" u="none" strike="noStrike" dirty="0" err="1" smtClean="0">
                          <a:solidFill>
                            <a:srgbClr val="000000"/>
                          </a:solidFill>
                          <a:effectLst/>
                          <a:latin typeface="+mn-lt"/>
                        </a:rPr>
                        <a:t>бойынша</a:t>
                      </a:r>
                      <a:endParaRPr lang="ru-RU" sz="1200" b="0" i="0" u="none" strike="noStrike" dirty="0" smtClean="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0" i="0" u="none" strike="noStrike" dirty="0">
                          <a:solidFill>
                            <a:srgbClr val="000000"/>
                          </a:solidFill>
                          <a:effectLst/>
                          <a:latin typeface="Arial Narrow" panose="020B0606020202030204" pitchFamily="34" charset="0"/>
                        </a:rPr>
                        <a:t> </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0" i="0" u="none" strike="noStrike" dirty="0">
                          <a:solidFill>
                            <a:srgbClr val="000000"/>
                          </a:solidFill>
                          <a:effectLst/>
                          <a:latin typeface="Arial Narrow" panose="020B0606020202030204" pitchFamily="34" charset="0"/>
                        </a:rPr>
                        <a:t>5%</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0" i="0" u="none" strike="noStrike" dirty="0">
                          <a:solidFill>
                            <a:srgbClr val="000000"/>
                          </a:solidFill>
                          <a:effectLst/>
                          <a:latin typeface="Arial Narrow" panose="020B0606020202030204" pitchFamily="34" charset="0"/>
                        </a:rPr>
                        <a:t>5%</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0" i="0" u="none" strike="noStrike" dirty="0">
                          <a:solidFill>
                            <a:srgbClr val="000000"/>
                          </a:solidFill>
                          <a:effectLst/>
                          <a:latin typeface="Arial Narrow" panose="020B0606020202030204" pitchFamily="34" charset="0"/>
                        </a:rPr>
                        <a:t>5%</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0" i="0" u="none" strike="noStrike" dirty="0">
                          <a:solidFill>
                            <a:srgbClr val="000000"/>
                          </a:solidFill>
                          <a:effectLst/>
                          <a:latin typeface="Arial Narrow" panose="020B0606020202030204" pitchFamily="34" charset="0"/>
                        </a:rPr>
                        <a:t>5%</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0" i="0" u="none" strike="noStrike" dirty="0">
                          <a:solidFill>
                            <a:srgbClr val="000000"/>
                          </a:solidFill>
                          <a:effectLst/>
                          <a:latin typeface="Arial Narrow" panose="020B0606020202030204" pitchFamily="34" charset="0"/>
                        </a:rPr>
                        <a:t>5%</a:t>
                      </a:r>
                    </a:p>
                  </a:txBody>
                  <a:tcPr marL="8742" marR="8742" marT="874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14" name="TextBox 13"/>
          <p:cNvSpPr txBox="1"/>
          <p:nvPr/>
        </p:nvSpPr>
        <p:spPr>
          <a:xfrm>
            <a:off x="2775177" y="571751"/>
            <a:ext cx="9111770" cy="830997"/>
          </a:xfrm>
          <a:prstGeom prst="rect">
            <a:avLst/>
          </a:prstGeom>
          <a:noFill/>
        </p:spPr>
        <p:txBody>
          <a:bodyPr wrap="square" rtlCol="0">
            <a:spAutoFit/>
          </a:bodyPr>
          <a:lstStyle/>
          <a:p>
            <a:r>
              <a:rPr lang="ru-RU" sz="1600" b="1" u="sng" dirty="0" smtClean="0"/>
              <a:t>ӘМСҚ КІРІСТЕРІ: </a:t>
            </a:r>
            <a:r>
              <a:rPr lang="ru-RU" sz="1600" dirty="0" smtClean="0"/>
              <a:t> МЕМЛЕКЕТ ЖАРНАЛАРЫНЫҢ ЖӘНЕ ЖҰМЫС БЕРУШІЛЕР АУДАРЫМДАРЫНЫҢ, СОНДАЙ-АҚ ӨЗІН-ӨЗІ ЖҰМЫСПЕН ҚАМТЫҒАН АДАМДАР ЖАРНАЛАРЫНЫҢ МӨЛШЕРЛЕМЕЛЕРІН ӨЗГЕРТУ, БЕЛСЕНДІ ЕМЕС ХАЛЫҚТЫҢ ЖАРНАЛАРЫН ЕНГІЗУ</a:t>
            </a:r>
            <a:endParaRPr lang="ru-RU" sz="1600" dirty="0">
              <a:latin typeface="Arial Narrow" panose="020B0606020202030204" pitchFamily="34" charset="0"/>
            </a:endParaRPr>
          </a:p>
        </p:txBody>
      </p:sp>
    </p:spTree>
    <p:extLst>
      <p:ext uri="{BB962C8B-B14F-4D97-AF65-F5344CB8AC3E}">
        <p14:creationId xmlns:p14="http://schemas.microsoft.com/office/powerpoint/2010/main" val="10909149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411981" y="-87923"/>
            <a:ext cx="11413671" cy="523220"/>
          </a:xfrm>
          <a:prstGeom prst="rect">
            <a:avLst/>
          </a:prstGeom>
        </p:spPr>
        <p:txBody>
          <a:bodyPr wrap="square">
            <a:spAutoFit/>
          </a:bodyPr>
          <a:lstStyle/>
          <a:p>
            <a:pPr marR="5080">
              <a:spcBef>
                <a:spcPct val="0"/>
              </a:spcBef>
            </a:pPr>
            <a:r>
              <a:rPr lang="ru-RU" altLang="ru-RU" sz="2800" b="1" dirty="0" err="1" smtClean="0">
                <a:solidFill>
                  <a:schemeClr val="accent6">
                    <a:lumMod val="75000"/>
                  </a:schemeClr>
                </a:solidFill>
                <a:latin typeface="Arial Narrow" panose="020B0606020202030204" pitchFamily="34" charset="0"/>
                <a:ea typeface="Times New Roman" panose="02020603050405020304" pitchFamily="18" charset="0"/>
              </a:rPr>
              <a:t>МӘМС-тің </a:t>
            </a:r>
            <a:r>
              <a:rPr lang="ru-RU" altLang="ru-RU" sz="2800" b="1" dirty="0" smtClean="0">
                <a:solidFill>
                  <a:schemeClr val="accent6">
                    <a:lumMod val="75000"/>
                  </a:schemeClr>
                </a:solidFill>
                <a:latin typeface="Arial Narrow" panose="020B0606020202030204" pitchFamily="34" charset="0"/>
                <a:ea typeface="Times New Roman" panose="02020603050405020304" pitchFamily="18" charset="0"/>
              </a:rPr>
              <a:t>2018-2020 </a:t>
            </a:r>
            <a:r>
              <a:rPr lang="ru-RU" altLang="ru-RU" sz="2800" b="1" dirty="0" err="1" smtClean="0">
                <a:solidFill>
                  <a:schemeClr val="accent6">
                    <a:lumMod val="75000"/>
                  </a:schemeClr>
                </a:solidFill>
                <a:latin typeface="Arial Narrow" panose="020B0606020202030204" pitchFamily="34" charset="0"/>
                <a:ea typeface="Times New Roman" panose="02020603050405020304" pitchFamily="18" charset="0"/>
              </a:rPr>
              <a:t>жылдарға арналған </a:t>
            </a:r>
            <a:r>
              <a:rPr lang="ru-RU" altLang="ru-RU" sz="2800" b="1" dirty="0" smtClean="0">
                <a:solidFill>
                  <a:schemeClr val="accent6">
                    <a:lumMod val="75000"/>
                  </a:schemeClr>
                </a:solidFill>
                <a:latin typeface="Arial Narrow" panose="020B0606020202030204" pitchFamily="34" charset="0"/>
                <a:ea typeface="Times New Roman" panose="02020603050405020304" pitchFamily="18" charset="0"/>
              </a:rPr>
              <a:t>ҚАРЖЫЛЫҚ МОДЕЛ.</a:t>
            </a:r>
            <a:endParaRPr lang="ru-RU" altLang="ru-RU" sz="2800" b="1" dirty="0">
              <a:solidFill>
                <a:schemeClr val="accent6">
                  <a:lumMod val="75000"/>
                </a:schemeClr>
              </a:solidFill>
              <a:latin typeface="Arial Narrow" panose="020B0606020202030204" pitchFamily="34" charset="0"/>
              <a:ea typeface="Times New Roman" panose="02020603050405020304" pitchFamily="18"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3532511691"/>
              </p:ext>
            </p:extLst>
          </p:nvPr>
        </p:nvGraphicFramePr>
        <p:xfrm>
          <a:off x="474785" y="542818"/>
          <a:ext cx="11289323" cy="5599751"/>
        </p:xfrm>
        <a:graphic>
          <a:graphicData uri="http://schemas.openxmlformats.org/drawingml/2006/table">
            <a:tbl>
              <a:tblPr firstRow="1" bandRow="1">
                <a:tableStyleId>{2D5ABB26-0587-4C30-8999-92F81FD0307C}</a:tableStyleId>
              </a:tblPr>
              <a:tblGrid>
                <a:gridCol w="3512435"/>
                <a:gridCol w="1006811"/>
                <a:gridCol w="1318846"/>
                <a:gridCol w="1672692"/>
                <a:gridCol w="1332783"/>
                <a:gridCol w="1332783"/>
                <a:gridCol w="1112973"/>
              </a:tblGrid>
              <a:tr h="283659">
                <a:tc>
                  <a:txBody>
                    <a:bodyPr/>
                    <a:lstStyle/>
                    <a:p>
                      <a:pPr algn="ctr" rtl="0" fontAlgn="ctr"/>
                      <a:r>
                        <a:rPr lang="kk-KZ" sz="1300" b="0" i="0" u="none" strike="noStrike" dirty="0" smtClean="0">
                          <a:solidFill>
                            <a:schemeClr val="tx1"/>
                          </a:solidFill>
                          <a:effectLst/>
                          <a:latin typeface="+mn-lt"/>
                        </a:rPr>
                        <a:t>Атауы</a:t>
                      </a:r>
                      <a:endParaRPr lang="ru-RU" sz="1300" b="1" i="0" u="none" strike="noStrike" dirty="0">
                        <a:solidFill>
                          <a:schemeClr val="bg1"/>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2015 </a:t>
                      </a:r>
                      <a:r>
                        <a:rPr lang="ru-RU" sz="1300" u="none" strike="noStrike" dirty="0" err="1" smtClean="0">
                          <a:effectLst/>
                        </a:rPr>
                        <a:t>жыл</a:t>
                      </a:r>
                      <a:r>
                        <a:rPr lang="ru-RU" sz="1300" u="none" strike="noStrike" dirty="0" smtClean="0">
                          <a:effectLst/>
                        </a:rPr>
                        <a:t> </a:t>
                      </a:r>
                      <a:endParaRPr lang="ru-RU" sz="1300" b="1" i="0" u="none" strike="noStrike" dirty="0">
                        <a:solidFill>
                          <a:schemeClr val="bg1"/>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2016 </a:t>
                      </a:r>
                      <a:r>
                        <a:rPr lang="ru-RU" sz="1300" u="none" strike="noStrike" dirty="0" err="1" smtClean="0">
                          <a:effectLst/>
                        </a:rPr>
                        <a:t>жыл</a:t>
                      </a:r>
                      <a:r>
                        <a:rPr lang="ru-RU" sz="1300" u="none" strike="noStrike" dirty="0" smtClean="0">
                          <a:effectLst/>
                        </a:rPr>
                        <a:t> </a:t>
                      </a:r>
                      <a:endParaRPr lang="ru-RU" sz="1300" b="1" i="0" u="none" strike="noStrike" dirty="0">
                        <a:solidFill>
                          <a:schemeClr val="bg1"/>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2017 </a:t>
                      </a:r>
                      <a:r>
                        <a:rPr lang="ru-RU" sz="1300" u="none" strike="noStrike" dirty="0" err="1" smtClean="0">
                          <a:effectLst/>
                        </a:rPr>
                        <a:t>жыл</a:t>
                      </a:r>
                      <a:r>
                        <a:rPr lang="ru-RU" sz="1300" u="none" strike="noStrike" dirty="0" smtClean="0">
                          <a:effectLst/>
                        </a:rPr>
                        <a:t> </a:t>
                      </a:r>
                      <a:endParaRPr lang="ru-RU" sz="1300" b="1" i="0" u="none" strike="noStrike" dirty="0">
                        <a:solidFill>
                          <a:schemeClr val="bg1"/>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2018 </a:t>
                      </a:r>
                      <a:r>
                        <a:rPr lang="ru-RU" sz="1300" u="none" strike="noStrike" dirty="0" err="1" smtClean="0">
                          <a:effectLst/>
                        </a:rPr>
                        <a:t>жыл</a:t>
                      </a:r>
                      <a:r>
                        <a:rPr lang="ru-RU" sz="1300" u="none" strike="noStrike" dirty="0" smtClean="0">
                          <a:effectLst/>
                        </a:rPr>
                        <a:t> </a:t>
                      </a:r>
                      <a:endParaRPr lang="ru-RU" sz="1300" b="1" i="0" u="none" strike="noStrike" dirty="0">
                        <a:solidFill>
                          <a:schemeClr val="bg1"/>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2019 </a:t>
                      </a:r>
                      <a:r>
                        <a:rPr lang="ru-RU" sz="1300" u="none" strike="noStrike" dirty="0" err="1" smtClean="0">
                          <a:effectLst/>
                        </a:rPr>
                        <a:t>жыл</a:t>
                      </a:r>
                      <a:r>
                        <a:rPr lang="ru-RU" sz="1300" u="none" strike="noStrike" dirty="0" smtClean="0">
                          <a:effectLst/>
                        </a:rPr>
                        <a:t> </a:t>
                      </a:r>
                      <a:endParaRPr lang="ru-RU" sz="1300" b="1" i="0" u="none" strike="noStrike" dirty="0">
                        <a:solidFill>
                          <a:schemeClr val="bg1"/>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2020 </a:t>
                      </a:r>
                      <a:r>
                        <a:rPr lang="ru-RU" sz="1300" u="none" strike="noStrike" dirty="0" err="1" smtClean="0">
                          <a:effectLst/>
                        </a:rPr>
                        <a:t>жыл</a:t>
                      </a:r>
                      <a:r>
                        <a:rPr lang="ru-RU" sz="1300" u="none" strike="noStrike" dirty="0" smtClean="0">
                          <a:effectLst/>
                        </a:rPr>
                        <a:t> </a:t>
                      </a:r>
                      <a:endParaRPr lang="ru-RU" sz="1300" b="1" i="0" u="none" strike="noStrike" dirty="0">
                        <a:solidFill>
                          <a:schemeClr val="bg1"/>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0464">
                <a:tc gridSpan="7">
                  <a:txBody>
                    <a:bodyPr/>
                    <a:lstStyle/>
                    <a:p>
                      <a:pPr algn="ctr" rtl="0" fontAlgn="ctr"/>
                      <a:r>
                        <a:rPr lang="ru-RU" sz="1300" u="none" strike="noStrike" dirty="0" smtClean="0">
                          <a:effectLst/>
                        </a:rPr>
                        <a:t>СТАВКАЛАРДЫҢ</a:t>
                      </a:r>
                      <a:r>
                        <a:rPr lang="ru-RU" sz="1300" u="none" strike="noStrike" baseline="0" dirty="0" smtClean="0">
                          <a:effectLst/>
                        </a:rPr>
                        <a:t> МӨЛШЕРІ</a:t>
                      </a:r>
                      <a:endParaRPr lang="ru-RU" sz="1300" b="1"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288891">
                <a:tc>
                  <a:txBody>
                    <a:bodyPr/>
                    <a:lstStyle/>
                    <a:p>
                      <a:pPr algn="l" rtl="0" fontAlgn="ctr"/>
                      <a:r>
                        <a:rPr lang="ru-RU" sz="1300" u="none" strike="noStrike" dirty="0" err="1" smtClean="0">
                          <a:effectLst/>
                        </a:rPr>
                        <a:t>Мемлекеттің</a:t>
                      </a:r>
                      <a:r>
                        <a:rPr lang="ru-RU" sz="1300" u="none" strike="noStrike" baseline="0" dirty="0" err="1" smtClean="0">
                          <a:effectLst/>
                        </a:rPr>
                        <a:t> әлеуметтік тұрғыдан осал</a:t>
                      </a:r>
                      <a:r>
                        <a:rPr lang="ru-RU" sz="1300" u="none" strike="noStrike" baseline="0" dirty="0" smtClean="0">
                          <a:effectLst/>
                        </a:rPr>
                        <a:t> </a:t>
                      </a:r>
                      <a:r>
                        <a:rPr lang="ru-RU" sz="1300" u="none" strike="noStrike" baseline="0" dirty="0" err="1" smtClean="0">
                          <a:effectLst/>
                        </a:rPr>
                        <a:t>халық үшін жарналары</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 </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 </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ru-RU" sz="1300" u="none" strike="noStrike" dirty="0">
                          <a:effectLst/>
                        </a:rPr>
                        <a:t> </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3,75%</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a:effectLst/>
                        </a:rPr>
                        <a:t>4%</a:t>
                      </a:r>
                      <a:endParaRPr lang="ru-RU" sz="1300" b="0" i="0" u="none" strike="noStrike">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a:effectLst/>
                        </a:rPr>
                        <a:t>4%</a:t>
                      </a:r>
                      <a:endParaRPr lang="ru-RU" sz="1300" b="0" i="0" u="none" strike="noStrike">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0464">
                <a:tc>
                  <a:txBody>
                    <a:bodyPr/>
                    <a:lstStyle/>
                    <a:p>
                      <a:pPr algn="l" rtl="0" fontAlgn="ctr"/>
                      <a:r>
                        <a:rPr lang="kk-KZ" sz="1300" b="0" i="0" u="none" strike="noStrike" dirty="0" smtClean="0">
                          <a:solidFill>
                            <a:srgbClr val="002060"/>
                          </a:solidFill>
                          <a:effectLst/>
                          <a:latin typeface="Times New Roman" panose="02020603050405020304" pitchFamily="18" charset="0"/>
                        </a:rPr>
                        <a:t>Жұмыс</a:t>
                      </a:r>
                      <a:r>
                        <a:rPr lang="kk-KZ" sz="1300" b="0" i="0" u="none" strike="noStrike" baseline="0" dirty="0" smtClean="0">
                          <a:solidFill>
                            <a:srgbClr val="002060"/>
                          </a:solidFill>
                          <a:effectLst/>
                          <a:latin typeface="Times New Roman" panose="02020603050405020304" pitchFamily="18" charset="0"/>
                        </a:rPr>
                        <a:t> берушілердің аударымдары</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a:effectLst/>
                        </a:rPr>
                        <a:t> </a:t>
                      </a:r>
                      <a:endParaRPr lang="ru-RU" sz="1300" b="0" i="0" u="none" strike="noStrike">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 </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1%</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1,50%</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a:effectLst/>
                        </a:rPr>
                        <a:t>1,50%</a:t>
                      </a:r>
                      <a:endParaRPr lang="ru-RU" sz="1300" b="0" i="0" u="none" strike="noStrike">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a:effectLst/>
                        </a:rPr>
                        <a:t>2%</a:t>
                      </a:r>
                      <a:endParaRPr lang="ru-RU" sz="1300" b="0" i="0" u="none" strike="noStrike">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0464">
                <a:tc>
                  <a:txBody>
                    <a:bodyPr/>
                    <a:lstStyle/>
                    <a:p>
                      <a:pPr algn="l" rtl="0" fontAlgn="ctr"/>
                      <a:r>
                        <a:rPr lang="ru-RU" sz="1300" u="none" strike="noStrike" dirty="0" err="1" smtClean="0">
                          <a:effectLst/>
                        </a:rPr>
                        <a:t>Жұмыскерлердің жарналары</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 </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a:effectLst/>
                        </a:rPr>
                        <a:t> </a:t>
                      </a:r>
                      <a:endParaRPr lang="ru-RU" sz="1300" b="0" i="0" u="none" strike="noStrike">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 </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 </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a:effectLst/>
                        </a:rPr>
                        <a:t>1%</a:t>
                      </a:r>
                      <a:endParaRPr lang="ru-RU" sz="1300" b="0" i="0" u="none" strike="noStrike">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a:effectLst/>
                        </a:rPr>
                        <a:t>2%</a:t>
                      </a:r>
                      <a:endParaRPr lang="ru-RU" sz="1300" b="0" i="0" u="none" strike="noStrike">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2501">
                <a:tc>
                  <a:txBody>
                    <a:bodyPr/>
                    <a:lstStyle/>
                    <a:p>
                      <a:pPr algn="l" rtl="0" fontAlgn="ctr"/>
                      <a:r>
                        <a:rPr lang="ru-RU" sz="1300" u="none" strike="noStrike" dirty="0" err="1" smtClean="0">
                          <a:effectLst/>
                        </a:rPr>
                        <a:t>Өзін-өзі жұмыспен қамтыған халықтың</a:t>
                      </a:r>
                      <a:r>
                        <a:rPr lang="ru-RU" sz="1300" u="none" strike="noStrike" baseline="0" dirty="0" err="1" smtClean="0">
                          <a:effectLst/>
                        </a:rPr>
                        <a:t> жарналары</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 </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a:effectLst/>
                        </a:rPr>
                        <a:t> </a:t>
                      </a:r>
                      <a:endParaRPr lang="ru-RU" sz="1300" b="0" i="0" u="none" strike="noStrike">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5%</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5%</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5%</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5%</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6483">
                <a:tc>
                  <a:txBody>
                    <a:bodyPr/>
                    <a:lstStyle/>
                    <a:p>
                      <a:pPr algn="l" rtl="0" fontAlgn="ctr"/>
                      <a:r>
                        <a:rPr lang="ru-RU" sz="1300" u="none" strike="noStrike" dirty="0" err="1" smtClean="0">
                          <a:effectLst/>
                        </a:rPr>
                        <a:t>Белсенді</a:t>
                      </a:r>
                      <a:r>
                        <a:rPr lang="ru-RU" sz="1300" u="none" strike="noStrike" dirty="0" smtClean="0">
                          <a:effectLst/>
                        </a:rPr>
                        <a:t> </a:t>
                      </a:r>
                      <a:r>
                        <a:rPr lang="ru-RU" sz="1300" u="none" strike="noStrike" dirty="0" err="1" smtClean="0">
                          <a:effectLst/>
                        </a:rPr>
                        <a:t>емес</a:t>
                      </a:r>
                      <a:r>
                        <a:rPr lang="ru-RU" sz="1300" u="none" strike="noStrike" dirty="0" smtClean="0">
                          <a:effectLst/>
                        </a:rPr>
                        <a:t> </a:t>
                      </a:r>
                      <a:r>
                        <a:rPr lang="ru-RU" sz="1300" u="none" strike="noStrike" dirty="0" err="1" smtClean="0">
                          <a:effectLst/>
                        </a:rPr>
                        <a:t>халықтың жарналары</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 </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 </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a:effectLst/>
                        </a:rPr>
                        <a:t>5%</a:t>
                      </a:r>
                      <a:endParaRPr lang="ru-RU" sz="1300" b="0" i="0" u="none" strike="noStrike">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5%</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5%</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5%</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6947">
                <a:tc>
                  <a:txBody>
                    <a:bodyPr/>
                    <a:lstStyle/>
                    <a:p>
                      <a:pPr algn="l" rtl="0" fontAlgn="ctr"/>
                      <a:r>
                        <a:rPr lang="ru-RU" sz="1300" b="1" u="none" strike="noStrike" dirty="0" smtClean="0">
                          <a:effectLst/>
                        </a:rPr>
                        <a:t>БАРЛЫҒЫ МӘМС КІРІСТЕРІ, </a:t>
                      </a:r>
                      <a:r>
                        <a:rPr lang="ru-RU" sz="1300" b="1" u="none" strike="noStrike" dirty="0" err="1" smtClean="0">
                          <a:effectLst/>
                        </a:rPr>
                        <a:t>оның ішінде</a:t>
                      </a:r>
                      <a:endParaRPr lang="ru-RU" sz="1300" b="1"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300" b="1" u="none" strike="noStrike" dirty="0">
                          <a:effectLst/>
                        </a:rPr>
                        <a:t> </a:t>
                      </a:r>
                      <a:endParaRPr lang="ru-RU" sz="1300" b="1" i="0" u="none" strike="noStrike" dirty="0">
                        <a:solidFill>
                          <a:srgbClr val="002060"/>
                        </a:solidFill>
                        <a:effectLst/>
                        <a:latin typeface="Arial" panose="020B0604020202020204" pitchFamily="34"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300" b="1" u="none" strike="noStrike" dirty="0">
                          <a:effectLst/>
                        </a:rPr>
                        <a:t> </a:t>
                      </a:r>
                      <a:endParaRPr lang="ru-RU" sz="1300" b="1" i="0" u="none" strike="noStrike" dirty="0">
                        <a:solidFill>
                          <a:srgbClr val="002060"/>
                        </a:solidFill>
                        <a:effectLst/>
                        <a:latin typeface="Arial" panose="020B0604020202020204" pitchFamily="34"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b="1" u="none" strike="noStrike" dirty="0">
                          <a:effectLst/>
                        </a:rPr>
                        <a:t>23,3</a:t>
                      </a:r>
                      <a:endParaRPr lang="ru-RU" sz="1300" b="1"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b="1" u="none" strike="noStrike" dirty="0">
                          <a:effectLst/>
                        </a:rPr>
                        <a:t>692,9</a:t>
                      </a:r>
                      <a:endParaRPr lang="ru-RU" sz="1300" b="1"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b="1" u="none" strike="noStrike" dirty="0">
                          <a:effectLst/>
                        </a:rPr>
                        <a:t>828,4</a:t>
                      </a:r>
                      <a:endParaRPr lang="ru-RU" sz="1300" b="1"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b="1" u="none" strike="noStrike" dirty="0">
                          <a:effectLst/>
                        </a:rPr>
                        <a:t>971,4</a:t>
                      </a:r>
                      <a:endParaRPr lang="ru-RU" sz="1300" b="1"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0928">
                <a:tc>
                  <a:txBody>
                    <a:bodyPr/>
                    <a:lstStyle/>
                    <a:p>
                      <a:pPr algn="l" rtl="0" fontAlgn="ctr"/>
                      <a:r>
                        <a:rPr lang="ru-RU" sz="1300" u="none" strike="noStrike" dirty="0" err="1" smtClean="0">
                          <a:effectLst/>
                        </a:rPr>
                        <a:t>Мемлекеттің</a:t>
                      </a:r>
                      <a:r>
                        <a:rPr lang="ru-RU" sz="1300" u="none" strike="noStrike" baseline="0" dirty="0" err="1" smtClean="0">
                          <a:effectLst/>
                        </a:rPr>
                        <a:t> әлеуметтік тұрғыдан осал</a:t>
                      </a:r>
                      <a:r>
                        <a:rPr lang="ru-RU" sz="1300" u="none" strike="noStrike" baseline="0" dirty="0" smtClean="0">
                          <a:effectLst/>
                        </a:rPr>
                        <a:t> </a:t>
                      </a:r>
                      <a:r>
                        <a:rPr lang="ru-RU" sz="1300" u="none" strike="noStrike" baseline="0" dirty="0" err="1" smtClean="0">
                          <a:effectLst/>
                        </a:rPr>
                        <a:t>халық үшін жарналары</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 </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 </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 </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588,1</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660,1</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693,8</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0464">
                <a:tc>
                  <a:txBody>
                    <a:bodyPr/>
                    <a:lstStyle/>
                    <a:p>
                      <a:pPr algn="l" rtl="0" fontAlgn="ctr"/>
                      <a:r>
                        <a:rPr lang="kk-KZ" sz="1300" b="0" i="0" u="none" strike="noStrike" dirty="0" smtClean="0">
                          <a:solidFill>
                            <a:srgbClr val="002060"/>
                          </a:solidFill>
                          <a:effectLst/>
                          <a:latin typeface="Times New Roman" panose="02020603050405020304" pitchFamily="18" charset="0"/>
                        </a:rPr>
                        <a:t>Жұмыс</a:t>
                      </a:r>
                      <a:r>
                        <a:rPr lang="kk-KZ" sz="1300" b="0" i="0" u="none" strike="noStrike" baseline="0" dirty="0" smtClean="0">
                          <a:solidFill>
                            <a:srgbClr val="002060"/>
                          </a:solidFill>
                          <a:effectLst/>
                          <a:latin typeface="Times New Roman" panose="02020603050405020304" pitchFamily="18" charset="0"/>
                        </a:rPr>
                        <a:t> берушілердің аударымдары</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a:effectLst/>
                        </a:rPr>
                        <a:t> </a:t>
                      </a:r>
                      <a:endParaRPr lang="ru-RU" sz="1300" b="0" i="0" u="none" strike="noStrike">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 </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19,9</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a:effectLst/>
                        </a:rPr>
                        <a:t>83,3</a:t>
                      </a:r>
                      <a:endParaRPr lang="ru-RU" sz="1300" b="0" i="0" u="none" strike="noStrike">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86,6</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125,3</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0464">
                <a:tc>
                  <a:txBody>
                    <a:bodyPr/>
                    <a:lstStyle/>
                    <a:p>
                      <a:pPr algn="l" rtl="0" fontAlgn="ctr"/>
                      <a:r>
                        <a:rPr lang="ru-RU" sz="1300" u="none" strike="noStrike" dirty="0" err="1" smtClean="0">
                          <a:effectLst/>
                        </a:rPr>
                        <a:t>Жұмыскерлердің жарналары</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a:effectLst/>
                        </a:rPr>
                        <a:t> </a:t>
                      </a:r>
                      <a:endParaRPr lang="ru-RU" sz="1300" b="0" i="0" u="none" strike="noStrike">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a:effectLst/>
                        </a:rPr>
                        <a:t> </a:t>
                      </a:r>
                      <a:endParaRPr lang="ru-RU" sz="1300" b="0" i="0" u="none" strike="noStrike">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 </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a:effectLst/>
                        </a:rPr>
                        <a:t> </a:t>
                      </a:r>
                      <a:endParaRPr lang="ru-RU" sz="1300" b="0" i="0" u="none" strike="noStrike">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57,8</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125,3</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0464">
                <a:tc>
                  <a:txBody>
                    <a:bodyPr/>
                    <a:lstStyle/>
                    <a:p>
                      <a:pPr algn="l" rtl="0" fontAlgn="ctr"/>
                      <a:r>
                        <a:rPr lang="ru-RU" sz="1300" u="none" strike="noStrike" dirty="0" err="1" smtClean="0">
                          <a:effectLst/>
                        </a:rPr>
                        <a:t>Өзін-өзі жұмыспен қамтыған халықтың</a:t>
                      </a:r>
                      <a:r>
                        <a:rPr lang="ru-RU" sz="1300" u="none" strike="noStrike" baseline="0" dirty="0" err="1" smtClean="0">
                          <a:effectLst/>
                        </a:rPr>
                        <a:t> жарналары</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a:effectLst/>
                        </a:rPr>
                        <a:t> </a:t>
                      </a:r>
                      <a:endParaRPr lang="ru-RU" sz="1300" b="0" i="0" u="none" strike="noStrike">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a:effectLst/>
                        </a:rPr>
                        <a:t> </a:t>
                      </a:r>
                      <a:endParaRPr lang="ru-RU" sz="1300" b="0" i="0" u="none" strike="noStrike">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3,4</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a:effectLst/>
                        </a:rPr>
                        <a:t>20,9</a:t>
                      </a:r>
                      <a:endParaRPr lang="ru-RU" sz="1300" b="0" i="0" u="none" strike="noStrike">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22,2</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23,5</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0464">
                <a:tc>
                  <a:txBody>
                    <a:bodyPr/>
                    <a:lstStyle/>
                    <a:p>
                      <a:pPr algn="l" rtl="0" fontAlgn="ctr"/>
                      <a:r>
                        <a:rPr lang="ru-RU" sz="1300" u="none" strike="noStrike" dirty="0" err="1" smtClean="0">
                          <a:effectLst/>
                        </a:rPr>
                        <a:t>Белсенді</a:t>
                      </a:r>
                      <a:r>
                        <a:rPr lang="ru-RU" sz="1300" u="none" strike="noStrike" dirty="0" smtClean="0">
                          <a:effectLst/>
                        </a:rPr>
                        <a:t> </a:t>
                      </a:r>
                      <a:r>
                        <a:rPr lang="ru-RU" sz="1300" u="none" strike="noStrike" dirty="0" err="1" smtClean="0">
                          <a:effectLst/>
                        </a:rPr>
                        <a:t>емес</a:t>
                      </a:r>
                      <a:r>
                        <a:rPr lang="ru-RU" sz="1300" u="none" strike="noStrike" dirty="0" smtClean="0">
                          <a:effectLst/>
                        </a:rPr>
                        <a:t> </a:t>
                      </a:r>
                      <a:r>
                        <a:rPr lang="ru-RU" sz="1300" u="none" strike="noStrike" dirty="0" err="1" smtClean="0">
                          <a:effectLst/>
                        </a:rPr>
                        <a:t>халықтың жарналары</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a:effectLst/>
                        </a:rPr>
                        <a:t> </a:t>
                      </a:r>
                      <a:endParaRPr lang="ru-RU" sz="1300" b="0" i="0" u="none" strike="noStrike">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a:effectLst/>
                        </a:rPr>
                        <a:t> </a:t>
                      </a:r>
                      <a:endParaRPr lang="ru-RU" sz="1300" b="0" i="0" u="none" strike="noStrike">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 </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0,6</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1,7</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3,5</a:t>
                      </a:r>
                      <a:endParaRPr lang="ru-RU" sz="1300" b="0"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1393">
                <a:tc>
                  <a:txBody>
                    <a:bodyPr/>
                    <a:lstStyle/>
                    <a:p>
                      <a:pPr algn="l" rtl="0" fontAlgn="ctr"/>
                      <a:r>
                        <a:rPr lang="ru-RU" sz="1300" b="1" i="1" u="none" strike="noStrike" baseline="0" dirty="0" err="1" smtClean="0">
                          <a:effectLst/>
                        </a:rPr>
                        <a:t>жұмыс берушілер</a:t>
                      </a:r>
                      <a:r>
                        <a:rPr lang="ru-RU" sz="1300" b="1" i="1" u="none" strike="noStrike" baseline="0" dirty="0" smtClean="0">
                          <a:effectLst/>
                        </a:rPr>
                        <a:t> мен </a:t>
                      </a:r>
                      <a:r>
                        <a:rPr lang="ru-RU" sz="1300" b="1" i="1" u="none" strike="noStrike" baseline="0" dirty="0" err="1" smtClean="0">
                          <a:effectLst/>
                        </a:rPr>
                        <a:t>азаматтардың жарналары</a:t>
                      </a:r>
                      <a:r>
                        <a:rPr lang="ru-RU" sz="1300" b="1" i="1" u="none" strike="noStrike" baseline="0" dirty="0" smtClean="0">
                          <a:effectLst/>
                        </a:rPr>
                        <a:t> </a:t>
                      </a:r>
                      <a:r>
                        <a:rPr lang="ru-RU" sz="1300" b="1" i="1" u="none" strike="noStrike" baseline="0" dirty="0" err="1" smtClean="0">
                          <a:effectLst/>
                        </a:rPr>
                        <a:t>мен</a:t>
                      </a:r>
                      <a:r>
                        <a:rPr lang="ru-RU" sz="1300" b="1" i="1" u="none" strike="noStrike" baseline="0" dirty="0" smtClean="0">
                          <a:effectLst/>
                        </a:rPr>
                        <a:t> </a:t>
                      </a:r>
                      <a:r>
                        <a:rPr lang="ru-RU" sz="1300" b="1" i="1" u="none" strike="noStrike" baseline="0" dirty="0" err="1" smtClean="0">
                          <a:effectLst/>
                        </a:rPr>
                        <a:t>аударымдары</a:t>
                      </a:r>
                      <a:r>
                        <a:rPr lang="ru-RU" sz="1300" b="1" i="1" u="none" strike="noStrike" baseline="0" dirty="0" smtClean="0">
                          <a:effectLst/>
                        </a:rPr>
                        <a:t> </a:t>
                      </a:r>
                      <a:r>
                        <a:rPr lang="ru-RU" sz="1300" b="1" i="1" u="none" strike="noStrike" baseline="0" dirty="0" err="1" smtClean="0">
                          <a:effectLst/>
                        </a:rPr>
                        <a:t>есебінен</a:t>
                      </a:r>
                      <a:r>
                        <a:rPr lang="ru-RU" sz="1300" b="1" i="1" u="none" strike="noStrike" baseline="0" dirty="0" smtClean="0">
                          <a:effectLst/>
                        </a:rPr>
                        <a:t> </a:t>
                      </a:r>
                      <a:r>
                        <a:rPr lang="ru-RU" sz="1300" b="1" i="1" u="none" strike="noStrike" baseline="0" dirty="0" err="1" smtClean="0">
                          <a:effectLst/>
                        </a:rPr>
                        <a:t>қосымша кірістер</a:t>
                      </a:r>
                      <a:endParaRPr lang="ru-RU" sz="1300" b="1" i="1"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300" b="1" i="1" u="none" strike="noStrike" dirty="0">
                          <a:effectLst/>
                        </a:rPr>
                        <a:t> </a:t>
                      </a:r>
                      <a:endParaRPr lang="ru-RU" sz="1300" b="1" i="1" u="none" strike="noStrike" dirty="0">
                        <a:solidFill>
                          <a:srgbClr val="002060"/>
                        </a:solidFill>
                        <a:effectLst/>
                        <a:latin typeface="Arial" panose="020B0604020202020204" pitchFamily="34"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300" b="1" i="1" u="none" strike="noStrike" dirty="0">
                          <a:effectLst/>
                        </a:rPr>
                        <a:t> </a:t>
                      </a:r>
                      <a:endParaRPr lang="ru-RU" sz="1300" b="1" i="1" u="none" strike="noStrike" dirty="0">
                        <a:solidFill>
                          <a:srgbClr val="002060"/>
                        </a:solidFill>
                        <a:effectLst/>
                        <a:latin typeface="Arial" panose="020B0604020202020204" pitchFamily="34"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b="1" i="1" u="none" strike="noStrike" dirty="0">
                          <a:effectLst/>
                        </a:rPr>
                        <a:t>23,3</a:t>
                      </a:r>
                      <a:endParaRPr lang="ru-RU" sz="1300" b="1" i="1"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b="1" i="1" u="none" strike="noStrike" dirty="0">
                          <a:effectLst/>
                        </a:rPr>
                        <a:t>104,8</a:t>
                      </a:r>
                      <a:endParaRPr lang="ru-RU" sz="1300" b="1" i="1"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b="1" i="1" u="none" strike="noStrike" dirty="0">
                          <a:effectLst/>
                        </a:rPr>
                        <a:t>168,3</a:t>
                      </a:r>
                      <a:endParaRPr lang="ru-RU" sz="1300" b="1" i="1"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b="1" i="1" u="none" strike="noStrike" dirty="0">
                          <a:effectLst/>
                        </a:rPr>
                        <a:t>277,6</a:t>
                      </a:r>
                      <a:endParaRPr lang="ru-RU" sz="1300" b="1" i="1"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0928">
                <a:tc>
                  <a:txBody>
                    <a:bodyPr/>
                    <a:lstStyle/>
                    <a:p>
                      <a:pPr algn="l" rtl="0" fontAlgn="ctr"/>
                      <a:r>
                        <a:rPr lang="ru-RU" sz="1300" b="1" i="1" u="none" strike="noStrike" dirty="0" err="1" smtClean="0">
                          <a:effectLst/>
                        </a:rPr>
                        <a:t>жалпы</a:t>
                      </a:r>
                      <a:r>
                        <a:rPr lang="ru-RU" sz="1300" b="1" i="1" u="none" strike="noStrike" dirty="0" smtClean="0">
                          <a:effectLst/>
                        </a:rPr>
                        <a:t> </a:t>
                      </a:r>
                      <a:r>
                        <a:rPr lang="ru-RU" sz="1300" b="1" i="1" u="none" strike="noStrike" dirty="0" err="1" smtClean="0">
                          <a:effectLst/>
                        </a:rPr>
                        <a:t>кірістердегі</a:t>
                      </a:r>
                      <a:r>
                        <a:rPr lang="ru-RU" sz="1300" b="1" i="1" u="none" strike="noStrike" dirty="0" smtClean="0">
                          <a:effectLst/>
                        </a:rPr>
                        <a:t> </a:t>
                      </a:r>
                      <a:r>
                        <a:rPr lang="ru-RU" sz="1300" b="1" i="1" u="none" strike="noStrike" dirty="0" err="1" smtClean="0">
                          <a:effectLst/>
                        </a:rPr>
                        <a:t>қосымша кірістердің үлесі</a:t>
                      </a:r>
                      <a:endParaRPr lang="ru-RU" sz="1300" b="1" i="1"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300" b="1" i="1" u="none" strike="noStrike" dirty="0">
                          <a:effectLst/>
                        </a:rPr>
                        <a:t> </a:t>
                      </a:r>
                      <a:endParaRPr lang="ru-RU" sz="1300" b="1" i="1" u="none" strike="noStrike" dirty="0">
                        <a:solidFill>
                          <a:srgbClr val="002060"/>
                        </a:solidFill>
                        <a:effectLst/>
                        <a:latin typeface="Arial" panose="020B0604020202020204" pitchFamily="34"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300" b="1" i="1" u="none" strike="noStrike" dirty="0">
                          <a:effectLst/>
                        </a:rPr>
                        <a:t> </a:t>
                      </a:r>
                      <a:endParaRPr lang="ru-RU" sz="1300" b="1" i="1" u="none" strike="noStrike" dirty="0">
                        <a:solidFill>
                          <a:srgbClr val="002060"/>
                        </a:solidFill>
                        <a:effectLst/>
                        <a:latin typeface="Arial" panose="020B0604020202020204" pitchFamily="34"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b="1" i="1" u="none" strike="noStrike" dirty="0">
                          <a:effectLst/>
                        </a:rPr>
                        <a:t>2,5</a:t>
                      </a:r>
                      <a:endParaRPr lang="ru-RU" sz="1300" b="1" i="1"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b="1" i="1" u="none" strike="noStrike" dirty="0">
                          <a:effectLst/>
                        </a:rPr>
                        <a:t>10,1</a:t>
                      </a:r>
                      <a:endParaRPr lang="ru-RU" sz="1300" b="1" i="1"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b="1" i="1" u="none" strike="noStrike" dirty="0">
                          <a:effectLst/>
                        </a:rPr>
                        <a:t>14,4</a:t>
                      </a:r>
                      <a:endParaRPr lang="ru-RU" sz="1300" b="1" i="1"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b="1" i="1" u="none" strike="noStrike" dirty="0">
                          <a:effectLst/>
                        </a:rPr>
                        <a:t>22,6</a:t>
                      </a:r>
                      <a:endParaRPr lang="ru-RU" sz="1300" b="1" i="1"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0928">
                <a:tc>
                  <a:txBody>
                    <a:bodyPr/>
                    <a:lstStyle/>
                    <a:p>
                      <a:pPr algn="l" rtl="0" fontAlgn="ctr"/>
                      <a:r>
                        <a:rPr lang="ru-RU" sz="1300" b="1" u="none" strike="noStrike" dirty="0" err="1" smtClean="0">
                          <a:effectLst/>
                        </a:rPr>
                        <a:t>барлығы </a:t>
                      </a:r>
                      <a:r>
                        <a:rPr lang="ru-RU" sz="1300" b="1" u="none" strike="noStrike" dirty="0" smtClean="0">
                          <a:effectLst/>
                        </a:rPr>
                        <a:t>ТМКККК мен МӘМС </a:t>
                      </a:r>
                      <a:r>
                        <a:rPr lang="ru-RU" sz="1300" b="1" u="none" strike="noStrike" dirty="0" err="1" smtClean="0">
                          <a:effectLst/>
                        </a:rPr>
                        <a:t>шығыстар</a:t>
                      </a:r>
                      <a:r>
                        <a:rPr lang="ru-RU" sz="1300" b="1" u="none" strike="noStrike" dirty="0" smtClean="0">
                          <a:effectLst/>
                        </a:rPr>
                        <a:t>, </a:t>
                      </a:r>
                      <a:r>
                        <a:rPr lang="ru-RU" sz="1300" b="1" u="none" strike="noStrike" dirty="0" err="1" smtClean="0">
                          <a:effectLst/>
                        </a:rPr>
                        <a:t>оның ішінде</a:t>
                      </a:r>
                      <a:endParaRPr lang="ru-RU" sz="1300" b="1"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b="1" u="none" strike="noStrike" dirty="0">
                          <a:effectLst/>
                        </a:rPr>
                        <a:t>732,3</a:t>
                      </a:r>
                      <a:endParaRPr lang="ru-RU" sz="1300" b="1"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b="1" u="none" strike="noStrike" dirty="0">
                          <a:effectLst/>
                        </a:rPr>
                        <a:t>882,5</a:t>
                      </a:r>
                      <a:endParaRPr lang="ru-RU" sz="1300" b="1"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b="1" u="none" strike="noStrike" dirty="0">
                          <a:effectLst/>
                        </a:rPr>
                        <a:t>918,5</a:t>
                      </a:r>
                      <a:endParaRPr lang="ru-RU" sz="1300" b="1"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b="1" u="none" strike="noStrike" dirty="0">
                          <a:effectLst/>
                        </a:rPr>
                        <a:t>1 034,20</a:t>
                      </a:r>
                      <a:endParaRPr lang="ru-RU" sz="1300" b="1"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b="1" u="none" strike="noStrike" dirty="0">
                          <a:effectLst/>
                        </a:rPr>
                        <a:t>1 151,80</a:t>
                      </a:r>
                      <a:endParaRPr lang="ru-RU" sz="1300" b="1"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b="1" u="none" strike="noStrike" dirty="0">
                          <a:effectLst/>
                        </a:rPr>
                        <a:t>1 212,50</a:t>
                      </a:r>
                      <a:endParaRPr lang="ru-RU" sz="1300" b="1"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0464">
                <a:tc>
                  <a:txBody>
                    <a:bodyPr/>
                    <a:lstStyle/>
                    <a:p>
                      <a:pPr algn="l" rtl="0" fontAlgn="ctr"/>
                      <a:r>
                        <a:rPr lang="ru-RU" sz="1300" u="none" strike="noStrike" dirty="0" smtClean="0">
                          <a:effectLst/>
                        </a:rPr>
                        <a:t>ВВП </a:t>
                      </a:r>
                      <a:r>
                        <a:rPr lang="ru-RU" sz="1300" u="none" strike="noStrike" dirty="0" err="1" smtClean="0">
                          <a:effectLst/>
                        </a:rPr>
                        <a:t>ЖІӨ-ден үлесі</a:t>
                      </a:r>
                      <a:r>
                        <a:rPr lang="ru-RU" sz="1300" u="none" strike="noStrike" dirty="0" smtClean="0">
                          <a:effectLst/>
                        </a:rPr>
                        <a:t>, </a:t>
                      </a:r>
                      <a:r>
                        <a:rPr lang="ru-RU" sz="1300" u="none" strike="noStrike" dirty="0">
                          <a:effectLst/>
                        </a:rPr>
                        <a:t>%</a:t>
                      </a:r>
                      <a:endParaRPr lang="ru-RU" sz="1300" b="1"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smtClean="0">
                          <a:effectLst/>
                        </a:rPr>
                        <a:t>1,8%</a:t>
                      </a:r>
                      <a:endParaRPr lang="ru-RU" sz="1300" b="1"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smtClean="0">
                          <a:effectLst/>
                        </a:rPr>
                        <a:t>2,0%</a:t>
                      </a:r>
                      <a:endParaRPr lang="ru-RU" sz="1300" b="1"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smtClean="0">
                          <a:effectLst/>
                        </a:rPr>
                        <a:t>1,9%</a:t>
                      </a:r>
                      <a:endParaRPr lang="ru-RU" sz="1300" b="1"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smtClean="0">
                          <a:effectLst/>
                        </a:rPr>
                        <a:t>2,0%</a:t>
                      </a:r>
                      <a:endParaRPr lang="ru-RU" sz="1300" b="1"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smtClean="0">
                          <a:effectLst/>
                        </a:rPr>
                        <a:t>2,1%</a:t>
                      </a:r>
                      <a:endParaRPr lang="ru-RU" sz="1300" b="1"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smtClean="0">
                          <a:effectLst/>
                        </a:rPr>
                        <a:t>2,0%</a:t>
                      </a:r>
                      <a:endParaRPr lang="ru-RU" sz="1300" b="1"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0464">
                <a:tc>
                  <a:txBody>
                    <a:bodyPr/>
                    <a:lstStyle/>
                    <a:p>
                      <a:pPr algn="l" rtl="0" fontAlgn="ctr"/>
                      <a:r>
                        <a:rPr lang="kk-KZ" sz="1300" b="0" i="0" u="none" strike="noStrike" dirty="0" smtClean="0">
                          <a:solidFill>
                            <a:schemeClr val="tx1"/>
                          </a:solidFill>
                          <a:effectLst/>
                          <a:latin typeface="+mn-lt"/>
                        </a:rPr>
                        <a:t>ТМККК</a:t>
                      </a:r>
                      <a:endParaRPr lang="ru-RU" sz="1300" b="1"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732,3</a:t>
                      </a:r>
                      <a:endParaRPr lang="ru-RU" sz="1300" b="1"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882,5</a:t>
                      </a:r>
                      <a:endParaRPr lang="ru-RU" sz="1300" b="1"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918,5</a:t>
                      </a:r>
                      <a:endParaRPr lang="ru-RU" sz="1300" b="1"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348,6</a:t>
                      </a:r>
                      <a:endParaRPr lang="ru-RU" sz="1300" b="1"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336,5</a:t>
                      </a:r>
                      <a:endParaRPr lang="ru-RU" sz="1300" b="1"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255</a:t>
                      </a:r>
                      <a:endParaRPr lang="ru-RU" sz="1300" b="1"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0464">
                <a:tc>
                  <a:txBody>
                    <a:bodyPr/>
                    <a:lstStyle/>
                    <a:p>
                      <a:pPr algn="l" rtl="0" fontAlgn="ctr"/>
                      <a:r>
                        <a:rPr lang="kk-KZ" sz="1300" b="0" i="0" u="none" strike="noStrike" dirty="0" smtClean="0">
                          <a:solidFill>
                            <a:schemeClr val="tx1"/>
                          </a:solidFill>
                          <a:effectLst/>
                          <a:latin typeface="+mn-lt"/>
                        </a:rPr>
                        <a:t>МӘМС</a:t>
                      </a:r>
                      <a:endParaRPr lang="ru-RU" sz="1300" b="1"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a:effectLst/>
                        </a:rPr>
                        <a:t> </a:t>
                      </a:r>
                      <a:endParaRPr lang="ru-RU" sz="1300" b="1" i="0" u="none" strike="noStrike">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a:effectLst/>
                        </a:rPr>
                        <a:t> </a:t>
                      </a:r>
                      <a:endParaRPr lang="ru-RU" sz="1300" b="1" i="0" u="none" strike="noStrike">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 </a:t>
                      </a:r>
                      <a:endParaRPr lang="ru-RU" sz="1300" b="1"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714,9</a:t>
                      </a:r>
                      <a:endParaRPr lang="ru-RU" sz="1300" b="1"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828,4</a:t>
                      </a:r>
                      <a:endParaRPr lang="ru-RU" sz="1300" b="1"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u="none" strike="noStrike" dirty="0">
                          <a:effectLst/>
                        </a:rPr>
                        <a:t>971,4</a:t>
                      </a:r>
                      <a:endParaRPr lang="ru-RU" sz="1300" b="1" i="0"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0928">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ru-RU" sz="1300" b="1" i="1" u="none" strike="noStrike" dirty="0" err="1" smtClean="0">
                          <a:effectLst/>
                        </a:rPr>
                        <a:t>жалпы</a:t>
                      </a:r>
                      <a:r>
                        <a:rPr lang="ru-RU" sz="1300" b="1" i="1" u="none" strike="noStrike" dirty="0" smtClean="0">
                          <a:effectLst/>
                        </a:rPr>
                        <a:t> </a:t>
                      </a:r>
                      <a:r>
                        <a:rPr lang="ru-RU" sz="1300" b="1" i="1" u="none" strike="noStrike" dirty="0" err="1" smtClean="0">
                          <a:effectLst/>
                        </a:rPr>
                        <a:t>шығыстардағы</a:t>
                      </a:r>
                      <a:r>
                        <a:rPr lang="ru-RU" sz="1300" b="1" i="1" u="none" strike="noStrike" baseline="0" dirty="0" err="1" smtClean="0">
                          <a:effectLst/>
                        </a:rPr>
                        <a:t> </a:t>
                      </a:r>
                      <a:r>
                        <a:rPr lang="ru-RU" sz="1300" b="1" i="1" u="none" strike="noStrike" baseline="0" dirty="0" smtClean="0">
                          <a:effectLst/>
                        </a:rPr>
                        <a:t>МӘМС </a:t>
                      </a:r>
                      <a:r>
                        <a:rPr lang="ru-RU" sz="1300" b="1" i="1" u="none" strike="noStrike" baseline="0" dirty="0" err="1" smtClean="0">
                          <a:effectLst/>
                        </a:rPr>
                        <a:t>шығытарының</a:t>
                      </a:r>
                      <a:r>
                        <a:rPr lang="ru-RU" sz="1300" b="1" i="1" u="none" strike="noStrike" dirty="0" err="1" smtClean="0">
                          <a:effectLst/>
                        </a:rPr>
                        <a:t> үлесі</a:t>
                      </a:r>
                      <a:endParaRPr lang="ru-RU" sz="1300" b="1" i="1" u="none" strike="noStrike" dirty="0" smtClean="0">
                        <a:solidFill>
                          <a:srgbClr val="002060"/>
                        </a:solidFill>
                        <a:effectLst/>
                        <a:latin typeface="Times New Roman" panose="02020603050405020304" pitchFamily="18" charset="0"/>
                      </a:endParaRPr>
                    </a:p>
                    <a:p>
                      <a:pPr algn="l" rtl="0" fontAlgn="ctr"/>
                      <a:r>
                        <a:rPr lang="ru-RU" sz="1300" b="1" i="1" u="none" strike="noStrike" dirty="0" smtClean="0">
                          <a:effectLst/>
                        </a:rPr>
                        <a:t>, в %</a:t>
                      </a:r>
                      <a:endParaRPr lang="ru-RU" sz="1300" b="1" i="1"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b="1" i="1" u="none" strike="noStrike" dirty="0">
                          <a:effectLst/>
                        </a:rPr>
                        <a:t> </a:t>
                      </a:r>
                      <a:endParaRPr lang="ru-RU" sz="1300" b="1" i="1"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b="1" i="1" u="none" strike="noStrike" dirty="0">
                          <a:effectLst/>
                        </a:rPr>
                        <a:t> </a:t>
                      </a:r>
                      <a:endParaRPr lang="ru-RU" sz="1300" b="1" i="1"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b="1" i="1" u="none" strike="noStrike" dirty="0">
                          <a:effectLst/>
                        </a:rPr>
                        <a:t> </a:t>
                      </a:r>
                      <a:endParaRPr lang="ru-RU" sz="1300" b="1" i="1"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b="1" i="1" u="none" strike="noStrike" dirty="0">
                          <a:effectLst/>
                        </a:rPr>
                        <a:t>69,1</a:t>
                      </a:r>
                      <a:endParaRPr lang="ru-RU" sz="1300" b="1" i="1"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b="1" i="1" u="none" strike="noStrike" dirty="0">
                          <a:effectLst/>
                        </a:rPr>
                        <a:t>71,9</a:t>
                      </a:r>
                      <a:endParaRPr lang="ru-RU" sz="1300" b="1" i="1"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ru-RU" sz="1300" b="1" i="1" u="none" strike="noStrike" dirty="0">
                          <a:effectLst/>
                        </a:rPr>
                        <a:t>80,1</a:t>
                      </a:r>
                      <a:endParaRPr lang="ru-RU" sz="1300" b="1" i="1" u="none" strike="noStrike" dirty="0">
                        <a:solidFill>
                          <a:srgbClr val="002060"/>
                        </a:solidFill>
                        <a:effectLst/>
                        <a:latin typeface="Times New Roman" panose="02020603050405020304" pitchFamily="18" charset="0"/>
                      </a:endParaRPr>
                    </a:p>
                  </a:txBody>
                  <a:tcPr marL="6019" marR="6019" marT="60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9" name="Номер слайда 2"/>
          <p:cNvSpPr>
            <a:spLocks noGrp="1"/>
          </p:cNvSpPr>
          <p:nvPr>
            <p:ph type="sldNum" sz="quarter" idx="12"/>
          </p:nvPr>
        </p:nvSpPr>
        <p:spPr>
          <a:xfrm>
            <a:off x="11358238" y="6492875"/>
            <a:ext cx="758982" cy="365125"/>
          </a:xfrm>
        </p:spPr>
        <p:txBody>
          <a:bodyPr/>
          <a:lstStyle/>
          <a:p>
            <a:fld id="{136DB318-FA60-4818-A8F0-7919E4BA77ED}" type="slidenum">
              <a:rPr lang="ru-RU" sz="1600" smtClean="0">
                <a:solidFill>
                  <a:schemeClr val="tx1"/>
                </a:solidFill>
              </a:rPr>
              <a:pPr/>
              <a:t>8</a:t>
            </a:fld>
            <a:endParaRPr lang="ru-RU" sz="1600" dirty="0">
              <a:solidFill>
                <a:schemeClr val="tx1"/>
              </a:solidFill>
            </a:endParaRPr>
          </a:p>
        </p:txBody>
      </p:sp>
    </p:spTree>
    <p:extLst>
      <p:ext uri="{BB962C8B-B14F-4D97-AF65-F5344CB8AC3E}">
        <p14:creationId xmlns:p14="http://schemas.microsoft.com/office/powerpoint/2010/main" val="2633102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Прямая соединительная линия 18"/>
          <p:cNvCxnSpPr/>
          <p:nvPr/>
        </p:nvCxnSpPr>
        <p:spPr>
          <a:xfrm flipV="1">
            <a:off x="1053296" y="466725"/>
            <a:ext cx="11138704" cy="0"/>
          </a:xfrm>
          <a:prstGeom prst="line">
            <a:avLst/>
          </a:prstGeom>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251966" y="0"/>
            <a:ext cx="11196040" cy="4667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algn="ctr">
              <a:defRPr sz="2800" b="1">
                <a:solidFill>
                  <a:schemeClr val="accent1">
                    <a:lumMod val="75000"/>
                  </a:schemeClr>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R="5080" algn="l">
              <a:spcBef>
                <a:spcPct val="0"/>
              </a:spcBef>
            </a:pPr>
            <a:r>
              <a:rPr lang="ru-RU" spc="-50" dirty="0" smtClean="0">
                <a:solidFill>
                  <a:srgbClr val="C00000"/>
                </a:solidFill>
              </a:rPr>
              <a:t>КІРІСТЕР</a:t>
            </a:r>
            <a:endParaRPr lang="ru-RU" spc="-50" dirty="0">
              <a:solidFill>
                <a:srgbClr val="C00000"/>
              </a:solidFill>
            </a:endParaRPr>
          </a:p>
        </p:txBody>
      </p:sp>
      <p:sp>
        <p:nvSpPr>
          <p:cNvPr id="21" name="Номер слайда 2"/>
          <p:cNvSpPr>
            <a:spLocks noGrp="1"/>
          </p:cNvSpPr>
          <p:nvPr>
            <p:ph type="sldNum" sz="quarter" idx="12"/>
          </p:nvPr>
        </p:nvSpPr>
        <p:spPr>
          <a:xfrm>
            <a:off x="11362095" y="6455965"/>
            <a:ext cx="758982" cy="365125"/>
          </a:xfrm>
        </p:spPr>
        <p:txBody>
          <a:bodyPr/>
          <a:lstStyle/>
          <a:p>
            <a:fld id="{8D25C86A-2F31-4465-AAAB-F4D0E023132B}" type="slidenum">
              <a:rPr lang="ru-RU" sz="1600" smtClean="0">
                <a:solidFill>
                  <a:schemeClr val="tx1"/>
                </a:solidFill>
              </a:rPr>
              <a:pPr/>
              <a:t>9</a:t>
            </a:fld>
            <a:endParaRPr lang="ru-RU" sz="1600" dirty="0">
              <a:solidFill>
                <a:schemeClr val="tx1"/>
              </a:solidFill>
            </a:endParaRPr>
          </a:p>
        </p:txBody>
      </p:sp>
      <p:graphicFrame>
        <p:nvGraphicFramePr>
          <p:cNvPr id="2" name="Таблица 1"/>
          <p:cNvGraphicFramePr>
            <a:graphicFrameLocks noGrp="1"/>
          </p:cNvGraphicFramePr>
          <p:nvPr>
            <p:extLst>
              <p:ext uri="{D42A27DB-BD31-4B8C-83A1-F6EECF244321}">
                <p14:modId xmlns:p14="http://schemas.microsoft.com/office/powerpoint/2010/main" val="3735932102"/>
              </p:ext>
            </p:extLst>
          </p:nvPr>
        </p:nvGraphicFramePr>
        <p:xfrm>
          <a:off x="251966" y="563906"/>
          <a:ext cx="11289324" cy="5654154"/>
        </p:xfrm>
        <a:graphic>
          <a:graphicData uri="http://schemas.openxmlformats.org/drawingml/2006/table">
            <a:tbl>
              <a:tblPr firstRow="1" bandRow="1"/>
              <a:tblGrid>
                <a:gridCol w="1840561"/>
                <a:gridCol w="3525758"/>
                <a:gridCol w="2391507"/>
                <a:gridCol w="2373923"/>
                <a:gridCol w="1157575"/>
              </a:tblGrid>
              <a:tr h="132648">
                <a:tc gridSpan="2">
                  <a:txBody>
                    <a:bodyPr/>
                    <a:lstStyle/>
                    <a:p>
                      <a:pPr algn="ctr" rtl="0" fontAlgn="ctr"/>
                      <a:r>
                        <a:rPr lang="ru-RU" sz="1200" b="1" i="0" u="none" strike="noStrike" dirty="0" smtClean="0">
                          <a:solidFill>
                            <a:srgbClr val="FFFFFF"/>
                          </a:solidFill>
                          <a:effectLst/>
                          <a:latin typeface="Arial Narrow" panose="020B0606020202030204" pitchFamily="34" charset="0"/>
                        </a:rPr>
                        <a:t>КІМ ТӨЛЕЙДІ?</a:t>
                      </a:r>
                      <a:endParaRPr lang="ru-RU" sz="1200" b="1" i="0" u="none" strike="noStrike" dirty="0">
                        <a:solidFill>
                          <a:srgbClr val="FFFFFF"/>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hMerge="1">
                  <a:txBody>
                    <a:bodyPr/>
                    <a:lstStyle/>
                    <a:p>
                      <a:endParaRPr lang="ru-RU"/>
                    </a:p>
                  </a:txBody>
                  <a:tcPr/>
                </a:tc>
                <a:tc gridSpan="2">
                  <a:txBody>
                    <a:bodyPr/>
                    <a:lstStyle/>
                    <a:p>
                      <a:pPr algn="ctr" rtl="0" fontAlgn="ctr"/>
                      <a:r>
                        <a:rPr lang="ru-RU" sz="1200" b="1" i="0" u="none" strike="noStrike" dirty="0" smtClean="0">
                          <a:solidFill>
                            <a:srgbClr val="FFFFFF"/>
                          </a:solidFill>
                          <a:effectLst/>
                          <a:latin typeface="Arial Narrow" panose="020B0606020202030204" pitchFamily="34" charset="0"/>
                        </a:rPr>
                        <a:t>ҚАНША ТӨЛЕЙДІ?</a:t>
                      </a:r>
                      <a:endParaRPr lang="ru-RU" sz="1200" b="1" i="0" u="none" strike="noStrike" dirty="0">
                        <a:solidFill>
                          <a:srgbClr val="FFFFFF"/>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hMerge="1">
                  <a:txBody>
                    <a:bodyPr/>
                    <a:lstStyle/>
                    <a:p>
                      <a:endParaRPr lang="ru-RU"/>
                    </a:p>
                  </a:txBody>
                  <a:tcPr/>
                </a:tc>
                <a:tc>
                  <a:txBody>
                    <a:bodyPr/>
                    <a:lstStyle/>
                    <a:p>
                      <a:pPr algn="ctr" rtl="0" fontAlgn="ctr"/>
                      <a:r>
                        <a:rPr lang="ru-RU" sz="1200" b="1" i="0" u="none" strike="noStrike" dirty="0" smtClean="0">
                          <a:solidFill>
                            <a:srgbClr val="FFFFFF"/>
                          </a:solidFill>
                          <a:effectLst/>
                          <a:latin typeface="Arial Narrow" panose="020B0606020202030204" pitchFamily="34" charset="0"/>
                        </a:rPr>
                        <a:t>ҚАШАН ТӨЛЕУ КЕРЕК?</a:t>
                      </a:r>
                      <a:endParaRPr lang="ru-RU" sz="1200" b="1" i="0" u="none" strike="noStrike" dirty="0">
                        <a:solidFill>
                          <a:srgbClr val="FFFFFF"/>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r>
              <a:tr h="197142">
                <a:tc>
                  <a:txBody>
                    <a:bodyPr/>
                    <a:lstStyle/>
                    <a:p>
                      <a:pPr algn="ctr" rtl="0" fontAlgn="ctr"/>
                      <a:r>
                        <a:rPr lang="ru-RU" sz="1200" b="1" i="0" u="sng" strike="noStrike" dirty="0" smtClean="0">
                          <a:solidFill>
                            <a:srgbClr val="000000"/>
                          </a:solidFill>
                          <a:effectLst/>
                          <a:latin typeface="Arial Narrow" panose="020B0606020202030204" pitchFamily="34" charset="0"/>
                        </a:rPr>
                        <a:t>14-бап. </a:t>
                      </a:r>
                      <a:r>
                        <a:rPr lang="ru-RU" sz="1200" b="1" i="0" u="sng" strike="noStrike" dirty="0" err="1" smtClean="0">
                          <a:solidFill>
                            <a:srgbClr val="000000"/>
                          </a:solidFill>
                          <a:effectLst/>
                          <a:latin typeface="Arial Narrow" panose="020B0606020202030204" pitchFamily="34" charset="0"/>
                        </a:rPr>
                        <a:t>Төлеушілер.</a:t>
                      </a:r>
                      <a:r>
                        <a:rPr lang="ru-RU" sz="1200" b="1" i="0" u="sng" strike="noStrike" dirty="0" smtClean="0">
                          <a:solidFill>
                            <a:srgbClr val="000000"/>
                          </a:solidFill>
                          <a:effectLst/>
                          <a:latin typeface="Arial Narrow" panose="020B0606020202030204" pitchFamily="34" charset="0"/>
                        </a:rPr>
                        <a:t> </a:t>
                      </a:r>
                      <a:endParaRPr lang="ru-RU" sz="1200" b="1" i="0" u="sng"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ctr" rtl="0" fontAlgn="ctr"/>
                      <a:r>
                        <a:rPr lang="ru-RU" sz="1200" b="1" i="0" u="sng" strike="noStrike" dirty="0" smtClean="0">
                          <a:solidFill>
                            <a:srgbClr val="000000"/>
                          </a:solidFill>
                          <a:effectLst/>
                          <a:latin typeface="Arial Narrow" panose="020B0606020202030204" pitchFamily="34" charset="0"/>
                        </a:rPr>
                        <a:t>14-бап. </a:t>
                      </a:r>
                      <a:r>
                        <a:rPr lang="ru-RU" sz="1200" b="1" i="0" u="sng" strike="noStrike" dirty="0" err="1" smtClean="0">
                          <a:solidFill>
                            <a:srgbClr val="000000"/>
                          </a:solidFill>
                          <a:effectLst/>
                          <a:latin typeface="Arial Narrow" panose="020B0606020202030204" pitchFamily="34" charset="0"/>
                        </a:rPr>
                        <a:t>Төлеушілер.</a:t>
                      </a:r>
                      <a:r>
                        <a:rPr lang="ru-RU" sz="1200" b="1" i="0" u="sng" strike="noStrike" dirty="0" smtClean="0">
                          <a:solidFill>
                            <a:srgbClr val="000000"/>
                          </a:solidFill>
                          <a:effectLst/>
                          <a:latin typeface="Arial Narrow" panose="020B0606020202030204" pitchFamily="34" charset="0"/>
                        </a:rPr>
                        <a:t> </a:t>
                      </a:r>
                      <a:endParaRPr lang="ru-RU" sz="1200" b="1" i="0" u="sng"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ctr" rtl="0" fontAlgn="ctr"/>
                      <a:endParaRPr lang="ru-RU" sz="1200" b="1" i="0" u="sng"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ctr" rtl="0" fontAlgn="ctr"/>
                      <a:endParaRPr lang="ru-RU" sz="1200" b="1" i="0" u="sng"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ctr" rtl="0" fontAlgn="ctr"/>
                      <a:endParaRPr lang="ru-RU" sz="1200" b="1" i="0" u="sng"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r>
              <a:tr h="387333">
                <a:tc>
                  <a:txBody>
                    <a:bodyPr/>
                    <a:lstStyle/>
                    <a:p>
                      <a:pPr algn="ctr" rtl="0" fontAlgn="ctr"/>
                      <a:r>
                        <a:rPr lang="ru-RU" sz="1200" b="1" i="0" u="sng" strike="noStrike" dirty="0" err="1" smtClean="0">
                          <a:solidFill>
                            <a:srgbClr val="000000"/>
                          </a:solidFill>
                          <a:effectLst/>
                          <a:latin typeface="Arial Narrow" panose="020B0606020202030204" pitchFamily="34" charset="0"/>
                        </a:rPr>
                        <a:t>қолданыстағы</a:t>
                      </a:r>
                      <a:r>
                        <a:rPr lang="ru-RU" sz="1200" b="1" i="0" u="sng" strike="noStrike" baseline="0" dirty="0" err="1" smtClean="0">
                          <a:solidFill>
                            <a:srgbClr val="000000"/>
                          </a:solidFill>
                          <a:effectLst/>
                          <a:latin typeface="Arial Narrow" panose="020B0606020202030204" pitchFamily="34" charset="0"/>
                        </a:rPr>
                        <a:t> редакциядағы </a:t>
                      </a:r>
                      <a:r>
                        <a:rPr lang="ru-RU" sz="1200" b="1" i="0" u="sng" strike="noStrike" baseline="0" dirty="0" smtClean="0">
                          <a:solidFill>
                            <a:srgbClr val="000000"/>
                          </a:solidFill>
                          <a:effectLst/>
                          <a:latin typeface="Arial Narrow" panose="020B0606020202030204" pitchFamily="34" charset="0"/>
                        </a:rPr>
                        <a:t>МӘМС </a:t>
                      </a:r>
                      <a:r>
                        <a:rPr lang="ru-RU" sz="1200" b="1" i="0" u="sng" strike="noStrike" baseline="0" dirty="0" err="1" smtClean="0">
                          <a:solidFill>
                            <a:srgbClr val="000000"/>
                          </a:solidFill>
                          <a:effectLst/>
                          <a:latin typeface="Arial Narrow" panose="020B0606020202030204" pitchFamily="34" charset="0"/>
                        </a:rPr>
                        <a:t>туралы</a:t>
                      </a:r>
                      <a:r>
                        <a:rPr lang="ru-RU" sz="1200" b="1" i="0" u="sng" strike="noStrike" baseline="0" dirty="0" smtClean="0">
                          <a:solidFill>
                            <a:srgbClr val="000000"/>
                          </a:solidFill>
                          <a:effectLst/>
                          <a:latin typeface="Arial Narrow" panose="020B0606020202030204" pitchFamily="34" charset="0"/>
                        </a:rPr>
                        <a:t> </a:t>
                      </a:r>
                      <a:r>
                        <a:rPr lang="ru-RU" sz="1200" b="1" i="0" u="sng" strike="noStrike" baseline="0" dirty="0" err="1" smtClean="0">
                          <a:solidFill>
                            <a:srgbClr val="000000"/>
                          </a:solidFill>
                          <a:effectLst/>
                          <a:latin typeface="Arial Narrow" panose="020B0606020202030204" pitchFamily="34" charset="0"/>
                        </a:rPr>
                        <a:t>Заң</a:t>
                      </a:r>
                      <a:endParaRPr lang="ru-RU" sz="1200" b="1" i="0" u="sng"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ru-RU" sz="1200" b="1" i="0" u="sng" strike="noStrike" dirty="0" err="1" smtClean="0">
                          <a:solidFill>
                            <a:srgbClr val="000000"/>
                          </a:solidFill>
                          <a:effectLst/>
                          <a:latin typeface="Arial Narrow" panose="020B0606020202030204" pitchFamily="34" charset="0"/>
                        </a:rPr>
                        <a:t>Ұсынылатын редакциядағы </a:t>
                      </a:r>
                      <a:r>
                        <a:rPr lang="ru-RU" sz="1200" b="1" i="0" u="sng" strike="noStrike" dirty="0" smtClean="0">
                          <a:solidFill>
                            <a:srgbClr val="000000"/>
                          </a:solidFill>
                          <a:effectLst/>
                          <a:latin typeface="Arial Narrow" panose="020B0606020202030204" pitchFamily="34" charset="0"/>
                        </a:rPr>
                        <a:t>МӘМС </a:t>
                      </a:r>
                      <a:r>
                        <a:rPr lang="ru-RU" sz="1200" b="1" i="0" u="sng" strike="noStrike" dirty="0" err="1" smtClean="0">
                          <a:solidFill>
                            <a:srgbClr val="000000"/>
                          </a:solidFill>
                          <a:effectLst/>
                          <a:latin typeface="Arial Narrow" panose="020B0606020202030204" pitchFamily="34" charset="0"/>
                        </a:rPr>
                        <a:t>туралы</a:t>
                      </a:r>
                      <a:r>
                        <a:rPr lang="ru-RU" sz="1200" b="1" i="0" u="sng" strike="noStrike" dirty="0" smtClean="0">
                          <a:solidFill>
                            <a:srgbClr val="000000"/>
                          </a:solidFill>
                          <a:effectLst/>
                          <a:latin typeface="Arial Narrow" panose="020B0606020202030204" pitchFamily="34" charset="0"/>
                        </a:rPr>
                        <a:t> </a:t>
                      </a:r>
                      <a:r>
                        <a:rPr lang="ru-RU" sz="1200" b="1" i="0" u="sng" strike="noStrike" dirty="0" err="1" smtClean="0">
                          <a:solidFill>
                            <a:srgbClr val="000000"/>
                          </a:solidFill>
                          <a:effectLst/>
                          <a:latin typeface="Arial Narrow" panose="020B0606020202030204" pitchFamily="34" charset="0"/>
                        </a:rPr>
                        <a:t>Заң</a:t>
                      </a:r>
                      <a:endParaRPr lang="ru-RU" sz="1200" b="1" i="0" u="sng"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ru-RU" sz="1200" b="1" i="0" u="sng" strike="noStrike" dirty="0" err="1" smtClean="0">
                          <a:solidFill>
                            <a:srgbClr val="000000"/>
                          </a:solidFill>
                          <a:effectLst/>
                          <a:latin typeface="Arial Narrow" panose="020B0606020202030204" pitchFamily="34" charset="0"/>
                        </a:rPr>
                        <a:t>қолданыстағы</a:t>
                      </a:r>
                      <a:r>
                        <a:rPr lang="ru-RU" sz="1200" b="1" i="0" u="sng" strike="noStrike" baseline="0" dirty="0" err="1" smtClean="0">
                          <a:solidFill>
                            <a:srgbClr val="000000"/>
                          </a:solidFill>
                          <a:effectLst/>
                          <a:latin typeface="Arial Narrow" panose="020B0606020202030204" pitchFamily="34" charset="0"/>
                        </a:rPr>
                        <a:t> редакциядағы </a:t>
                      </a:r>
                      <a:r>
                        <a:rPr lang="ru-RU" sz="1200" b="1" i="0" u="sng" strike="noStrike" baseline="0" dirty="0" smtClean="0">
                          <a:solidFill>
                            <a:srgbClr val="000000"/>
                          </a:solidFill>
                          <a:effectLst/>
                          <a:latin typeface="Arial Narrow" panose="020B0606020202030204" pitchFamily="34" charset="0"/>
                        </a:rPr>
                        <a:t>МӘМС </a:t>
                      </a:r>
                      <a:r>
                        <a:rPr lang="ru-RU" sz="1200" b="1" i="0" u="sng" strike="noStrike" baseline="0" dirty="0" err="1" smtClean="0">
                          <a:solidFill>
                            <a:srgbClr val="000000"/>
                          </a:solidFill>
                          <a:effectLst/>
                          <a:latin typeface="Arial Narrow" panose="020B0606020202030204" pitchFamily="34" charset="0"/>
                        </a:rPr>
                        <a:t>туралы</a:t>
                      </a:r>
                      <a:r>
                        <a:rPr lang="ru-RU" sz="1200" b="1" i="0" u="sng" strike="noStrike" baseline="0" dirty="0" smtClean="0">
                          <a:solidFill>
                            <a:srgbClr val="000000"/>
                          </a:solidFill>
                          <a:effectLst/>
                          <a:latin typeface="Arial Narrow" panose="020B0606020202030204" pitchFamily="34" charset="0"/>
                        </a:rPr>
                        <a:t> </a:t>
                      </a:r>
                      <a:r>
                        <a:rPr lang="ru-RU" sz="1200" b="1" i="0" u="sng" strike="noStrike" baseline="0" dirty="0" err="1" smtClean="0">
                          <a:solidFill>
                            <a:srgbClr val="000000"/>
                          </a:solidFill>
                          <a:effectLst/>
                          <a:latin typeface="Arial Narrow" panose="020B0606020202030204" pitchFamily="34" charset="0"/>
                        </a:rPr>
                        <a:t>Заң</a:t>
                      </a:r>
                      <a:endParaRPr lang="ru-RU" sz="1200" b="1" i="0" u="sng"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ru-RU" sz="1200" b="1" i="0" u="sng" strike="noStrike" dirty="0" err="1" smtClean="0">
                          <a:solidFill>
                            <a:srgbClr val="000000"/>
                          </a:solidFill>
                          <a:effectLst/>
                          <a:latin typeface="Arial Narrow" panose="020B0606020202030204" pitchFamily="34" charset="0"/>
                        </a:rPr>
                        <a:t>қолданыстағы</a:t>
                      </a:r>
                      <a:r>
                        <a:rPr lang="ru-RU" sz="1200" b="1" i="0" u="sng" strike="noStrike" baseline="0" dirty="0" err="1" smtClean="0">
                          <a:solidFill>
                            <a:srgbClr val="000000"/>
                          </a:solidFill>
                          <a:effectLst/>
                          <a:latin typeface="Arial Narrow" panose="020B0606020202030204" pitchFamily="34" charset="0"/>
                        </a:rPr>
                        <a:t> редакциядағы </a:t>
                      </a:r>
                      <a:r>
                        <a:rPr lang="ru-RU" sz="1200" b="1" i="0" u="sng" strike="noStrike" baseline="0" dirty="0" smtClean="0">
                          <a:solidFill>
                            <a:srgbClr val="000000"/>
                          </a:solidFill>
                          <a:effectLst/>
                          <a:latin typeface="Arial Narrow" panose="020B0606020202030204" pitchFamily="34" charset="0"/>
                        </a:rPr>
                        <a:t>МӘМС </a:t>
                      </a:r>
                      <a:r>
                        <a:rPr lang="ru-RU" sz="1200" b="1" i="0" u="sng" strike="noStrike" baseline="0" dirty="0" err="1" smtClean="0">
                          <a:solidFill>
                            <a:srgbClr val="000000"/>
                          </a:solidFill>
                          <a:effectLst/>
                          <a:latin typeface="Arial Narrow" panose="020B0606020202030204" pitchFamily="34" charset="0"/>
                        </a:rPr>
                        <a:t>туралы</a:t>
                      </a:r>
                      <a:r>
                        <a:rPr lang="ru-RU" sz="1200" b="1" i="0" u="sng" strike="noStrike" baseline="0" dirty="0" smtClean="0">
                          <a:solidFill>
                            <a:srgbClr val="000000"/>
                          </a:solidFill>
                          <a:effectLst/>
                          <a:latin typeface="Arial Narrow" panose="020B0606020202030204" pitchFamily="34" charset="0"/>
                        </a:rPr>
                        <a:t> </a:t>
                      </a:r>
                      <a:r>
                        <a:rPr lang="ru-RU" sz="1200" b="1" i="0" u="sng" strike="noStrike" baseline="0" dirty="0" err="1" smtClean="0">
                          <a:solidFill>
                            <a:srgbClr val="000000"/>
                          </a:solidFill>
                          <a:effectLst/>
                          <a:latin typeface="Arial Narrow" panose="020B0606020202030204" pitchFamily="34" charset="0"/>
                        </a:rPr>
                        <a:t>Заң</a:t>
                      </a:r>
                      <a:endParaRPr lang="ru-RU" sz="1200" b="1" i="0" u="sng"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ru-RU" sz="1200" b="1" i="0" u="none" strike="noStrike" dirty="0">
                          <a:solidFill>
                            <a:srgbClr val="000000"/>
                          </a:solidFill>
                          <a:effectLst/>
                          <a:latin typeface="Arial Narrow" panose="020B0606020202030204" pitchFamily="34" charset="0"/>
                        </a:rPr>
                        <a:t> </a:t>
                      </a: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r>
              <a:tr h="710995">
                <a:tc>
                  <a:txBody>
                    <a:bodyPr/>
                    <a:lstStyle/>
                    <a:p>
                      <a:pPr algn="l" rtl="0" fontAlgn="ctr"/>
                      <a:r>
                        <a:rPr lang="ru-RU" sz="1200" b="0" i="0" u="none" strike="noStrike" dirty="0">
                          <a:solidFill>
                            <a:srgbClr val="000000"/>
                          </a:solidFill>
                          <a:effectLst/>
                          <a:latin typeface="Arial Narrow" panose="020B0606020202030204" pitchFamily="34" charset="0"/>
                        </a:rPr>
                        <a:t>1) </a:t>
                      </a:r>
                      <a:r>
                        <a:rPr lang="ru-RU" sz="1200" b="0" i="0" u="none" strike="noStrike" dirty="0" err="1" smtClean="0">
                          <a:solidFill>
                            <a:srgbClr val="000000"/>
                          </a:solidFill>
                          <a:effectLst/>
                          <a:latin typeface="Arial Narrow" panose="020B0606020202030204" pitchFamily="34" charset="0"/>
                        </a:rPr>
                        <a:t>мемлекет</a:t>
                      </a:r>
                      <a:r>
                        <a:rPr lang="ru-RU" sz="1200" b="0" i="0" u="none" strike="noStrike" dirty="0" smtClean="0">
                          <a:solidFill>
                            <a:srgbClr val="000000"/>
                          </a:solidFill>
                          <a:effectLst/>
                          <a:latin typeface="Arial Narrow" panose="020B0606020202030204" pitchFamily="34" charset="0"/>
                        </a:rPr>
                        <a:t>;</a:t>
                      </a:r>
                      <a:endParaRPr lang="ru-RU" sz="1200" b="0" i="0" u="none"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rtl="0" fontAlgn="ctr"/>
                      <a:r>
                        <a:rPr lang="ru-RU" sz="1200" b="0" i="0" u="none" strike="noStrike" dirty="0">
                          <a:solidFill>
                            <a:srgbClr val="000000"/>
                          </a:solidFill>
                          <a:effectLst/>
                          <a:latin typeface="Arial Narrow" panose="020B0606020202030204" pitchFamily="34" charset="0"/>
                        </a:rPr>
                        <a:t>1) </a:t>
                      </a:r>
                      <a:r>
                        <a:rPr lang="ru-RU" sz="1200" b="0" i="0" u="none" strike="noStrike" dirty="0" err="1" smtClean="0">
                          <a:solidFill>
                            <a:srgbClr val="000000"/>
                          </a:solidFill>
                          <a:effectLst/>
                          <a:latin typeface="Arial Narrow" panose="020B0606020202030204" pitchFamily="34" charset="0"/>
                        </a:rPr>
                        <a:t>мемлекет</a:t>
                      </a:r>
                      <a:r>
                        <a:rPr lang="ru-RU" sz="1200" b="0" i="0" u="none" strike="noStrike" dirty="0" smtClean="0">
                          <a:solidFill>
                            <a:srgbClr val="000000"/>
                          </a:solidFill>
                          <a:effectLst/>
                          <a:latin typeface="Arial Narrow" panose="020B0606020202030204" pitchFamily="34" charset="0"/>
                        </a:rPr>
                        <a:t>;</a:t>
                      </a:r>
                      <a:endParaRPr lang="ru-RU" sz="1200" b="0" i="0" u="none"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kk-KZ" sz="1200" kern="1200" dirty="0" smtClean="0">
                          <a:solidFill>
                            <a:schemeClr val="tx1"/>
                          </a:solidFill>
                          <a:latin typeface="+mn-lt"/>
                          <a:ea typeface="+mn-ea"/>
                          <a:cs typeface="+mn-cs"/>
                        </a:rPr>
                        <a:t>алдыңғы екі қаржы жылындағы орташа айлық жалақыдан </a:t>
                      </a:r>
                      <a:r>
                        <a:rPr lang="kk-KZ" sz="1200" b="1" u="sng" kern="1200" dirty="0" smtClean="0">
                          <a:solidFill>
                            <a:schemeClr val="tx1"/>
                          </a:solidFill>
                          <a:latin typeface="+mn-lt"/>
                          <a:ea typeface="+mn-ea"/>
                          <a:cs typeface="+mn-cs"/>
                        </a:rPr>
                        <a:t>7</a:t>
                      </a:r>
                      <a:r>
                        <a:rPr lang="ru-RU" sz="1200" b="1" u="sng" kern="1200" dirty="0" smtClean="0">
                          <a:solidFill>
                            <a:schemeClr val="tx1"/>
                          </a:solidFill>
                          <a:latin typeface="+mn-lt"/>
                          <a:ea typeface="+mn-ea"/>
                          <a:cs typeface="+mn-cs"/>
                        </a:rPr>
                        <a:t>%</a:t>
                      </a:r>
                      <a:r>
                        <a:rPr lang="kk-KZ" sz="1200" b="1" u="sng" kern="1200" dirty="0" smtClean="0">
                          <a:solidFill>
                            <a:schemeClr val="tx1"/>
                          </a:solidFill>
                          <a:latin typeface="+mn-lt"/>
                          <a:ea typeface="+mn-ea"/>
                          <a:cs typeface="+mn-cs"/>
                        </a:rPr>
                        <a:t>. </a:t>
                      </a:r>
                      <a:r>
                        <a:rPr lang="kk-KZ" sz="1200" u="sng" kern="1200" dirty="0" smtClean="0">
                          <a:solidFill>
                            <a:schemeClr val="tx1"/>
                          </a:solidFill>
                          <a:latin typeface="+mn-lt"/>
                          <a:ea typeface="+mn-ea"/>
                          <a:cs typeface="+mn-cs"/>
                        </a:rPr>
                        <a:t>2022 жылдан бастап «Республикалық бюджет туралы» ҚР Заңы белгіленеді.</a:t>
                      </a:r>
                      <a:endParaRPr lang="ru-RU" sz="1200" kern="1200" dirty="0" smtClean="0">
                        <a:solidFill>
                          <a:schemeClr val="tx1"/>
                        </a:solidFill>
                        <a:latin typeface="+mn-lt"/>
                        <a:ea typeface="+mn-ea"/>
                        <a:cs typeface="+mn-cs"/>
                      </a:endParaRPr>
                    </a:p>
                    <a:p>
                      <a:pPr algn="ctr" rtl="0" fontAlgn="ctr"/>
                      <a:endParaRPr lang="ru-RU" sz="1200" b="1" i="0" u="sng"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kk-KZ" sz="1200" kern="1200" dirty="0" smtClean="0">
                          <a:solidFill>
                            <a:schemeClr val="tx1"/>
                          </a:solidFill>
                          <a:latin typeface="+mn-lt"/>
                          <a:ea typeface="+mn-ea"/>
                          <a:cs typeface="+mn-cs"/>
                        </a:rPr>
                        <a:t>алдыңғы екі қаржы жылындағы орташа айлық жалақыдан 5</a:t>
                      </a:r>
                      <a:r>
                        <a:rPr lang="ru-RU" sz="1200" b="1" u="sng" kern="1200" dirty="0" smtClean="0">
                          <a:solidFill>
                            <a:schemeClr val="tx1"/>
                          </a:solidFill>
                          <a:latin typeface="+mn-lt"/>
                          <a:ea typeface="+mn-ea"/>
                          <a:cs typeface="+mn-cs"/>
                        </a:rPr>
                        <a:t>%</a:t>
                      </a:r>
                      <a:r>
                        <a:rPr lang="kk-KZ" sz="1200" b="1" u="sng" kern="1200" dirty="0" smtClean="0">
                          <a:solidFill>
                            <a:schemeClr val="tx1"/>
                          </a:solidFill>
                          <a:latin typeface="+mn-lt"/>
                          <a:ea typeface="+mn-ea"/>
                          <a:cs typeface="+mn-cs"/>
                        </a:rPr>
                        <a:t>. </a:t>
                      </a:r>
                      <a:r>
                        <a:rPr lang="kk-KZ" sz="1200" u="sng" kern="1200" dirty="0" smtClean="0">
                          <a:solidFill>
                            <a:schemeClr val="tx1"/>
                          </a:solidFill>
                          <a:latin typeface="+mn-lt"/>
                          <a:ea typeface="+mn-ea"/>
                          <a:cs typeface="+mn-cs"/>
                        </a:rPr>
                        <a:t>2022 жылдан бастап «Республикалық бюджет туралы» ҚР Заңы белгіленеді.</a:t>
                      </a:r>
                      <a:endParaRPr lang="ru-RU" sz="1200" kern="1200" dirty="0" smtClean="0">
                        <a:solidFill>
                          <a:schemeClr val="tx1"/>
                        </a:solidFill>
                        <a:latin typeface="+mn-lt"/>
                        <a:ea typeface="+mn-ea"/>
                        <a:cs typeface="+mn-cs"/>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ctr" rtl="0" fontAlgn="ctr"/>
                      <a:r>
                        <a:rPr lang="ru-RU" sz="1200" b="1" i="0" u="sng" strike="noStrike" dirty="0" smtClean="0">
                          <a:solidFill>
                            <a:srgbClr val="000000"/>
                          </a:solidFill>
                          <a:effectLst/>
                          <a:latin typeface="Arial Narrow" panose="020B0606020202030204" pitchFamily="34" charset="0"/>
                        </a:rPr>
                        <a:t>2018 </a:t>
                      </a:r>
                      <a:r>
                        <a:rPr lang="ru-RU" sz="1200" b="1" i="0" u="sng" strike="noStrike" dirty="0" err="1" smtClean="0">
                          <a:solidFill>
                            <a:srgbClr val="000000"/>
                          </a:solidFill>
                          <a:effectLst/>
                          <a:latin typeface="Arial Narrow" panose="020B0606020202030204" pitchFamily="34" charset="0"/>
                        </a:rPr>
                        <a:t>жылғы</a:t>
                      </a:r>
                      <a:r>
                        <a:rPr lang="ru-RU" sz="1200" b="1" i="0" u="sng" strike="noStrike" baseline="0" dirty="0" err="1" smtClean="0">
                          <a:solidFill>
                            <a:srgbClr val="000000"/>
                          </a:solidFill>
                          <a:effectLst/>
                          <a:latin typeface="Arial Narrow" panose="020B0606020202030204" pitchFamily="34" charset="0"/>
                        </a:rPr>
                        <a:t> </a:t>
                      </a:r>
                      <a:r>
                        <a:rPr lang="ru-RU" sz="1200" b="1" i="0" u="sng" strike="noStrike" baseline="0" dirty="0" smtClean="0">
                          <a:solidFill>
                            <a:srgbClr val="000000"/>
                          </a:solidFill>
                          <a:effectLst/>
                          <a:latin typeface="Arial Narrow" panose="020B0606020202030204" pitchFamily="34" charset="0"/>
                        </a:rPr>
                        <a:t>1 </a:t>
                      </a:r>
                      <a:r>
                        <a:rPr lang="ru-RU" sz="1200" b="1" i="0" u="sng" strike="noStrike" baseline="0" dirty="0" err="1" smtClean="0">
                          <a:solidFill>
                            <a:srgbClr val="000000"/>
                          </a:solidFill>
                          <a:effectLst/>
                          <a:latin typeface="Arial Narrow" panose="020B0606020202030204" pitchFamily="34" charset="0"/>
                        </a:rPr>
                        <a:t>қаңтардан бастап</a:t>
                      </a:r>
                      <a:endParaRPr lang="ru-RU" sz="1200" b="1" i="0" u="sng"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742831">
                <a:tc>
                  <a:txBody>
                    <a:bodyPr/>
                    <a:lstStyle/>
                    <a:p>
                      <a:pPr algn="l" rtl="0" fontAlgn="ctr"/>
                      <a:r>
                        <a:rPr lang="ru-RU" sz="1200" b="0" i="0" u="none" strike="noStrike" dirty="0">
                          <a:solidFill>
                            <a:srgbClr val="000000"/>
                          </a:solidFill>
                          <a:effectLst/>
                          <a:latin typeface="Arial Narrow" panose="020B0606020202030204" pitchFamily="34" charset="0"/>
                        </a:rPr>
                        <a:t>2) </a:t>
                      </a:r>
                      <a:r>
                        <a:rPr lang="ru-RU" sz="1200" b="0" i="0" u="none" strike="noStrike" dirty="0" err="1" smtClean="0">
                          <a:solidFill>
                            <a:srgbClr val="000000"/>
                          </a:solidFill>
                          <a:effectLst/>
                          <a:latin typeface="Arial Narrow" panose="020B0606020202030204" pitchFamily="34" charset="0"/>
                        </a:rPr>
                        <a:t>жұмыскерлер</a:t>
                      </a:r>
                      <a:r>
                        <a:rPr lang="ru-RU" sz="1200" b="0" i="0" u="none" strike="noStrike" dirty="0" smtClean="0">
                          <a:solidFill>
                            <a:srgbClr val="000000"/>
                          </a:solidFill>
                          <a:effectLst/>
                          <a:latin typeface="Arial Narrow" panose="020B0606020202030204" pitchFamily="34" charset="0"/>
                        </a:rPr>
                        <a:t>;</a:t>
                      </a:r>
                      <a:endParaRPr lang="ru-RU" sz="1200" b="0" i="0" u="none"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l" rtl="0" fontAlgn="ctr"/>
                      <a:r>
                        <a:rPr lang="ru-RU" sz="1200" b="0" i="0" u="none" strike="noStrike" dirty="0">
                          <a:solidFill>
                            <a:srgbClr val="000000"/>
                          </a:solidFill>
                          <a:effectLst/>
                          <a:latin typeface="Arial Narrow" panose="020B0606020202030204" pitchFamily="34" charset="0"/>
                        </a:rPr>
                        <a:t>2) </a:t>
                      </a:r>
                      <a:r>
                        <a:rPr lang="ru-RU" sz="1200" b="0" i="0" u="none" strike="noStrike" dirty="0" smtClean="0">
                          <a:solidFill>
                            <a:srgbClr val="000000"/>
                          </a:solidFill>
                          <a:effectLst/>
                          <a:latin typeface="Arial Narrow" panose="020B0606020202030204" pitchFamily="34" charset="0"/>
                        </a:rPr>
                        <a:t>) </a:t>
                      </a:r>
                      <a:r>
                        <a:rPr lang="ru-RU" sz="1200" b="0" i="0" u="none" strike="noStrike" dirty="0" err="1" smtClean="0">
                          <a:solidFill>
                            <a:srgbClr val="000000"/>
                          </a:solidFill>
                          <a:effectLst/>
                          <a:latin typeface="Arial Narrow" panose="020B0606020202030204" pitchFamily="34" charset="0"/>
                        </a:rPr>
                        <a:t>жұмыскерлер</a:t>
                      </a:r>
                      <a:r>
                        <a:rPr lang="ru-RU" sz="1200" b="0" i="0" u="none" strike="noStrike" dirty="0" smtClean="0">
                          <a:solidFill>
                            <a:srgbClr val="000000"/>
                          </a:solidFill>
                          <a:effectLst/>
                          <a:latin typeface="Arial Narrow" panose="020B0606020202030204" pitchFamily="34" charset="0"/>
                        </a:rPr>
                        <a:t>, </a:t>
                      </a:r>
                      <a:r>
                        <a:rPr lang="ru-RU" sz="1200" b="1" i="0" u="none" strike="noStrike" dirty="0" err="1" smtClean="0">
                          <a:solidFill>
                            <a:srgbClr val="00B050"/>
                          </a:solidFill>
                          <a:effectLst/>
                          <a:latin typeface="Arial Narrow" panose="020B0606020202030204" pitchFamily="34" charset="0"/>
                        </a:rPr>
                        <a:t>оның ішінде</a:t>
                      </a:r>
                      <a:r>
                        <a:rPr lang="ru-RU" sz="1200" b="1" i="0" u="none" strike="noStrike" dirty="0" smtClean="0">
                          <a:solidFill>
                            <a:srgbClr val="00B050"/>
                          </a:solidFill>
                          <a:effectLst/>
                          <a:latin typeface="Arial Narrow" panose="020B0606020202030204" pitchFamily="34" charset="0"/>
                        </a:rPr>
                        <a:t> </a:t>
                      </a:r>
                      <a:r>
                        <a:rPr lang="ru-RU" sz="1200" b="1" i="0" u="none" strike="noStrike" dirty="0" err="1" smtClean="0">
                          <a:solidFill>
                            <a:srgbClr val="00B050"/>
                          </a:solidFill>
                          <a:effectLst/>
                          <a:latin typeface="Arial Narrow" panose="020B0606020202030204" pitchFamily="34" charset="0"/>
                        </a:rPr>
                        <a:t>әскери қызметшілерді</a:t>
                      </a:r>
                      <a:r>
                        <a:rPr lang="ru-RU" sz="1200" b="1" i="0" u="none" strike="noStrike" dirty="0" smtClean="0">
                          <a:solidFill>
                            <a:srgbClr val="00B050"/>
                          </a:solidFill>
                          <a:effectLst/>
                          <a:latin typeface="Arial Narrow" panose="020B0606020202030204" pitchFamily="34" charset="0"/>
                        </a:rPr>
                        <a:t>,</a:t>
                      </a:r>
                      <a:r>
                        <a:rPr lang="ru-RU" sz="1200" b="1" i="0" u="none" strike="noStrike" baseline="0" dirty="0" smtClean="0">
                          <a:solidFill>
                            <a:srgbClr val="00B050"/>
                          </a:solidFill>
                          <a:effectLst/>
                          <a:latin typeface="Arial Narrow" panose="020B0606020202030204" pitchFamily="34" charset="0"/>
                        </a:rPr>
                        <a:t> </a:t>
                      </a:r>
                      <a:r>
                        <a:rPr lang="ru-RU" sz="1200" b="1" i="0" u="none" strike="noStrike" baseline="0" dirty="0" err="1" smtClean="0">
                          <a:solidFill>
                            <a:srgbClr val="00B050"/>
                          </a:solidFill>
                          <a:effectLst/>
                          <a:latin typeface="Arial Narrow" panose="020B0606020202030204" pitchFamily="34" charset="0"/>
                        </a:rPr>
                        <a:t>құқық қорғау және арнаулы</a:t>
                      </a:r>
                      <a:r>
                        <a:rPr lang="ru-RU" sz="1200" b="1" i="0" u="none" strike="noStrike" baseline="0" dirty="0" smtClean="0">
                          <a:solidFill>
                            <a:srgbClr val="00B050"/>
                          </a:solidFill>
                          <a:effectLst/>
                          <a:latin typeface="Arial Narrow" panose="020B0606020202030204" pitchFamily="34" charset="0"/>
                        </a:rPr>
                        <a:t> </a:t>
                      </a:r>
                      <a:r>
                        <a:rPr lang="ru-RU" sz="1200" b="1" i="0" u="none" strike="noStrike" baseline="0" dirty="0" err="1" smtClean="0">
                          <a:solidFill>
                            <a:srgbClr val="00B050"/>
                          </a:solidFill>
                          <a:effectLst/>
                          <a:latin typeface="Arial Narrow" panose="020B0606020202030204" pitchFamily="34" charset="0"/>
                        </a:rPr>
                        <a:t>мемлекеттік</a:t>
                      </a:r>
                      <a:r>
                        <a:rPr lang="ru-RU" sz="1200" b="1" i="0" u="none" strike="noStrike" baseline="0" dirty="0" smtClean="0">
                          <a:solidFill>
                            <a:srgbClr val="00B050"/>
                          </a:solidFill>
                          <a:effectLst/>
                          <a:latin typeface="Arial Narrow" panose="020B0606020202030204" pitchFamily="34" charset="0"/>
                        </a:rPr>
                        <a:t> </a:t>
                      </a:r>
                      <a:r>
                        <a:rPr lang="ru-RU" sz="1200" b="1" i="0" u="none" strike="noStrike" baseline="0" dirty="0" err="1" smtClean="0">
                          <a:solidFill>
                            <a:srgbClr val="00B050"/>
                          </a:solidFill>
                          <a:effectLst/>
                          <a:latin typeface="Arial Narrow" panose="020B0606020202030204" pitchFamily="34" charset="0"/>
                        </a:rPr>
                        <a:t>органдардың қызметшілерін қоспағанда</a:t>
                      </a:r>
                      <a:r>
                        <a:rPr lang="ru-RU" sz="1200" b="1" i="0" u="none" strike="noStrike" baseline="0" dirty="0" smtClean="0">
                          <a:solidFill>
                            <a:srgbClr val="00B050"/>
                          </a:solidFill>
                          <a:effectLst/>
                          <a:latin typeface="Arial Narrow" panose="020B0606020202030204" pitchFamily="34" charset="0"/>
                        </a:rPr>
                        <a:t>, </a:t>
                      </a:r>
                      <a:r>
                        <a:rPr lang="ru-RU" sz="1200" b="1" i="0" u="none" strike="noStrike" baseline="0" dirty="0" err="1" smtClean="0">
                          <a:solidFill>
                            <a:srgbClr val="00B050"/>
                          </a:solidFill>
                          <a:effectLst/>
                          <a:latin typeface="Arial Narrow" panose="020B0606020202030204" pitchFamily="34" charset="0"/>
                        </a:rPr>
                        <a:t>мемлекеттік</a:t>
                      </a:r>
                      <a:r>
                        <a:rPr lang="ru-RU" sz="1200" b="1" i="0" u="none" strike="noStrike" baseline="0" dirty="0" smtClean="0">
                          <a:solidFill>
                            <a:srgbClr val="00B050"/>
                          </a:solidFill>
                          <a:effectLst/>
                          <a:latin typeface="Arial Narrow" panose="020B0606020202030204" pitchFamily="34" charset="0"/>
                        </a:rPr>
                        <a:t> </a:t>
                      </a:r>
                      <a:r>
                        <a:rPr lang="ru-RU" sz="1200" b="1" i="0" u="none" strike="noStrike" baseline="0" dirty="0" err="1" smtClean="0">
                          <a:solidFill>
                            <a:srgbClr val="00B050"/>
                          </a:solidFill>
                          <a:effectLst/>
                          <a:latin typeface="Arial Narrow" panose="020B0606020202030204" pitchFamily="34" charset="0"/>
                        </a:rPr>
                        <a:t>және азаматтық жұмыскерлер</a:t>
                      </a:r>
                      <a:r>
                        <a:rPr lang="ru-RU" sz="1200" b="1" i="0" u="none" strike="noStrike" baseline="0" dirty="0" smtClean="0">
                          <a:solidFill>
                            <a:srgbClr val="00B050"/>
                          </a:solidFill>
                          <a:effectLst/>
                          <a:latin typeface="Arial Narrow" panose="020B0606020202030204" pitchFamily="34" charset="0"/>
                        </a:rPr>
                        <a:t>;</a:t>
                      </a:r>
                      <a:endParaRPr lang="ru-RU" sz="1200" b="0" i="0" u="none"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ru-RU" sz="1200" b="0" i="0" u="sng" strike="noStrike" kern="1200" dirty="0" err="1" smtClean="0">
                          <a:solidFill>
                            <a:srgbClr val="000000"/>
                          </a:solidFill>
                          <a:effectLst/>
                          <a:latin typeface="Arial Narrow" panose="020B0606020202030204" pitchFamily="34" charset="0"/>
                          <a:ea typeface="+mn-ea"/>
                          <a:cs typeface="+mn-cs"/>
                        </a:rPr>
                        <a:t>айлық кірістен</a:t>
                      </a:r>
                      <a:r>
                        <a:rPr lang="ru-RU" sz="1200" b="0" i="0" u="sng" strike="noStrike" kern="1200" dirty="0" smtClean="0">
                          <a:solidFill>
                            <a:srgbClr val="000000"/>
                          </a:solidFill>
                          <a:effectLst/>
                          <a:latin typeface="Arial Narrow" panose="020B0606020202030204" pitchFamily="34" charset="0"/>
                          <a:ea typeface="+mn-ea"/>
                          <a:cs typeface="+mn-cs"/>
                        </a:rPr>
                        <a:t> </a:t>
                      </a:r>
                      <a:r>
                        <a:rPr lang="ru-RU" sz="1200" b="0" i="0" u="none" strike="noStrike" dirty="0" err="1" smtClean="0">
                          <a:solidFill>
                            <a:srgbClr val="000000"/>
                          </a:solidFill>
                          <a:effectLst/>
                          <a:latin typeface="Arial Narrow" panose="020B0606020202030204" pitchFamily="34" charset="0"/>
                        </a:rPr>
                        <a:t>(жалақыдан</a:t>
                      </a:r>
                      <a:r>
                        <a:rPr lang="ru-RU" sz="1200" b="0" i="0" u="none" strike="noStrike" dirty="0" smtClean="0">
                          <a:solidFill>
                            <a:srgbClr val="000000"/>
                          </a:solidFill>
                          <a:effectLst/>
                          <a:latin typeface="Arial Narrow" panose="020B0606020202030204" pitchFamily="34" charset="0"/>
                        </a:rPr>
                        <a:t>)</a:t>
                      </a:r>
                      <a:r>
                        <a:rPr lang="ru-RU" sz="1200" b="0" i="0" u="sng" strike="noStrike" kern="1200" dirty="0" smtClean="0">
                          <a:solidFill>
                            <a:srgbClr val="000000"/>
                          </a:solidFill>
                          <a:effectLst/>
                          <a:latin typeface="Arial Narrow" panose="020B0606020202030204" pitchFamily="34" charset="0"/>
                          <a:ea typeface="+mn-ea"/>
                          <a:cs typeface="+mn-cs"/>
                        </a:rPr>
                        <a:t> </a:t>
                      </a:r>
                      <a:r>
                        <a:rPr lang="ru-RU" sz="1600" b="1" i="0" u="sng" strike="noStrike" kern="1200" dirty="0" smtClean="0">
                          <a:solidFill>
                            <a:srgbClr val="000000"/>
                          </a:solidFill>
                          <a:effectLst/>
                          <a:latin typeface="Arial Narrow" panose="020B0606020202030204" pitchFamily="34" charset="0"/>
                          <a:ea typeface="+mn-ea"/>
                          <a:cs typeface="+mn-cs"/>
                        </a:rPr>
                        <a:t>2%</a:t>
                      </a:r>
                      <a:endParaRPr lang="ru-RU" sz="1200" b="1" i="0" u="sng"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ru-RU" sz="1200" b="0" i="0" u="sng" strike="noStrike" kern="1200" dirty="0" err="1" smtClean="0">
                          <a:solidFill>
                            <a:srgbClr val="000000"/>
                          </a:solidFill>
                          <a:effectLst/>
                          <a:latin typeface="Arial Narrow" panose="020B0606020202030204" pitchFamily="34" charset="0"/>
                          <a:ea typeface="+mn-ea"/>
                          <a:cs typeface="+mn-cs"/>
                        </a:rPr>
                        <a:t>айлық кірістен</a:t>
                      </a:r>
                      <a:r>
                        <a:rPr lang="ru-RU" sz="1200" b="0" i="0" u="sng" strike="noStrike" kern="1200" dirty="0" smtClean="0">
                          <a:solidFill>
                            <a:srgbClr val="000000"/>
                          </a:solidFill>
                          <a:effectLst/>
                          <a:latin typeface="Arial Narrow" panose="020B0606020202030204" pitchFamily="34" charset="0"/>
                          <a:ea typeface="+mn-ea"/>
                          <a:cs typeface="+mn-cs"/>
                        </a:rPr>
                        <a:t> </a:t>
                      </a:r>
                      <a:r>
                        <a:rPr lang="ru-RU" sz="1200" b="0" i="0" u="none" strike="noStrike" dirty="0" err="1" smtClean="0">
                          <a:solidFill>
                            <a:srgbClr val="000000"/>
                          </a:solidFill>
                          <a:effectLst/>
                          <a:latin typeface="Arial Narrow" panose="020B0606020202030204" pitchFamily="34" charset="0"/>
                        </a:rPr>
                        <a:t>(жалақыдан</a:t>
                      </a:r>
                      <a:r>
                        <a:rPr lang="ru-RU" sz="1200" b="0" i="0" u="none" strike="noStrike" dirty="0" smtClean="0">
                          <a:solidFill>
                            <a:srgbClr val="000000"/>
                          </a:solidFill>
                          <a:effectLst/>
                          <a:latin typeface="Arial Narrow" panose="020B0606020202030204" pitchFamily="34" charset="0"/>
                        </a:rPr>
                        <a:t>)</a:t>
                      </a:r>
                      <a:r>
                        <a:rPr lang="ru-RU" sz="1200" b="0" i="0" u="sng" strike="noStrike" kern="1200" dirty="0" smtClean="0">
                          <a:solidFill>
                            <a:srgbClr val="000000"/>
                          </a:solidFill>
                          <a:effectLst/>
                          <a:latin typeface="Arial Narrow" panose="020B0606020202030204" pitchFamily="34" charset="0"/>
                          <a:ea typeface="+mn-ea"/>
                          <a:cs typeface="+mn-cs"/>
                        </a:rPr>
                        <a:t> </a:t>
                      </a:r>
                      <a:r>
                        <a:rPr lang="ru-RU" sz="1200" b="1" i="0" u="sng" strike="noStrike" kern="1200" dirty="0" smtClean="0">
                          <a:solidFill>
                            <a:srgbClr val="000000"/>
                          </a:solidFill>
                          <a:effectLst/>
                          <a:latin typeface="Arial Narrow" panose="020B0606020202030204" pitchFamily="34" charset="0"/>
                          <a:ea typeface="+mn-ea"/>
                          <a:cs typeface="+mn-cs"/>
                        </a:rPr>
                        <a:t>2%</a:t>
                      </a:r>
                      <a:endParaRPr lang="ru-RU" sz="1200" b="1" i="0" u="sng"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ru-RU" sz="1200" b="1" i="0" u="sng" strike="noStrike" dirty="0" smtClean="0">
                          <a:solidFill>
                            <a:srgbClr val="000000"/>
                          </a:solidFill>
                          <a:effectLst/>
                          <a:latin typeface="Arial Narrow" panose="020B0606020202030204" pitchFamily="34" charset="0"/>
                        </a:rPr>
                        <a:t>2019 </a:t>
                      </a:r>
                      <a:r>
                        <a:rPr lang="ru-RU" sz="1200" b="1" i="0" u="sng" strike="noStrike" dirty="0" err="1" smtClean="0">
                          <a:solidFill>
                            <a:srgbClr val="000000"/>
                          </a:solidFill>
                          <a:effectLst/>
                          <a:latin typeface="Arial Narrow" panose="020B0606020202030204" pitchFamily="34" charset="0"/>
                        </a:rPr>
                        <a:t>жылғы</a:t>
                      </a:r>
                      <a:r>
                        <a:rPr lang="ru-RU" sz="1200" b="1" i="0" u="sng" strike="noStrike" baseline="0" dirty="0" err="1" smtClean="0">
                          <a:solidFill>
                            <a:srgbClr val="000000"/>
                          </a:solidFill>
                          <a:effectLst/>
                          <a:latin typeface="Arial Narrow" panose="020B0606020202030204" pitchFamily="34" charset="0"/>
                        </a:rPr>
                        <a:t> </a:t>
                      </a:r>
                      <a:r>
                        <a:rPr lang="ru-RU" sz="1200" b="1" i="0" u="sng" strike="noStrike" baseline="0" dirty="0" smtClean="0">
                          <a:solidFill>
                            <a:srgbClr val="000000"/>
                          </a:solidFill>
                          <a:effectLst/>
                          <a:latin typeface="Arial Narrow" panose="020B0606020202030204" pitchFamily="34" charset="0"/>
                        </a:rPr>
                        <a:t>1 </a:t>
                      </a:r>
                      <a:r>
                        <a:rPr lang="ru-RU" sz="1200" b="1" i="0" u="sng" strike="noStrike" baseline="0" dirty="0" err="1" smtClean="0">
                          <a:solidFill>
                            <a:srgbClr val="000000"/>
                          </a:solidFill>
                          <a:effectLst/>
                          <a:latin typeface="Arial Narrow" panose="020B0606020202030204" pitchFamily="34" charset="0"/>
                        </a:rPr>
                        <a:t>қаңтардан бастап</a:t>
                      </a:r>
                      <a:endParaRPr lang="ru-RU" sz="1200" b="1" i="0" u="sng"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228155">
                <a:tc>
                  <a:txBody>
                    <a:bodyPr/>
                    <a:lstStyle/>
                    <a:p>
                      <a:pPr algn="l" rtl="0" fontAlgn="ctr"/>
                      <a:r>
                        <a:rPr lang="ru-RU" sz="1200" b="0" i="0" u="none" strike="noStrike" dirty="0" smtClean="0">
                          <a:solidFill>
                            <a:srgbClr val="000000"/>
                          </a:solidFill>
                          <a:effectLst/>
                          <a:latin typeface="Arial Narrow" panose="020B0606020202030204" pitchFamily="34" charset="0"/>
                        </a:rPr>
                        <a:t>3) дара</a:t>
                      </a:r>
                      <a:r>
                        <a:rPr lang="ru-RU" sz="1200" b="0" i="0" u="none" strike="noStrike" baseline="0" dirty="0" smtClean="0">
                          <a:solidFill>
                            <a:srgbClr val="000000"/>
                          </a:solidFill>
                          <a:effectLst/>
                          <a:latin typeface="Arial Narrow" panose="020B0606020202030204" pitchFamily="34" charset="0"/>
                        </a:rPr>
                        <a:t> </a:t>
                      </a:r>
                      <a:r>
                        <a:rPr lang="ru-RU" sz="1200" b="0" i="0" u="none" strike="noStrike" baseline="0" dirty="0" err="1" smtClean="0">
                          <a:solidFill>
                            <a:srgbClr val="000000"/>
                          </a:solidFill>
                          <a:effectLst/>
                          <a:latin typeface="Arial Narrow" panose="020B0606020202030204" pitchFamily="34" charset="0"/>
                        </a:rPr>
                        <a:t>кәсіпкерлер</a:t>
                      </a:r>
                      <a:r>
                        <a:rPr lang="ru-RU" sz="1200" b="0" i="0" u="none" strike="noStrike" dirty="0" smtClean="0">
                          <a:solidFill>
                            <a:srgbClr val="000000"/>
                          </a:solidFill>
                          <a:effectLst/>
                          <a:latin typeface="Arial Narrow" panose="020B0606020202030204" pitchFamily="34" charset="0"/>
                        </a:rPr>
                        <a:t>;</a:t>
                      </a:r>
                      <a:endParaRPr lang="ru-RU" sz="1200" b="0" i="0" u="none"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rtl="0" fontAlgn="ctr"/>
                      <a:r>
                        <a:rPr lang="ru-RU" sz="1200" b="0" i="0" u="none" strike="noStrike" dirty="0">
                          <a:solidFill>
                            <a:srgbClr val="000000"/>
                          </a:solidFill>
                          <a:effectLst/>
                          <a:latin typeface="Arial Narrow" panose="020B0606020202030204" pitchFamily="34" charset="0"/>
                        </a:rPr>
                        <a:t>3) </a:t>
                      </a:r>
                      <a:r>
                        <a:rPr lang="ru-RU" sz="1200" b="0" i="0" u="none" strike="noStrike" dirty="0" smtClean="0">
                          <a:solidFill>
                            <a:srgbClr val="000000"/>
                          </a:solidFill>
                          <a:effectLst/>
                          <a:latin typeface="Arial Narrow" panose="020B0606020202030204" pitchFamily="34" charset="0"/>
                        </a:rPr>
                        <a:t>дара</a:t>
                      </a:r>
                      <a:r>
                        <a:rPr lang="ru-RU" sz="1200" b="0" i="0" u="none" strike="noStrike" baseline="0" dirty="0" smtClean="0">
                          <a:solidFill>
                            <a:srgbClr val="000000"/>
                          </a:solidFill>
                          <a:effectLst/>
                          <a:latin typeface="Arial Narrow" panose="020B0606020202030204" pitchFamily="34" charset="0"/>
                        </a:rPr>
                        <a:t> </a:t>
                      </a:r>
                      <a:r>
                        <a:rPr lang="ru-RU" sz="1200" b="0" i="0" u="none" strike="noStrike" baseline="0" dirty="0" err="1" smtClean="0">
                          <a:solidFill>
                            <a:srgbClr val="000000"/>
                          </a:solidFill>
                          <a:effectLst/>
                          <a:latin typeface="Arial Narrow" panose="020B0606020202030204" pitchFamily="34" charset="0"/>
                        </a:rPr>
                        <a:t>кәсіпкерлер</a:t>
                      </a:r>
                      <a:r>
                        <a:rPr lang="ru-RU" sz="1200" b="0" i="0" u="none" strike="noStrike" dirty="0" smtClean="0">
                          <a:solidFill>
                            <a:srgbClr val="000000"/>
                          </a:solidFill>
                          <a:effectLst/>
                          <a:latin typeface="Arial Narrow" panose="020B0606020202030204" pitchFamily="34" charset="0"/>
                        </a:rPr>
                        <a:t>; </a:t>
                      </a:r>
                      <a:endParaRPr lang="ru-RU" sz="1200" b="0" i="0" u="none"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rowSpan="6">
                  <a:txBody>
                    <a:bodyPr/>
                    <a:lstStyle/>
                    <a:p>
                      <a:pPr algn="ctr" rtl="0" fontAlgn="ctr"/>
                      <a:r>
                        <a:rPr lang="ru-RU" sz="1200" b="1" i="0" u="sng" strike="noStrike" kern="1200" dirty="0" err="1" smtClean="0">
                          <a:solidFill>
                            <a:srgbClr val="000000"/>
                          </a:solidFill>
                          <a:effectLst/>
                          <a:latin typeface="Arial Narrow" panose="020B0606020202030204" pitchFamily="34" charset="0"/>
                          <a:ea typeface="+mn-ea"/>
                          <a:cs typeface="+mn-cs"/>
                        </a:rPr>
                        <a:t>кірістен</a:t>
                      </a:r>
                      <a:r>
                        <a:rPr lang="ru-RU" sz="1200" b="1" i="0" u="sng" strike="noStrike" kern="1200" dirty="0" smtClean="0">
                          <a:solidFill>
                            <a:srgbClr val="000000"/>
                          </a:solidFill>
                          <a:effectLst/>
                          <a:latin typeface="Arial Narrow" panose="020B0606020202030204" pitchFamily="34" charset="0"/>
                          <a:ea typeface="+mn-ea"/>
                          <a:cs typeface="+mn-cs"/>
                        </a:rPr>
                        <a:t> 2% </a:t>
                      </a:r>
                      <a:r>
                        <a:rPr lang="ru-RU" sz="1200" b="1" i="0" u="sng" strike="noStrike" kern="1200" dirty="0" err="1" smtClean="0">
                          <a:solidFill>
                            <a:srgbClr val="000000"/>
                          </a:solidFill>
                          <a:effectLst/>
                          <a:latin typeface="Arial Narrow" panose="020B0606020202030204" pitchFamily="34" charset="0"/>
                          <a:ea typeface="+mn-ea"/>
                          <a:cs typeface="+mn-cs"/>
                        </a:rPr>
                        <a:t>немесе</a:t>
                      </a:r>
                      <a:r>
                        <a:rPr lang="ru-RU" sz="1200" b="1" i="0" u="sng" strike="noStrike" kern="1200" dirty="0" smtClean="0">
                          <a:solidFill>
                            <a:srgbClr val="000000"/>
                          </a:solidFill>
                          <a:effectLst/>
                          <a:latin typeface="Arial Narrow" panose="020B0606020202030204" pitchFamily="34" charset="0"/>
                          <a:ea typeface="+mn-ea"/>
                          <a:cs typeface="+mn-cs"/>
                        </a:rPr>
                        <a:t> 1 </a:t>
                      </a:r>
                      <a:r>
                        <a:rPr lang="ru-RU" sz="1200" b="1" i="0" u="sng" strike="noStrike" kern="1200" dirty="0" err="1" smtClean="0">
                          <a:solidFill>
                            <a:srgbClr val="000000"/>
                          </a:solidFill>
                          <a:effectLst/>
                          <a:latin typeface="Arial Narrow" panose="020B0606020202030204" pitchFamily="34" charset="0"/>
                          <a:ea typeface="+mn-ea"/>
                          <a:cs typeface="+mn-cs"/>
                        </a:rPr>
                        <a:t>АЖ-дан</a:t>
                      </a:r>
                      <a:r>
                        <a:rPr lang="ru-RU" sz="1200" b="1" i="0" u="sng" strike="noStrike" kern="1200" dirty="0" smtClean="0">
                          <a:solidFill>
                            <a:srgbClr val="000000"/>
                          </a:solidFill>
                          <a:effectLst/>
                          <a:latin typeface="Arial Narrow" panose="020B0606020202030204" pitchFamily="34" charset="0"/>
                          <a:ea typeface="+mn-ea"/>
                          <a:cs typeface="+mn-cs"/>
                        </a:rPr>
                        <a:t> </a:t>
                      </a:r>
                      <a:endParaRPr lang="ru-RU" sz="1200" b="1" i="0" u="sng" strike="noStrike" kern="1200" dirty="0">
                        <a:solidFill>
                          <a:srgbClr val="000000"/>
                        </a:solidFill>
                        <a:effectLst/>
                        <a:latin typeface="Arial Narrow" panose="020B0606020202030204" pitchFamily="34" charset="0"/>
                        <a:ea typeface="+mn-ea"/>
                        <a:cs typeface="+mn-cs"/>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rowSpan="6">
                  <a:txBody>
                    <a:bodyPr/>
                    <a:lstStyle/>
                    <a:p>
                      <a:pPr algn="ctr" rtl="0" fontAlgn="ctr"/>
                      <a:r>
                        <a:rPr lang="ru-RU" sz="1200" b="1" i="0" u="sng" strike="noStrike" kern="1200" dirty="0" err="1" smtClean="0">
                          <a:solidFill>
                            <a:srgbClr val="000000"/>
                          </a:solidFill>
                          <a:effectLst/>
                          <a:latin typeface="Arial Narrow" panose="020B0606020202030204" pitchFamily="34" charset="0"/>
                          <a:ea typeface="+mn-ea"/>
                          <a:cs typeface="+mn-cs"/>
                        </a:rPr>
                        <a:t>Кірістен</a:t>
                      </a:r>
                      <a:r>
                        <a:rPr lang="ru-RU" sz="1200" b="1" i="0" u="sng" strike="noStrike" kern="1200" dirty="0" smtClean="0">
                          <a:solidFill>
                            <a:srgbClr val="000000"/>
                          </a:solidFill>
                          <a:effectLst/>
                          <a:latin typeface="Arial Narrow" panose="020B0606020202030204" pitchFamily="34" charset="0"/>
                          <a:ea typeface="+mn-ea"/>
                          <a:cs typeface="+mn-cs"/>
                        </a:rPr>
                        <a:t> 5</a:t>
                      </a:r>
                      <a:r>
                        <a:rPr lang="ru-RU" sz="1200" b="1" i="0" u="sng" strike="noStrike" kern="1200" dirty="0">
                          <a:solidFill>
                            <a:srgbClr val="000000"/>
                          </a:solidFill>
                          <a:effectLst/>
                          <a:latin typeface="Arial Narrow" panose="020B0606020202030204" pitchFamily="34" charset="0"/>
                          <a:ea typeface="+mn-ea"/>
                          <a:cs typeface="+mn-cs"/>
                        </a:rPr>
                        <a:t>% </a:t>
                      </a:r>
                      <a:r>
                        <a:rPr lang="ru-RU" sz="1200" b="1" i="0" u="sng" strike="noStrike" kern="1200" dirty="0" err="1" smtClean="0">
                          <a:solidFill>
                            <a:srgbClr val="000000"/>
                          </a:solidFill>
                          <a:effectLst/>
                          <a:latin typeface="Arial Narrow" panose="020B0606020202030204" pitchFamily="34" charset="0"/>
                          <a:ea typeface="+mn-ea"/>
                          <a:cs typeface="+mn-cs"/>
                        </a:rPr>
                        <a:t>немесе</a:t>
                      </a:r>
                      <a:r>
                        <a:rPr lang="ru-RU" sz="1200" b="1" i="0" u="sng" strike="noStrike" kern="1200" dirty="0" smtClean="0">
                          <a:solidFill>
                            <a:srgbClr val="000000"/>
                          </a:solidFill>
                          <a:effectLst/>
                          <a:latin typeface="Arial Narrow" panose="020B0606020202030204" pitchFamily="34" charset="0"/>
                          <a:ea typeface="+mn-ea"/>
                          <a:cs typeface="+mn-cs"/>
                        </a:rPr>
                        <a:t> 2 </a:t>
                      </a:r>
                      <a:r>
                        <a:rPr lang="ru-RU" sz="1200" b="1" i="0" u="sng" strike="noStrike" kern="1200" dirty="0" err="1" smtClean="0">
                          <a:solidFill>
                            <a:srgbClr val="000000"/>
                          </a:solidFill>
                          <a:effectLst/>
                          <a:latin typeface="Arial Narrow" panose="020B0606020202030204" pitchFamily="34" charset="0"/>
                          <a:ea typeface="+mn-ea"/>
                          <a:cs typeface="+mn-cs"/>
                        </a:rPr>
                        <a:t>АЖ-дан</a:t>
                      </a:r>
                      <a:endParaRPr lang="ru-RU" sz="1200" b="1" i="0" u="sng" strike="noStrike" kern="1200" dirty="0">
                        <a:solidFill>
                          <a:srgbClr val="000000"/>
                        </a:solidFill>
                        <a:effectLst/>
                        <a:latin typeface="Arial Narrow" panose="020B0606020202030204" pitchFamily="34" charset="0"/>
                        <a:ea typeface="+mn-ea"/>
                        <a:cs typeface="+mn-cs"/>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rowSpan="6">
                  <a:txBody>
                    <a:bodyPr/>
                    <a:lstStyle/>
                    <a:p>
                      <a:pPr algn="ctr" rtl="0" fontAlgn="ctr"/>
                      <a:r>
                        <a:rPr lang="ru-RU" sz="1200" b="1" i="0" u="sng" strike="noStrike" dirty="0" smtClean="0">
                          <a:solidFill>
                            <a:srgbClr val="000000"/>
                          </a:solidFill>
                          <a:effectLst/>
                          <a:latin typeface="Arial Narrow" panose="020B0606020202030204" pitchFamily="34" charset="0"/>
                        </a:rPr>
                        <a:t> </a:t>
                      </a:r>
                    </a:p>
                    <a:p>
                      <a:pPr algn="ctr" rtl="0" fontAlgn="ctr"/>
                      <a:r>
                        <a:rPr lang="ru-RU" sz="1200" b="1" i="0" u="sng" strike="noStrike" dirty="0" smtClean="0">
                          <a:solidFill>
                            <a:srgbClr val="000000"/>
                          </a:solidFill>
                          <a:effectLst/>
                          <a:latin typeface="Arial Narrow" panose="020B0606020202030204" pitchFamily="34" charset="0"/>
                        </a:rPr>
                        <a:t>2017 </a:t>
                      </a:r>
                      <a:r>
                        <a:rPr lang="ru-RU" sz="1200" b="1" i="0" u="sng" strike="noStrike" dirty="0" err="1" smtClean="0">
                          <a:solidFill>
                            <a:srgbClr val="000000"/>
                          </a:solidFill>
                          <a:effectLst/>
                          <a:latin typeface="Arial Narrow" panose="020B0606020202030204" pitchFamily="34" charset="0"/>
                        </a:rPr>
                        <a:t>жылғы</a:t>
                      </a:r>
                      <a:r>
                        <a:rPr lang="ru-RU" sz="1200" b="1" i="0" u="sng" strike="noStrike" baseline="0" dirty="0" err="1" smtClean="0">
                          <a:solidFill>
                            <a:srgbClr val="000000"/>
                          </a:solidFill>
                          <a:effectLst/>
                          <a:latin typeface="Arial Narrow" panose="020B0606020202030204" pitchFamily="34" charset="0"/>
                        </a:rPr>
                        <a:t> </a:t>
                      </a:r>
                      <a:r>
                        <a:rPr lang="ru-RU" sz="1200" b="1" i="0" u="sng" strike="noStrike" baseline="0" dirty="0" smtClean="0">
                          <a:solidFill>
                            <a:srgbClr val="000000"/>
                          </a:solidFill>
                          <a:effectLst/>
                          <a:latin typeface="Arial Narrow" panose="020B0606020202030204" pitchFamily="34" charset="0"/>
                        </a:rPr>
                        <a:t>1 </a:t>
                      </a:r>
                      <a:r>
                        <a:rPr lang="ru-RU" sz="1200" b="1" i="0" u="sng" strike="noStrike" baseline="0" dirty="0" err="1" smtClean="0">
                          <a:solidFill>
                            <a:srgbClr val="000000"/>
                          </a:solidFill>
                          <a:effectLst/>
                          <a:latin typeface="Arial Narrow" panose="020B0606020202030204" pitchFamily="34" charset="0"/>
                        </a:rPr>
                        <a:t>шілдеден</a:t>
                      </a:r>
                      <a:r>
                        <a:rPr lang="ru-RU" sz="1200" b="1" i="0" u="sng" strike="noStrike" baseline="0" dirty="0" smtClean="0">
                          <a:solidFill>
                            <a:srgbClr val="000000"/>
                          </a:solidFill>
                          <a:effectLst/>
                          <a:latin typeface="Arial Narrow" panose="020B0606020202030204" pitchFamily="34" charset="0"/>
                        </a:rPr>
                        <a:t> </a:t>
                      </a:r>
                      <a:r>
                        <a:rPr lang="ru-RU" sz="1200" b="1" i="0" u="sng" strike="noStrike" baseline="0" dirty="0" err="1" smtClean="0">
                          <a:solidFill>
                            <a:srgbClr val="000000"/>
                          </a:solidFill>
                          <a:effectLst/>
                          <a:latin typeface="Arial Narrow" panose="020B0606020202030204" pitchFamily="34" charset="0"/>
                        </a:rPr>
                        <a:t>бастап</a:t>
                      </a:r>
                      <a:endParaRPr lang="ru-RU" sz="1200" b="1" i="0" u="sng"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116731">
                <a:tc>
                  <a:txBody>
                    <a:bodyPr/>
                    <a:lstStyle/>
                    <a:p>
                      <a:pPr algn="l" rtl="0" fontAlgn="ctr"/>
                      <a:r>
                        <a:rPr lang="ru-RU" sz="1200" b="0" i="0" u="none" strike="noStrike" dirty="0">
                          <a:solidFill>
                            <a:srgbClr val="000000"/>
                          </a:solidFill>
                          <a:effectLst/>
                          <a:latin typeface="Arial Narrow" panose="020B0606020202030204" pitchFamily="34" charset="0"/>
                        </a:rPr>
                        <a:t>4) </a:t>
                      </a:r>
                      <a:r>
                        <a:rPr lang="ru-RU" sz="1200" b="0" i="0" u="none" strike="noStrike" dirty="0" err="1" smtClean="0">
                          <a:solidFill>
                            <a:srgbClr val="000000"/>
                          </a:solidFill>
                          <a:effectLst/>
                          <a:latin typeface="Arial Narrow" panose="020B0606020202030204" pitchFamily="34" charset="0"/>
                        </a:rPr>
                        <a:t>жекеше</a:t>
                      </a:r>
                      <a:r>
                        <a:rPr lang="ru-RU" sz="1200" b="0" i="0" u="none" strike="noStrike" dirty="0" smtClean="0">
                          <a:solidFill>
                            <a:srgbClr val="000000"/>
                          </a:solidFill>
                          <a:effectLst/>
                          <a:latin typeface="Arial Narrow" panose="020B0606020202030204" pitchFamily="34" charset="0"/>
                        </a:rPr>
                        <a:t> </a:t>
                      </a:r>
                      <a:r>
                        <a:rPr lang="ru-RU" sz="1200" b="0" i="0" u="none" strike="noStrike" dirty="0" err="1" smtClean="0">
                          <a:solidFill>
                            <a:srgbClr val="000000"/>
                          </a:solidFill>
                          <a:effectLst/>
                          <a:latin typeface="Arial Narrow" panose="020B0606020202030204" pitchFamily="34" charset="0"/>
                        </a:rPr>
                        <a:t>нотариустар</a:t>
                      </a:r>
                      <a:r>
                        <a:rPr lang="ru-RU" sz="1200" b="0" i="0" u="none" strike="noStrike" dirty="0" smtClean="0">
                          <a:solidFill>
                            <a:srgbClr val="000000"/>
                          </a:solidFill>
                          <a:effectLst/>
                          <a:latin typeface="Arial Narrow" panose="020B0606020202030204" pitchFamily="34" charset="0"/>
                        </a:rPr>
                        <a:t>;</a:t>
                      </a:r>
                      <a:endParaRPr lang="ru-RU" sz="1200" b="0" i="0" u="none"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l" rtl="0" fontAlgn="ctr"/>
                      <a:r>
                        <a:rPr lang="ru-RU" sz="1200" b="0" i="0" u="none" strike="noStrike" dirty="0">
                          <a:solidFill>
                            <a:srgbClr val="000000"/>
                          </a:solidFill>
                          <a:effectLst/>
                          <a:latin typeface="Arial Narrow" panose="020B0606020202030204" pitchFamily="34" charset="0"/>
                        </a:rPr>
                        <a:t>4) </a:t>
                      </a:r>
                      <a:r>
                        <a:rPr lang="ru-RU" sz="1200" b="0" i="0" u="none" strike="noStrike" dirty="0" err="1" smtClean="0">
                          <a:solidFill>
                            <a:srgbClr val="000000"/>
                          </a:solidFill>
                          <a:effectLst/>
                          <a:latin typeface="Arial Narrow" panose="020B0606020202030204" pitchFamily="34" charset="0"/>
                        </a:rPr>
                        <a:t>жекеше</a:t>
                      </a:r>
                      <a:r>
                        <a:rPr lang="ru-RU" sz="1200" b="0" i="0" u="none" strike="noStrike" dirty="0" smtClean="0">
                          <a:solidFill>
                            <a:srgbClr val="000000"/>
                          </a:solidFill>
                          <a:effectLst/>
                          <a:latin typeface="Arial Narrow" panose="020B0606020202030204" pitchFamily="34" charset="0"/>
                        </a:rPr>
                        <a:t> </a:t>
                      </a:r>
                      <a:r>
                        <a:rPr lang="ru-RU" sz="1200" b="0" i="0" u="none" strike="noStrike" dirty="0" err="1" smtClean="0">
                          <a:solidFill>
                            <a:srgbClr val="000000"/>
                          </a:solidFill>
                          <a:effectLst/>
                          <a:latin typeface="Arial Narrow" panose="020B0606020202030204" pitchFamily="34" charset="0"/>
                        </a:rPr>
                        <a:t>нотариустар</a:t>
                      </a:r>
                      <a:r>
                        <a:rPr lang="ru-RU" sz="1200" b="0" i="0" u="none" strike="noStrike" dirty="0" smtClean="0">
                          <a:solidFill>
                            <a:srgbClr val="000000"/>
                          </a:solidFill>
                          <a:effectLst/>
                          <a:latin typeface="Arial Narrow" panose="020B0606020202030204" pitchFamily="34" charset="0"/>
                        </a:rPr>
                        <a:t>;</a:t>
                      </a:r>
                      <a:endParaRPr lang="ru-RU" sz="1200" b="0" i="0" u="none"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vMerge="1">
                  <a:txBody>
                    <a:bodyPr/>
                    <a:lstStyle/>
                    <a:p>
                      <a:endParaRPr lang="ru-RU"/>
                    </a:p>
                  </a:txBody>
                  <a:tcPr/>
                </a:tc>
                <a:tc vMerge="1">
                  <a:txBody>
                    <a:bodyPr/>
                    <a:lstStyle/>
                    <a:p>
                      <a:endParaRPr lang="ru-RU"/>
                    </a:p>
                  </a:txBody>
                  <a:tcPr/>
                </a:tc>
                <a:tc vMerge="1">
                  <a:txBody>
                    <a:bodyPr/>
                    <a:lstStyle/>
                    <a:p>
                      <a:endParaRPr lang="ru-RU"/>
                    </a:p>
                  </a:txBody>
                  <a:tcPr/>
                </a:tc>
              </a:tr>
              <a:tr h="116731">
                <a:tc>
                  <a:txBody>
                    <a:bodyPr/>
                    <a:lstStyle/>
                    <a:p>
                      <a:pPr algn="l" rtl="0" fontAlgn="ctr"/>
                      <a:r>
                        <a:rPr lang="ru-RU" sz="1200" b="0" i="0" u="none" strike="noStrike" dirty="0" smtClean="0">
                          <a:solidFill>
                            <a:srgbClr val="000000"/>
                          </a:solidFill>
                          <a:effectLst/>
                          <a:latin typeface="Arial Narrow" panose="020B0606020202030204" pitchFamily="34" charset="0"/>
                        </a:rPr>
                        <a:t>5) </a:t>
                      </a:r>
                      <a:r>
                        <a:rPr lang="ru-RU" sz="1200" b="0" i="0" u="none" strike="noStrike" dirty="0" err="1" smtClean="0">
                          <a:solidFill>
                            <a:srgbClr val="000000"/>
                          </a:solidFill>
                          <a:effectLst/>
                          <a:latin typeface="Arial Narrow" panose="020B0606020202030204" pitchFamily="34" charset="0"/>
                        </a:rPr>
                        <a:t>жеке</a:t>
                      </a:r>
                      <a:r>
                        <a:rPr lang="ru-RU" sz="1200" b="0" i="0" u="none" strike="noStrike" baseline="0" dirty="0" smtClean="0">
                          <a:solidFill>
                            <a:srgbClr val="000000"/>
                          </a:solidFill>
                          <a:effectLst/>
                          <a:latin typeface="Arial Narrow" panose="020B0606020202030204" pitchFamily="34" charset="0"/>
                        </a:rPr>
                        <a:t> сот </a:t>
                      </a:r>
                      <a:r>
                        <a:rPr lang="ru-RU" sz="1200" b="0" i="0" u="none" strike="noStrike" baseline="0" dirty="0" err="1" smtClean="0">
                          <a:solidFill>
                            <a:srgbClr val="000000"/>
                          </a:solidFill>
                          <a:effectLst/>
                          <a:latin typeface="Arial Narrow" panose="020B0606020202030204" pitchFamily="34" charset="0"/>
                        </a:rPr>
                        <a:t>орындаушылары</a:t>
                      </a:r>
                      <a:r>
                        <a:rPr lang="ru-RU" sz="1200" b="0" i="0" u="none" strike="noStrike" dirty="0" smtClean="0">
                          <a:solidFill>
                            <a:srgbClr val="000000"/>
                          </a:solidFill>
                          <a:effectLst/>
                          <a:latin typeface="Arial Narrow" panose="020B0606020202030204" pitchFamily="34" charset="0"/>
                        </a:rPr>
                        <a:t>;</a:t>
                      </a:r>
                      <a:endParaRPr lang="ru-RU" sz="1200" b="0" i="0" u="none"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rtl="0" fontAlgn="ctr"/>
                      <a:r>
                        <a:rPr lang="ru-RU" sz="1200" b="0" i="0" u="none" strike="noStrike" dirty="0">
                          <a:solidFill>
                            <a:srgbClr val="000000"/>
                          </a:solidFill>
                          <a:effectLst/>
                          <a:latin typeface="Arial Narrow" panose="020B0606020202030204" pitchFamily="34" charset="0"/>
                        </a:rPr>
                        <a:t>5) </a:t>
                      </a:r>
                      <a:r>
                        <a:rPr lang="ru-RU" sz="1200" b="0" i="0" u="none" strike="noStrike" dirty="0" err="1" smtClean="0">
                          <a:solidFill>
                            <a:srgbClr val="000000"/>
                          </a:solidFill>
                          <a:effectLst/>
                          <a:latin typeface="Arial Narrow" panose="020B0606020202030204" pitchFamily="34" charset="0"/>
                        </a:rPr>
                        <a:t>жеке</a:t>
                      </a:r>
                      <a:r>
                        <a:rPr lang="ru-RU" sz="1200" b="0" i="0" u="none" strike="noStrike" baseline="0" dirty="0" smtClean="0">
                          <a:solidFill>
                            <a:srgbClr val="000000"/>
                          </a:solidFill>
                          <a:effectLst/>
                          <a:latin typeface="Arial Narrow" panose="020B0606020202030204" pitchFamily="34" charset="0"/>
                        </a:rPr>
                        <a:t> сот </a:t>
                      </a:r>
                      <a:r>
                        <a:rPr lang="ru-RU" sz="1200" b="0" i="0" u="none" strike="noStrike" baseline="0" dirty="0" err="1" smtClean="0">
                          <a:solidFill>
                            <a:srgbClr val="000000"/>
                          </a:solidFill>
                          <a:effectLst/>
                          <a:latin typeface="Arial Narrow" panose="020B0606020202030204" pitchFamily="34" charset="0"/>
                        </a:rPr>
                        <a:t>орындаушылары</a:t>
                      </a:r>
                      <a:r>
                        <a:rPr lang="ru-RU" sz="1200" b="0" i="0" u="none" strike="noStrike" dirty="0" smtClean="0">
                          <a:solidFill>
                            <a:srgbClr val="000000"/>
                          </a:solidFill>
                          <a:effectLst/>
                          <a:latin typeface="Arial Narrow" panose="020B0606020202030204" pitchFamily="34" charset="0"/>
                        </a:rPr>
                        <a:t>;</a:t>
                      </a:r>
                      <a:endParaRPr lang="ru-RU" sz="1200" b="0" i="0" u="none"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vMerge="1">
                  <a:txBody>
                    <a:bodyPr/>
                    <a:lstStyle/>
                    <a:p>
                      <a:endParaRPr lang="ru-RU"/>
                    </a:p>
                  </a:txBody>
                  <a:tcPr/>
                </a:tc>
                <a:tc vMerge="1">
                  <a:txBody>
                    <a:bodyPr/>
                    <a:lstStyle/>
                    <a:p>
                      <a:endParaRPr lang="ru-RU"/>
                    </a:p>
                  </a:txBody>
                  <a:tcPr/>
                </a:tc>
                <a:tc vMerge="1">
                  <a:txBody>
                    <a:bodyPr/>
                    <a:lstStyle/>
                    <a:p>
                      <a:endParaRPr lang="ru-RU"/>
                    </a:p>
                  </a:txBody>
                  <a:tcPr/>
                </a:tc>
              </a:tr>
              <a:tr h="116731">
                <a:tc>
                  <a:txBody>
                    <a:bodyPr/>
                    <a:lstStyle/>
                    <a:p>
                      <a:pPr algn="l" rtl="0" fontAlgn="ctr"/>
                      <a:r>
                        <a:rPr lang="ru-RU" sz="1200" b="0" i="0" u="none" strike="noStrike" dirty="0">
                          <a:solidFill>
                            <a:srgbClr val="000000"/>
                          </a:solidFill>
                          <a:effectLst/>
                          <a:latin typeface="Arial Narrow" panose="020B0606020202030204" pitchFamily="34" charset="0"/>
                        </a:rPr>
                        <a:t>6) </a:t>
                      </a:r>
                      <a:r>
                        <a:rPr lang="ru-RU" sz="1200" b="0" i="0" u="none" strike="noStrike" dirty="0" err="1" smtClean="0">
                          <a:solidFill>
                            <a:srgbClr val="000000"/>
                          </a:solidFill>
                          <a:effectLst/>
                          <a:latin typeface="Arial Narrow" panose="020B0606020202030204" pitchFamily="34" charset="0"/>
                        </a:rPr>
                        <a:t>адвокаттар</a:t>
                      </a:r>
                      <a:r>
                        <a:rPr lang="ru-RU" sz="1200" b="0" i="0" u="none" strike="noStrike" dirty="0" smtClean="0">
                          <a:solidFill>
                            <a:srgbClr val="000000"/>
                          </a:solidFill>
                          <a:effectLst/>
                          <a:latin typeface="Arial Narrow" panose="020B0606020202030204" pitchFamily="34" charset="0"/>
                        </a:rPr>
                        <a:t>;</a:t>
                      </a:r>
                      <a:endParaRPr lang="ru-RU" sz="1200" b="0" i="0" u="none"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l" rtl="0" fontAlgn="ctr"/>
                      <a:r>
                        <a:rPr lang="ru-RU" sz="1200" b="0" i="0" u="none" strike="noStrike" dirty="0">
                          <a:solidFill>
                            <a:srgbClr val="000000"/>
                          </a:solidFill>
                          <a:effectLst/>
                          <a:latin typeface="Arial Narrow" panose="020B0606020202030204" pitchFamily="34" charset="0"/>
                        </a:rPr>
                        <a:t>6) </a:t>
                      </a:r>
                      <a:r>
                        <a:rPr lang="ru-RU" sz="1200" b="0" i="0" u="none" strike="noStrike" dirty="0" err="1" smtClean="0">
                          <a:solidFill>
                            <a:srgbClr val="000000"/>
                          </a:solidFill>
                          <a:effectLst/>
                          <a:latin typeface="Arial Narrow" panose="020B0606020202030204" pitchFamily="34" charset="0"/>
                        </a:rPr>
                        <a:t>адвокаттар</a:t>
                      </a:r>
                      <a:r>
                        <a:rPr lang="ru-RU" sz="1200" b="0" i="0" u="none" strike="noStrike" dirty="0" smtClean="0">
                          <a:solidFill>
                            <a:srgbClr val="000000"/>
                          </a:solidFill>
                          <a:effectLst/>
                          <a:latin typeface="Arial Narrow" panose="020B0606020202030204" pitchFamily="34" charset="0"/>
                        </a:rPr>
                        <a:t>;</a:t>
                      </a:r>
                      <a:endParaRPr lang="ru-RU" sz="1200" b="0" i="0" u="none"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vMerge="1">
                  <a:txBody>
                    <a:bodyPr/>
                    <a:lstStyle/>
                    <a:p>
                      <a:endParaRPr lang="ru-RU"/>
                    </a:p>
                  </a:txBody>
                  <a:tcPr/>
                </a:tc>
                <a:tc vMerge="1">
                  <a:txBody>
                    <a:bodyPr/>
                    <a:lstStyle/>
                    <a:p>
                      <a:endParaRPr lang="ru-RU"/>
                    </a:p>
                  </a:txBody>
                  <a:tcPr/>
                </a:tc>
                <a:tc vMerge="1">
                  <a:txBody>
                    <a:bodyPr/>
                    <a:lstStyle/>
                    <a:p>
                      <a:endParaRPr lang="ru-RU"/>
                    </a:p>
                  </a:txBody>
                  <a:tcPr/>
                </a:tc>
              </a:tr>
              <a:tr h="116731">
                <a:tc>
                  <a:txBody>
                    <a:bodyPr/>
                    <a:lstStyle/>
                    <a:p>
                      <a:pPr algn="l" rtl="0" fontAlgn="ctr"/>
                      <a:r>
                        <a:rPr lang="ru-RU" sz="1200" b="0" i="0" u="none" strike="noStrike" dirty="0">
                          <a:solidFill>
                            <a:srgbClr val="000000"/>
                          </a:solidFill>
                          <a:effectLst/>
                          <a:latin typeface="Arial Narrow" panose="020B0606020202030204" pitchFamily="34" charset="0"/>
                        </a:rPr>
                        <a:t>7) </a:t>
                      </a:r>
                      <a:r>
                        <a:rPr lang="ru-RU" sz="1200" b="0" i="0" u="none" strike="noStrike" dirty="0" err="1" smtClean="0">
                          <a:solidFill>
                            <a:srgbClr val="000000"/>
                          </a:solidFill>
                          <a:effectLst/>
                          <a:latin typeface="Arial Narrow" panose="020B0606020202030204" pitchFamily="34" charset="0"/>
                        </a:rPr>
                        <a:t>кәсіби медиаторлар</a:t>
                      </a:r>
                      <a:r>
                        <a:rPr lang="ru-RU" sz="1200" b="0" i="0" u="none" strike="noStrike" dirty="0" smtClean="0">
                          <a:solidFill>
                            <a:srgbClr val="000000"/>
                          </a:solidFill>
                          <a:effectLst/>
                          <a:latin typeface="Arial Narrow" panose="020B0606020202030204" pitchFamily="34" charset="0"/>
                        </a:rPr>
                        <a:t>;</a:t>
                      </a:r>
                      <a:endParaRPr lang="ru-RU" sz="1200" b="0" i="0" u="none"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l" rtl="0" fontAlgn="ctr"/>
                      <a:r>
                        <a:rPr lang="ru-RU" sz="1200" b="0" i="0" u="none" strike="noStrike" dirty="0">
                          <a:solidFill>
                            <a:srgbClr val="000000"/>
                          </a:solidFill>
                          <a:effectLst/>
                          <a:latin typeface="Arial Narrow" panose="020B0606020202030204" pitchFamily="34" charset="0"/>
                        </a:rPr>
                        <a:t>7) </a:t>
                      </a:r>
                      <a:r>
                        <a:rPr lang="ru-RU" sz="1200" b="0" i="0" u="none" strike="noStrike" dirty="0" err="1" smtClean="0">
                          <a:solidFill>
                            <a:srgbClr val="000000"/>
                          </a:solidFill>
                          <a:effectLst/>
                          <a:latin typeface="Arial Narrow" panose="020B0606020202030204" pitchFamily="34" charset="0"/>
                        </a:rPr>
                        <a:t>кәсіби медиаторлар</a:t>
                      </a:r>
                      <a:r>
                        <a:rPr lang="ru-RU" sz="1200" b="0" i="0" u="none" strike="noStrike" dirty="0" smtClean="0">
                          <a:solidFill>
                            <a:srgbClr val="000000"/>
                          </a:solidFill>
                          <a:effectLst/>
                          <a:latin typeface="Arial Narrow" panose="020B0606020202030204" pitchFamily="34" charset="0"/>
                        </a:rPr>
                        <a:t>;</a:t>
                      </a:r>
                      <a:endParaRPr lang="ru-RU" sz="1200" b="0" i="0" u="none"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vMerge="1">
                  <a:txBody>
                    <a:bodyPr/>
                    <a:lstStyle/>
                    <a:p>
                      <a:endParaRPr lang="ru-RU"/>
                    </a:p>
                  </a:txBody>
                  <a:tcPr/>
                </a:tc>
                <a:tc vMerge="1">
                  <a:txBody>
                    <a:bodyPr/>
                    <a:lstStyle/>
                    <a:p>
                      <a:endParaRPr lang="ru-RU"/>
                    </a:p>
                  </a:txBody>
                  <a:tcPr/>
                </a:tc>
                <a:tc vMerge="1">
                  <a:txBody>
                    <a:bodyPr/>
                    <a:lstStyle/>
                    <a:p>
                      <a:endParaRPr lang="ru-RU"/>
                    </a:p>
                  </a:txBody>
                  <a:tcPr/>
                </a:tc>
              </a:tr>
              <a:tr h="615489">
                <a:tc>
                  <a:txBody>
                    <a:bodyPr/>
                    <a:lstStyle/>
                    <a:p>
                      <a:pPr algn="l" rtl="0" fontAlgn="ctr"/>
                      <a:r>
                        <a:rPr lang="ru-RU" sz="1200" b="0" i="0" u="none" strike="noStrike" dirty="0">
                          <a:solidFill>
                            <a:srgbClr val="000000"/>
                          </a:solidFill>
                          <a:effectLst/>
                          <a:latin typeface="Arial Narrow" panose="020B0606020202030204" pitchFamily="34" charset="0"/>
                        </a:rPr>
                        <a:t>8) </a:t>
                      </a:r>
                      <a:r>
                        <a:rPr lang="ru-RU" sz="1200" b="1" i="0" u="none" strike="noStrike" dirty="0" err="1" smtClean="0">
                          <a:solidFill>
                            <a:srgbClr val="000000"/>
                          </a:solidFill>
                          <a:effectLst/>
                          <a:latin typeface="Arial Narrow" panose="020B0606020202030204" pitchFamily="34" charset="0"/>
                        </a:rPr>
                        <a:t>азаматтық-құқықтық</a:t>
                      </a:r>
                      <a:r>
                        <a:rPr lang="ru-RU" sz="1200" b="1" i="0" u="none" strike="noStrike" baseline="0" dirty="0" err="1" smtClean="0">
                          <a:solidFill>
                            <a:srgbClr val="000000"/>
                          </a:solidFill>
                          <a:effectLst/>
                          <a:latin typeface="Arial Narrow" panose="020B0606020202030204" pitchFamily="34" charset="0"/>
                        </a:rPr>
                        <a:t> шарттар</a:t>
                      </a:r>
                      <a:r>
                        <a:rPr lang="ru-RU" sz="1200" b="1" i="0" u="none" strike="noStrike" baseline="0" dirty="0" smtClean="0">
                          <a:solidFill>
                            <a:srgbClr val="000000"/>
                          </a:solidFill>
                          <a:effectLst/>
                          <a:latin typeface="Arial Narrow" panose="020B0606020202030204" pitchFamily="34" charset="0"/>
                        </a:rPr>
                        <a:t> </a:t>
                      </a:r>
                      <a:r>
                        <a:rPr lang="ru-RU" sz="1200" b="1" i="0" u="none" strike="noStrike" baseline="0" dirty="0" err="1" smtClean="0">
                          <a:solidFill>
                            <a:srgbClr val="000000"/>
                          </a:solidFill>
                          <a:effectLst/>
                          <a:latin typeface="Arial Narrow" panose="020B0606020202030204" pitchFamily="34" charset="0"/>
                        </a:rPr>
                        <a:t>бойынша</a:t>
                      </a:r>
                      <a:r>
                        <a:rPr lang="ru-RU" sz="1200" b="1" i="0" u="none" strike="noStrike" baseline="0" dirty="0" smtClean="0">
                          <a:solidFill>
                            <a:srgbClr val="000000"/>
                          </a:solidFill>
                          <a:effectLst/>
                          <a:latin typeface="Arial Narrow" panose="020B0606020202030204" pitchFamily="34" charset="0"/>
                        </a:rPr>
                        <a:t> </a:t>
                      </a:r>
                      <a:r>
                        <a:rPr lang="ru-RU" sz="1200" b="1" i="0" u="none" strike="noStrike" baseline="0" dirty="0" err="1" smtClean="0">
                          <a:solidFill>
                            <a:srgbClr val="000000"/>
                          </a:solidFill>
                          <a:effectLst/>
                          <a:latin typeface="Arial Narrow" panose="020B0606020202030204" pitchFamily="34" charset="0"/>
                        </a:rPr>
                        <a:t>кіріс</a:t>
                      </a:r>
                      <a:r>
                        <a:rPr lang="ru-RU" sz="1200" b="1" i="0" u="none" strike="noStrike" baseline="0" dirty="0" smtClean="0">
                          <a:solidFill>
                            <a:srgbClr val="000000"/>
                          </a:solidFill>
                          <a:effectLst/>
                          <a:latin typeface="Arial Narrow" panose="020B0606020202030204" pitchFamily="34" charset="0"/>
                        </a:rPr>
                        <a:t> </a:t>
                      </a:r>
                      <a:r>
                        <a:rPr lang="ru-RU" sz="1200" b="1" i="0" u="none" strike="noStrike" baseline="0" dirty="0" err="1" smtClean="0">
                          <a:solidFill>
                            <a:srgbClr val="000000"/>
                          </a:solidFill>
                          <a:effectLst/>
                          <a:latin typeface="Arial Narrow" panose="020B0606020202030204" pitchFamily="34" charset="0"/>
                        </a:rPr>
                        <a:t>алатын</a:t>
                      </a:r>
                      <a:r>
                        <a:rPr lang="ru-RU" sz="1200" b="1" i="0" u="none" strike="noStrike" baseline="0" dirty="0" smtClean="0">
                          <a:solidFill>
                            <a:srgbClr val="000000"/>
                          </a:solidFill>
                          <a:effectLst/>
                          <a:latin typeface="Arial Narrow" panose="020B0606020202030204" pitchFamily="34" charset="0"/>
                        </a:rPr>
                        <a:t> </a:t>
                      </a:r>
                      <a:r>
                        <a:rPr lang="ru-RU" sz="1200" b="0" i="0" u="none" strike="noStrike" baseline="0" dirty="0" err="1" smtClean="0">
                          <a:solidFill>
                            <a:srgbClr val="000000"/>
                          </a:solidFill>
                          <a:effectLst/>
                          <a:latin typeface="Arial Narrow" panose="020B0606020202030204" pitchFamily="34" charset="0"/>
                        </a:rPr>
                        <a:t>жеке</a:t>
                      </a:r>
                      <a:r>
                        <a:rPr lang="ru-RU" sz="1200" b="0" i="0" u="none" strike="noStrike" baseline="0" dirty="0" smtClean="0">
                          <a:solidFill>
                            <a:srgbClr val="000000"/>
                          </a:solidFill>
                          <a:effectLst/>
                          <a:latin typeface="Arial Narrow" panose="020B0606020202030204" pitchFamily="34" charset="0"/>
                        </a:rPr>
                        <a:t> </a:t>
                      </a:r>
                      <a:r>
                        <a:rPr lang="ru-RU" sz="1200" b="0" i="0" u="none" strike="noStrike" baseline="0" dirty="0" err="1" smtClean="0">
                          <a:solidFill>
                            <a:srgbClr val="000000"/>
                          </a:solidFill>
                          <a:effectLst/>
                          <a:latin typeface="Arial Narrow" panose="020B0606020202030204" pitchFamily="34" charset="0"/>
                        </a:rPr>
                        <a:t>тұлғалар</a:t>
                      </a:r>
                      <a:r>
                        <a:rPr lang="ru-RU" sz="1200" b="0" i="0" u="none" strike="noStrike" dirty="0" smtClean="0">
                          <a:solidFill>
                            <a:srgbClr val="000000"/>
                          </a:solidFill>
                          <a:effectLst/>
                          <a:latin typeface="Arial Narrow" panose="020B0606020202030204" pitchFamily="34" charset="0"/>
                        </a:rPr>
                        <a:t>.</a:t>
                      </a:r>
                      <a:endParaRPr lang="ru-RU" sz="1200" b="0" i="0" u="none"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l" rtl="0" fontAlgn="ctr"/>
                      <a:r>
                        <a:rPr lang="ru-RU" sz="1200" b="0" i="0" u="none" strike="noStrike" dirty="0">
                          <a:solidFill>
                            <a:srgbClr val="000000"/>
                          </a:solidFill>
                          <a:effectLst/>
                          <a:latin typeface="Arial Narrow" panose="020B0606020202030204" pitchFamily="34" charset="0"/>
                        </a:rPr>
                        <a:t>8) </a:t>
                      </a:r>
                      <a:r>
                        <a:rPr lang="ru-RU" sz="1200" b="0" i="0" u="none" strike="noStrike" dirty="0" smtClean="0">
                          <a:solidFill>
                            <a:srgbClr val="000000"/>
                          </a:solidFill>
                          <a:effectLst/>
                          <a:latin typeface="Arial Narrow" panose="020B0606020202030204" pitchFamily="34" charset="0"/>
                        </a:rPr>
                        <a:t>ҚР </a:t>
                      </a:r>
                      <a:r>
                        <a:rPr lang="ru-RU" sz="1200" b="0" i="0" u="none" strike="noStrike" dirty="0" err="1" smtClean="0">
                          <a:solidFill>
                            <a:srgbClr val="000000"/>
                          </a:solidFill>
                          <a:effectLst/>
                          <a:latin typeface="Arial Narrow" panose="020B0606020202030204" pitchFamily="34" charset="0"/>
                        </a:rPr>
                        <a:t>заңнамасына сәйкес салық агентімен</a:t>
                      </a:r>
                      <a:r>
                        <a:rPr lang="ru-RU" sz="1200" b="0" i="0" u="none" strike="noStrike" baseline="0" dirty="0" smtClean="0">
                          <a:solidFill>
                            <a:srgbClr val="000000"/>
                          </a:solidFill>
                          <a:effectLst/>
                          <a:latin typeface="Arial Narrow" panose="020B0606020202030204" pitchFamily="34" charset="0"/>
                        </a:rPr>
                        <a:t> </a:t>
                      </a:r>
                      <a:r>
                        <a:rPr lang="ru-RU" sz="1200" b="0" i="0" u="none" strike="noStrike" baseline="0" dirty="0" err="1" smtClean="0">
                          <a:solidFill>
                            <a:srgbClr val="000000"/>
                          </a:solidFill>
                          <a:effectLst/>
                          <a:latin typeface="Arial Narrow" panose="020B0606020202030204" pitchFamily="34" charset="0"/>
                        </a:rPr>
                        <a:t>жасалған азаматтық-құқықтық шарттар</a:t>
                      </a:r>
                      <a:r>
                        <a:rPr lang="ru-RU" sz="1200" b="0" i="0" u="none" strike="noStrike" baseline="0" dirty="0" smtClean="0">
                          <a:solidFill>
                            <a:srgbClr val="000000"/>
                          </a:solidFill>
                          <a:effectLst/>
                          <a:latin typeface="Arial Narrow" panose="020B0606020202030204" pitchFamily="34" charset="0"/>
                        </a:rPr>
                        <a:t> </a:t>
                      </a:r>
                      <a:r>
                        <a:rPr lang="ru-RU" sz="1200" b="0" i="0" u="none" strike="noStrike" baseline="0" dirty="0" err="1" smtClean="0">
                          <a:solidFill>
                            <a:srgbClr val="000000"/>
                          </a:solidFill>
                          <a:effectLst/>
                          <a:latin typeface="Arial Narrow" panose="020B0606020202030204" pitchFamily="34" charset="0"/>
                        </a:rPr>
                        <a:t>бойынша</a:t>
                      </a:r>
                      <a:r>
                        <a:rPr lang="ru-RU" sz="1200" b="0" i="0" u="none" strike="noStrike" baseline="0" dirty="0" smtClean="0">
                          <a:solidFill>
                            <a:srgbClr val="000000"/>
                          </a:solidFill>
                          <a:effectLst/>
                          <a:latin typeface="Arial Narrow" panose="020B0606020202030204" pitchFamily="34" charset="0"/>
                        </a:rPr>
                        <a:t> </a:t>
                      </a:r>
                      <a:r>
                        <a:rPr lang="ru-RU" sz="1200" b="0" i="0" u="none" strike="noStrike" baseline="0" dirty="0" err="1" smtClean="0">
                          <a:solidFill>
                            <a:srgbClr val="000000"/>
                          </a:solidFill>
                          <a:effectLst/>
                          <a:latin typeface="Arial Narrow" panose="020B0606020202030204" pitchFamily="34" charset="0"/>
                        </a:rPr>
                        <a:t>кіріс</a:t>
                      </a:r>
                      <a:r>
                        <a:rPr lang="ru-RU" sz="1200" b="0" i="0" u="none" strike="noStrike" baseline="0" dirty="0" smtClean="0">
                          <a:solidFill>
                            <a:srgbClr val="000000"/>
                          </a:solidFill>
                          <a:effectLst/>
                          <a:latin typeface="Arial Narrow" panose="020B0606020202030204" pitchFamily="34" charset="0"/>
                        </a:rPr>
                        <a:t> </a:t>
                      </a:r>
                      <a:r>
                        <a:rPr lang="ru-RU" sz="1200" b="0" i="0" u="none" strike="noStrike" baseline="0" dirty="0" err="1" smtClean="0">
                          <a:solidFill>
                            <a:srgbClr val="000000"/>
                          </a:solidFill>
                          <a:effectLst/>
                          <a:latin typeface="Arial Narrow" panose="020B0606020202030204" pitchFamily="34" charset="0"/>
                        </a:rPr>
                        <a:t>алатын</a:t>
                      </a:r>
                      <a:r>
                        <a:rPr lang="ru-RU" sz="1200" b="0" i="0" u="none" strike="noStrike" baseline="0" dirty="0" smtClean="0">
                          <a:solidFill>
                            <a:srgbClr val="000000"/>
                          </a:solidFill>
                          <a:effectLst/>
                          <a:latin typeface="Arial Narrow" panose="020B0606020202030204" pitchFamily="34" charset="0"/>
                        </a:rPr>
                        <a:t> </a:t>
                      </a:r>
                      <a:r>
                        <a:rPr lang="ru-RU" sz="1200" b="0" i="0" u="none" strike="noStrike" baseline="0" dirty="0" err="1" smtClean="0">
                          <a:solidFill>
                            <a:srgbClr val="000000"/>
                          </a:solidFill>
                          <a:effectLst/>
                          <a:latin typeface="Arial Narrow" panose="020B0606020202030204" pitchFamily="34" charset="0"/>
                        </a:rPr>
                        <a:t>жеке</a:t>
                      </a:r>
                      <a:r>
                        <a:rPr lang="ru-RU" sz="1200" b="0" i="0" u="none" strike="noStrike" baseline="0" dirty="0" smtClean="0">
                          <a:solidFill>
                            <a:srgbClr val="000000"/>
                          </a:solidFill>
                          <a:effectLst/>
                          <a:latin typeface="Arial Narrow" panose="020B0606020202030204" pitchFamily="34" charset="0"/>
                        </a:rPr>
                        <a:t> </a:t>
                      </a:r>
                      <a:r>
                        <a:rPr lang="ru-RU" sz="1200" b="0" i="0" u="none" strike="noStrike" baseline="0" dirty="0" err="1" smtClean="0">
                          <a:solidFill>
                            <a:srgbClr val="000000"/>
                          </a:solidFill>
                          <a:effectLst/>
                          <a:latin typeface="Arial Narrow" panose="020B0606020202030204" pitchFamily="34" charset="0"/>
                        </a:rPr>
                        <a:t>тұлғалар</a:t>
                      </a:r>
                      <a:r>
                        <a:rPr lang="ru-RU" sz="1200" b="0" i="0" u="none" strike="noStrike" baseline="0" dirty="0" smtClean="0">
                          <a:solidFill>
                            <a:srgbClr val="000000"/>
                          </a:solidFill>
                          <a:effectLst/>
                          <a:latin typeface="Arial Narrow" panose="020B0606020202030204" pitchFamily="34" charset="0"/>
                        </a:rPr>
                        <a:t>;</a:t>
                      </a:r>
                      <a:endParaRPr lang="ru-RU" sz="1200" b="0" i="0" u="none"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vMerge="1">
                  <a:txBody>
                    <a:bodyPr/>
                    <a:lstStyle/>
                    <a:p>
                      <a:endParaRPr lang="ru-RU"/>
                    </a:p>
                  </a:txBody>
                  <a:tcPr/>
                </a:tc>
                <a:tc vMerge="1">
                  <a:txBody>
                    <a:bodyPr/>
                    <a:lstStyle/>
                    <a:p>
                      <a:endParaRPr lang="ru-RU"/>
                    </a:p>
                  </a:txBody>
                  <a:tcPr/>
                </a:tc>
                <a:tc vMerge="1">
                  <a:txBody>
                    <a:bodyPr/>
                    <a:lstStyle/>
                    <a:p>
                      <a:endParaRPr lang="ru-RU"/>
                    </a:p>
                  </a:txBody>
                  <a:tcPr/>
                </a:tc>
              </a:tr>
              <a:tr h="228155">
                <a:tc>
                  <a:txBody>
                    <a:bodyPr/>
                    <a:lstStyle/>
                    <a:p>
                      <a:pPr algn="l" rtl="0" fontAlgn="ctr"/>
                      <a:r>
                        <a:rPr lang="kk-KZ" sz="1200" b="1" i="0" u="none" strike="noStrike" dirty="0" smtClean="0">
                          <a:solidFill>
                            <a:srgbClr val="000000"/>
                          </a:solidFill>
                          <a:effectLst/>
                          <a:latin typeface="Arial Narrow" panose="020B0606020202030204" pitchFamily="34" charset="0"/>
                        </a:rPr>
                        <a:t>Жоқ</a:t>
                      </a:r>
                      <a:endParaRPr lang="ru-RU" sz="1200" b="1" i="0" u="none"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l" rtl="0" fontAlgn="ctr"/>
                      <a:r>
                        <a:rPr lang="ru-RU" sz="1200" b="1" i="0" u="none" strike="noStrike" dirty="0">
                          <a:solidFill>
                            <a:srgbClr val="00B050"/>
                          </a:solidFill>
                          <a:effectLst/>
                          <a:latin typeface="Arial Narrow" panose="020B0606020202030204" pitchFamily="34" charset="0"/>
                        </a:rPr>
                        <a:t>9) * </a:t>
                      </a:r>
                      <a:r>
                        <a:rPr lang="ru-RU" sz="1200" b="1" i="0" u="none" strike="noStrike" dirty="0" err="1" smtClean="0">
                          <a:solidFill>
                            <a:srgbClr val="00B050"/>
                          </a:solidFill>
                          <a:effectLst/>
                          <a:latin typeface="Arial Narrow" panose="020B0606020202030204" pitchFamily="34" charset="0"/>
                        </a:rPr>
                        <a:t>өзге адамдар</a:t>
                      </a:r>
                      <a:r>
                        <a:rPr lang="ru-RU" sz="1200" b="1" i="0" u="none" strike="noStrike" dirty="0" smtClean="0">
                          <a:solidFill>
                            <a:srgbClr val="00B050"/>
                          </a:solidFill>
                          <a:effectLst/>
                          <a:latin typeface="Arial Narrow" panose="020B0606020202030204" pitchFamily="34" charset="0"/>
                        </a:rPr>
                        <a:t>, </a:t>
                      </a:r>
                      <a:r>
                        <a:rPr lang="ru-RU" sz="1200" b="1" i="0" u="none" strike="noStrike" dirty="0" err="1" smtClean="0">
                          <a:solidFill>
                            <a:srgbClr val="00B050"/>
                          </a:solidFill>
                          <a:effectLst/>
                          <a:latin typeface="Arial Narrow" panose="020B0606020202030204" pitchFamily="34" charset="0"/>
                        </a:rPr>
                        <a:t>оның ішінде</a:t>
                      </a:r>
                      <a:r>
                        <a:rPr lang="ru-RU" sz="1200" b="1" i="0" u="none" strike="noStrike" dirty="0" smtClean="0">
                          <a:solidFill>
                            <a:srgbClr val="00B050"/>
                          </a:solidFill>
                          <a:effectLst/>
                          <a:latin typeface="Arial Narrow" panose="020B0606020202030204" pitchFamily="34" charset="0"/>
                        </a:rPr>
                        <a:t> </a:t>
                      </a:r>
                      <a:r>
                        <a:rPr lang="ru-RU" sz="1200" b="1" i="0" u="none" strike="noStrike" dirty="0" err="1" smtClean="0">
                          <a:solidFill>
                            <a:srgbClr val="00B050"/>
                          </a:solidFill>
                          <a:effectLst/>
                          <a:latin typeface="Arial Narrow" panose="020B0606020202030204" pitchFamily="34" charset="0"/>
                        </a:rPr>
                        <a:t>өзін-өзі</a:t>
                      </a:r>
                      <a:r>
                        <a:rPr lang="ru-RU" sz="1200" b="1" i="0" u="none" strike="noStrike" baseline="0" dirty="0" err="1" smtClean="0">
                          <a:solidFill>
                            <a:srgbClr val="00B050"/>
                          </a:solidFill>
                          <a:effectLst/>
                          <a:latin typeface="Arial Narrow" panose="020B0606020202030204" pitchFamily="34" charset="0"/>
                        </a:rPr>
                        <a:t> жұмыспен қамтыған адамдар</a:t>
                      </a:r>
                      <a:r>
                        <a:rPr lang="ru-RU" sz="1200" b="1" i="0" u="none" strike="noStrike" dirty="0" smtClean="0">
                          <a:solidFill>
                            <a:srgbClr val="00B050"/>
                          </a:solidFill>
                          <a:effectLst/>
                          <a:latin typeface="Arial Narrow" panose="020B0606020202030204" pitchFamily="34" charset="0"/>
                        </a:rPr>
                        <a:t>;</a:t>
                      </a:r>
                      <a:endParaRPr lang="ru-RU" sz="1200" b="1" i="0" u="none" strike="noStrike" dirty="0">
                        <a:solidFill>
                          <a:srgbClr val="00B05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kk-KZ" sz="1200" b="1" i="0" u="none" strike="noStrike" dirty="0" smtClean="0">
                          <a:solidFill>
                            <a:srgbClr val="000000"/>
                          </a:solidFill>
                          <a:effectLst/>
                          <a:latin typeface="Arial Narrow" panose="020B0606020202030204" pitchFamily="34" charset="0"/>
                        </a:rPr>
                        <a:t>Жоқ</a:t>
                      </a:r>
                      <a:endParaRPr lang="ru-RU" sz="1200" b="1" i="0" u="none"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marL="0" algn="ctr" defTabSz="914400" rtl="0" eaLnBrk="1" fontAlgn="ctr" latinLnBrk="0" hangingPunct="1"/>
                      <a:r>
                        <a:rPr lang="ru-RU" sz="1200" b="1" i="0" u="sng" strike="noStrike" kern="1200" dirty="0" smtClean="0">
                          <a:solidFill>
                            <a:srgbClr val="00B050"/>
                          </a:solidFill>
                          <a:effectLst/>
                          <a:latin typeface="Arial Narrow" panose="020B0606020202030204" pitchFamily="34" charset="0"/>
                          <a:ea typeface="+mn-ea"/>
                          <a:cs typeface="+mn-cs"/>
                        </a:rPr>
                        <a:t>1 </a:t>
                      </a:r>
                      <a:r>
                        <a:rPr lang="ru-RU" sz="1200" b="1" i="0" u="sng" strike="noStrike" kern="1200" dirty="0" err="1" smtClean="0">
                          <a:solidFill>
                            <a:srgbClr val="00B050"/>
                          </a:solidFill>
                          <a:effectLst/>
                          <a:latin typeface="Arial Narrow" panose="020B0606020202030204" pitchFamily="34" charset="0"/>
                          <a:ea typeface="+mn-ea"/>
                          <a:cs typeface="+mn-cs"/>
                        </a:rPr>
                        <a:t>АЖ-дан</a:t>
                      </a:r>
                      <a:r>
                        <a:rPr lang="ru-RU" sz="1200" b="1" i="0" u="sng" strike="noStrike" kern="1200" dirty="0" smtClean="0">
                          <a:solidFill>
                            <a:srgbClr val="00B050"/>
                          </a:solidFill>
                          <a:effectLst/>
                          <a:latin typeface="Arial Narrow" panose="020B0606020202030204" pitchFamily="34" charset="0"/>
                          <a:ea typeface="+mn-ea"/>
                          <a:cs typeface="+mn-cs"/>
                        </a:rPr>
                        <a:t> 5%</a:t>
                      </a:r>
                      <a:endParaRPr lang="ru-RU" sz="1200" b="1" i="0" u="sng" strike="noStrike" kern="1200" dirty="0">
                        <a:solidFill>
                          <a:srgbClr val="00B050"/>
                        </a:solidFill>
                        <a:effectLst/>
                        <a:latin typeface="Arial Narrow" panose="020B0606020202030204" pitchFamily="34" charset="0"/>
                        <a:ea typeface="+mn-ea"/>
                        <a:cs typeface="+mn-cs"/>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ru-RU" sz="1200" b="1" i="0" u="sng" strike="noStrike" dirty="0" smtClean="0">
                          <a:solidFill>
                            <a:srgbClr val="000000"/>
                          </a:solidFill>
                          <a:effectLst/>
                          <a:latin typeface="Arial Narrow" panose="020B0606020202030204" pitchFamily="34" charset="0"/>
                        </a:rPr>
                        <a:t>2018 </a:t>
                      </a:r>
                      <a:r>
                        <a:rPr lang="ru-RU" sz="1200" b="1" i="0" u="sng" strike="noStrike" dirty="0" err="1" smtClean="0">
                          <a:solidFill>
                            <a:srgbClr val="000000"/>
                          </a:solidFill>
                          <a:effectLst/>
                          <a:latin typeface="Arial Narrow" panose="020B0606020202030204" pitchFamily="34" charset="0"/>
                        </a:rPr>
                        <a:t>жылғы</a:t>
                      </a:r>
                      <a:r>
                        <a:rPr lang="ru-RU" sz="1200" b="1" i="0" u="sng" strike="noStrike" baseline="0" dirty="0" err="1" smtClean="0">
                          <a:solidFill>
                            <a:srgbClr val="000000"/>
                          </a:solidFill>
                          <a:effectLst/>
                          <a:latin typeface="Arial Narrow" panose="020B0606020202030204" pitchFamily="34" charset="0"/>
                        </a:rPr>
                        <a:t> </a:t>
                      </a:r>
                      <a:r>
                        <a:rPr lang="ru-RU" sz="1200" b="1" i="0" u="sng" strike="noStrike" baseline="0" dirty="0" smtClean="0">
                          <a:solidFill>
                            <a:srgbClr val="000000"/>
                          </a:solidFill>
                          <a:effectLst/>
                          <a:latin typeface="Arial Narrow" panose="020B0606020202030204" pitchFamily="34" charset="0"/>
                        </a:rPr>
                        <a:t>1 </a:t>
                      </a:r>
                      <a:r>
                        <a:rPr lang="ru-RU" sz="1200" b="1" i="0" u="sng" strike="noStrike" baseline="0" dirty="0" err="1" smtClean="0">
                          <a:solidFill>
                            <a:srgbClr val="000000"/>
                          </a:solidFill>
                          <a:effectLst/>
                          <a:latin typeface="Arial Narrow" panose="020B0606020202030204" pitchFamily="34" charset="0"/>
                        </a:rPr>
                        <a:t>қаңтардан бастап</a:t>
                      </a:r>
                      <a:endParaRPr lang="ru-RU" sz="1200" b="1" i="0" u="sng"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r h="902009">
                <a:tc>
                  <a:txBody>
                    <a:bodyPr/>
                    <a:lstStyle/>
                    <a:p>
                      <a:pPr algn="l" rtl="0" fontAlgn="ctr"/>
                      <a:r>
                        <a:rPr lang="kk-KZ" sz="1200" b="1" i="0" u="none" strike="noStrike" dirty="0" smtClean="0">
                          <a:solidFill>
                            <a:srgbClr val="000000"/>
                          </a:solidFill>
                          <a:effectLst/>
                          <a:latin typeface="Arial Narrow" panose="020B0606020202030204" pitchFamily="34" charset="0"/>
                        </a:rPr>
                        <a:t>жоқ</a:t>
                      </a:r>
                      <a:endParaRPr lang="ru-RU" sz="1200" b="1" i="0" u="none"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l" rtl="0" fontAlgn="ctr"/>
                      <a:r>
                        <a:rPr lang="ru-RU" sz="1200" b="1" i="0" u="none" strike="noStrike" dirty="0">
                          <a:solidFill>
                            <a:srgbClr val="00B050"/>
                          </a:solidFill>
                          <a:effectLst/>
                          <a:latin typeface="Arial Narrow" panose="020B0606020202030204" pitchFamily="34" charset="0"/>
                        </a:rPr>
                        <a:t>10) </a:t>
                      </a:r>
                      <a:r>
                        <a:rPr lang="ru-RU" sz="1200" b="1" i="0" u="none" strike="noStrike" dirty="0" smtClean="0">
                          <a:solidFill>
                            <a:srgbClr val="00B050"/>
                          </a:solidFill>
                          <a:effectLst/>
                          <a:latin typeface="Arial Narrow" panose="020B0606020202030204" pitchFamily="34" charset="0"/>
                        </a:rPr>
                        <a:t>*</a:t>
                      </a:r>
                      <a:r>
                        <a:rPr lang="kk-KZ" sz="1100" b="1" kern="1200" dirty="0" smtClean="0">
                          <a:solidFill>
                            <a:srgbClr val="00B050"/>
                          </a:solidFill>
                          <a:latin typeface="+mn-lt"/>
                          <a:ea typeface="+mn-ea"/>
                          <a:cs typeface="+mn-cs"/>
                        </a:rPr>
                        <a:t>заңнама белгілеген тәртіппен ҚР тыс жерге тұрақты өмір сүруге кеткен адамдарды қоспағанда, олар үшін ҚР-да аударымдарды және (немесе) жарналарды төлеу жүзеге асырылатын, ҚР тыс кеткен ҚР азаматтары</a:t>
                      </a:r>
                      <a:r>
                        <a:rPr lang="ru-RU" sz="1100" b="1" i="0" u="none" strike="noStrike" dirty="0" smtClean="0">
                          <a:solidFill>
                            <a:srgbClr val="00B050"/>
                          </a:solidFill>
                          <a:effectLst/>
                          <a:latin typeface="Arial Narrow" panose="020B0606020202030204" pitchFamily="34" charset="0"/>
                        </a:rPr>
                        <a:t>.</a:t>
                      </a:r>
                      <a:endParaRPr lang="ru-RU" sz="1100" b="1" i="0" u="none" strike="noStrike" dirty="0">
                        <a:solidFill>
                          <a:srgbClr val="00B05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kk-KZ" sz="1200" b="1" i="0" u="none" strike="noStrike" dirty="0" smtClean="0">
                          <a:solidFill>
                            <a:srgbClr val="000000"/>
                          </a:solidFill>
                          <a:effectLst/>
                          <a:latin typeface="Arial Narrow" panose="020B0606020202030204" pitchFamily="34" charset="0"/>
                        </a:rPr>
                        <a:t>жоқ</a:t>
                      </a:r>
                      <a:endParaRPr lang="ru-RU" sz="1200" b="1" i="0" u="none"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marL="0" algn="ctr" defTabSz="914400" rtl="0" eaLnBrk="1" fontAlgn="ctr" latinLnBrk="0" hangingPunct="1"/>
                      <a:r>
                        <a:rPr lang="ru-RU" sz="1200" b="1" i="0" u="sng" strike="noStrike" kern="1200" dirty="0" smtClean="0">
                          <a:solidFill>
                            <a:srgbClr val="00B050"/>
                          </a:solidFill>
                          <a:effectLst/>
                          <a:latin typeface="Arial Narrow" panose="020B0606020202030204" pitchFamily="34" charset="0"/>
                          <a:ea typeface="+mn-ea"/>
                          <a:cs typeface="+mn-cs"/>
                        </a:rPr>
                        <a:t>1 </a:t>
                      </a:r>
                      <a:r>
                        <a:rPr lang="ru-RU" sz="1200" b="1" i="0" u="sng" strike="noStrike" kern="1200" dirty="0" err="1" smtClean="0">
                          <a:solidFill>
                            <a:srgbClr val="00B050"/>
                          </a:solidFill>
                          <a:effectLst/>
                          <a:latin typeface="Arial Narrow" panose="020B0606020202030204" pitchFamily="34" charset="0"/>
                          <a:ea typeface="+mn-ea"/>
                          <a:cs typeface="+mn-cs"/>
                        </a:rPr>
                        <a:t>АЖ-дан</a:t>
                      </a:r>
                      <a:r>
                        <a:rPr lang="ru-RU" sz="1200" b="1" i="0" u="sng" strike="noStrike" kern="1200" dirty="0" smtClean="0">
                          <a:solidFill>
                            <a:srgbClr val="00B050"/>
                          </a:solidFill>
                          <a:effectLst/>
                          <a:latin typeface="Arial Narrow" panose="020B0606020202030204" pitchFamily="34" charset="0"/>
                          <a:ea typeface="+mn-ea"/>
                          <a:cs typeface="+mn-cs"/>
                        </a:rPr>
                        <a:t> 5%</a:t>
                      </a:r>
                      <a:endParaRPr lang="ru-RU" sz="1200" b="1" i="0" u="sng" strike="noStrike" kern="1200" dirty="0">
                        <a:solidFill>
                          <a:srgbClr val="00B050"/>
                        </a:solidFill>
                        <a:effectLst/>
                        <a:latin typeface="Arial Narrow" panose="020B0606020202030204" pitchFamily="34" charset="0"/>
                        <a:ea typeface="+mn-ea"/>
                        <a:cs typeface="+mn-cs"/>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ru-RU" sz="1200" b="1" i="0" u="sng" strike="noStrike" dirty="0" smtClean="0">
                          <a:solidFill>
                            <a:srgbClr val="000000"/>
                          </a:solidFill>
                          <a:effectLst/>
                          <a:latin typeface="Arial Narrow" panose="020B0606020202030204" pitchFamily="34" charset="0"/>
                        </a:rPr>
                        <a:t>2018 </a:t>
                      </a:r>
                      <a:r>
                        <a:rPr lang="ru-RU" sz="1200" b="1" i="0" u="sng" strike="noStrike" dirty="0" err="1" smtClean="0">
                          <a:solidFill>
                            <a:srgbClr val="000000"/>
                          </a:solidFill>
                          <a:effectLst/>
                          <a:latin typeface="Arial Narrow" panose="020B0606020202030204" pitchFamily="34" charset="0"/>
                        </a:rPr>
                        <a:t>жылғы</a:t>
                      </a:r>
                      <a:r>
                        <a:rPr lang="ru-RU" sz="1200" b="1" i="0" u="sng" strike="noStrike" baseline="0" dirty="0" err="1" smtClean="0">
                          <a:solidFill>
                            <a:srgbClr val="000000"/>
                          </a:solidFill>
                          <a:effectLst/>
                          <a:latin typeface="Arial Narrow" panose="020B0606020202030204" pitchFamily="34" charset="0"/>
                        </a:rPr>
                        <a:t> </a:t>
                      </a:r>
                      <a:r>
                        <a:rPr lang="ru-RU" sz="1200" b="1" i="0" u="sng" strike="noStrike" baseline="0" dirty="0" smtClean="0">
                          <a:solidFill>
                            <a:srgbClr val="000000"/>
                          </a:solidFill>
                          <a:effectLst/>
                          <a:latin typeface="Arial Narrow" panose="020B0606020202030204" pitchFamily="34" charset="0"/>
                        </a:rPr>
                        <a:t>1 </a:t>
                      </a:r>
                      <a:r>
                        <a:rPr lang="ru-RU" sz="1200" b="1" i="0" u="sng" strike="noStrike" baseline="0" dirty="0" err="1" smtClean="0">
                          <a:solidFill>
                            <a:srgbClr val="000000"/>
                          </a:solidFill>
                          <a:effectLst/>
                          <a:latin typeface="Arial Narrow" panose="020B0606020202030204" pitchFamily="34" charset="0"/>
                        </a:rPr>
                        <a:t>қаңтардан бастап</a:t>
                      </a:r>
                      <a:endParaRPr lang="ru-RU" sz="1200" b="1" i="0" u="sng" strike="noStrike" dirty="0">
                        <a:solidFill>
                          <a:srgbClr val="000000"/>
                        </a:solidFill>
                        <a:effectLst/>
                        <a:latin typeface="Arial Narrow" panose="020B0606020202030204" pitchFamily="34" charset="0"/>
                      </a:endParaRPr>
                    </a:p>
                  </a:txBody>
                  <a:tcPr marL="5306" marR="5306" marT="530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r>
            </a:tbl>
          </a:graphicData>
        </a:graphic>
      </p:graphicFrame>
    </p:spTree>
    <p:extLst>
      <p:ext uri="{BB962C8B-B14F-4D97-AF65-F5344CB8AC3E}">
        <p14:creationId xmlns:p14="http://schemas.microsoft.com/office/powerpoint/2010/main" val="3396946144"/>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Другая 1">
      <a:majorFont>
        <a:latin typeface="Arial Narrow"/>
        <a:ea typeface=""/>
        <a:cs typeface=""/>
      </a:majorFont>
      <a:minorFont>
        <a:latin typeface="Arial Narrow"/>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HDOfficeLightV0">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12705</TotalTime>
  <Words>4168</Words>
  <Application>Microsoft Office PowerPoint</Application>
  <PresentationFormat>Произвольный</PresentationFormat>
  <Paragraphs>841</Paragraphs>
  <Slides>24</Slides>
  <Notes>9</Notes>
  <HiddenSlides>0</HiddenSlides>
  <MMClips>0</MMClips>
  <ScaleCrop>false</ScaleCrop>
  <HeadingPairs>
    <vt:vector size="4" baseType="variant">
      <vt:variant>
        <vt:lpstr>Тема</vt:lpstr>
      </vt:variant>
      <vt:variant>
        <vt:i4>2</vt:i4>
      </vt:variant>
      <vt:variant>
        <vt:lpstr>Заголовки слайдов</vt:lpstr>
      </vt:variant>
      <vt:variant>
        <vt:i4>24</vt:i4>
      </vt:variant>
    </vt:vector>
  </HeadingPairs>
  <TitlesOfParts>
    <vt:vector size="26" baseType="lpstr">
      <vt:lpstr>Тема Office</vt:lpstr>
      <vt:lpstr>HDOfficeLightV0</vt:lpstr>
      <vt:lpstr>Мемлекет, жұмыс беруші және азаматтың ЫНТЫМАҚТАСТАН ЖАУАПКЕРШІЛІГІ қағидаты негізінде денсаулық сақтау жүйесінің қаржылық орнықтылығын күшейту.</vt:lpstr>
      <vt:lpstr>ҚР-да МӘМС ЕНГІЗУ АЛҒЫШАРТТАРЫ </vt:lpstr>
      <vt:lpstr>ҚР-ДАҒЫ МӘМС МОДЕЛІНІҢ НЕГІЗГІ ҚАҒИДАТТАРЫ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Внедрение ОСМС</dc:title>
  <dc:creator>User</dc:creator>
  <cp:lastModifiedBy>WW</cp:lastModifiedBy>
  <cp:revision>741</cp:revision>
  <cp:lastPrinted>2017-03-09T07:38:44Z</cp:lastPrinted>
  <dcterms:created xsi:type="dcterms:W3CDTF">2015-05-18T09:28:19Z</dcterms:created>
  <dcterms:modified xsi:type="dcterms:W3CDTF">2017-03-23T10:12:29Z</dcterms:modified>
</cp:coreProperties>
</file>