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1" r:id="rId4"/>
    <p:sldId id="272" r:id="rId5"/>
    <p:sldId id="257" r:id="rId6"/>
    <p:sldId id="271" r:id="rId7"/>
    <p:sldId id="265" r:id="rId8"/>
    <p:sldId id="266" r:id="rId9"/>
    <p:sldId id="263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9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055;&#1072;&#1085;&#1072;&#1075;&#1091;&#1083;&#1100;\YandexDisk\&#1052;&#1052;\&#1101;&#1087;&#1080;&#1076;&#1099;%2015-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975144329452451E-2"/>
          <c:y val="0.12458816693541983"/>
          <c:w val="0.80854534309960679"/>
          <c:h val="0.8466563807244564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распространенность</c:v>
                </c:pt>
              </c:strCache>
            </c:strRef>
          </c:tx>
          <c:spPr>
            <a:ln w="317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Pt>
            <c:idx val="3"/>
            <c:bubble3D val="0"/>
            <c:spPr>
              <a:ln w="31750" cap="rnd">
                <a:solidFill>
                  <a:srgbClr val="00B05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A6D-43FB-9415-1C08CF83787A}"/>
              </c:ext>
            </c:extLst>
          </c:dPt>
          <c:dPt>
            <c:idx val="4"/>
            <c:bubble3D val="0"/>
            <c:spPr>
              <a:ln w="31750" cap="rnd">
                <a:solidFill>
                  <a:srgbClr val="00B05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A6D-43FB-9415-1C08CF83787A}"/>
              </c:ext>
            </c:extLst>
          </c:dPt>
          <c:dPt>
            <c:idx val="5"/>
            <c:bubble3D val="0"/>
            <c:spPr>
              <a:ln w="31750" cap="rnd">
                <a:solidFill>
                  <a:srgbClr val="00B05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A6D-43FB-9415-1C08CF83787A}"/>
              </c:ext>
            </c:extLst>
          </c:dPt>
          <c:dPt>
            <c:idx val="6"/>
            <c:bubble3D val="0"/>
            <c:spPr>
              <a:ln w="31750" cap="rnd">
                <a:solidFill>
                  <a:srgbClr val="00B05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A6D-43FB-9415-1C08CF83787A}"/>
              </c:ext>
            </c:extLst>
          </c:dPt>
          <c:dLbls>
            <c:dLbl>
              <c:idx val="0"/>
              <c:layout>
                <c:manualLayout>
                  <c:x val="-2.2100526736133427E-2"/>
                  <c:y val="-5.60490397904526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62,8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52,3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50,4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32,7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31,4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9066945079097761E-2"/>
                  <c:y val="-9.947181851062925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12,6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6410710304248207E-3"/>
                  <c:y val="-8.526107458930699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6,3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2020</c:v>
                </c:pt>
                <c:pt idx="4">
                  <c:v>2025</c:v>
                </c:pt>
                <c:pt idx="5">
                  <c:v>2030</c:v>
                </c:pt>
                <c:pt idx="6">
                  <c:v>2035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90.6</c:v>
                </c:pt>
                <c:pt idx="1">
                  <c:v>80.599999999999994</c:v>
                </c:pt>
                <c:pt idx="2">
                  <c:v>76.400000000000006</c:v>
                </c:pt>
                <c:pt idx="3">
                  <c:v>72.5</c:v>
                </c:pt>
                <c:pt idx="4">
                  <c:v>45.3</c:v>
                </c:pt>
                <c:pt idx="5">
                  <c:v>18.100000000000001</c:v>
                </c:pt>
                <c:pt idx="6">
                  <c:v>9.1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AA6D-43FB-9415-1C08CF83787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заболеваемость</c:v>
                </c:pt>
              </c:strCache>
            </c:strRef>
          </c:tx>
          <c:spPr>
            <a:ln w="317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Pt>
            <c:idx val="3"/>
            <c:bubble3D val="0"/>
            <c:spPr>
              <a:ln w="31750" cap="rnd">
                <a:solidFill>
                  <a:srgbClr val="0070C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A6D-43FB-9415-1C08CF83787A}"/>
              </c:ext>
            </c:extLst>
          </c:dPt>
          <c:dPt>
            <c:idx val="4"/>
            <c:bubble3D val="0"/>
            <c:spPr>
              <a:ln w="31750" cap="rnd">
                <a:solidFill>
                  <a:srgbClr val="0070C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A6D-43FB-9415-1C08CF83787A}"/>
              </c:ext>
            </c:extLst>
          </c:dPt>
          <c:dPt>
            <c:idx val="5"/>
            <c:bubble3D val="0"/>
            <c:spPr>
              <a:ln w="31750" cap="rnd">
                <a:solidFill>
                  <a:srgbClr val="0070C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A6D-43FB-9415-1C08CF83787A}"/>
              </c:ext>
            </c:extLst>
          </c:dPt>
          <c:dPt>
            <c:idx val="6"/>
            <c:bubble3D val="0"/>
            <c:spPr>
              <a:ln w="31750" cap="rnd">
                <a:solidFill>
                  <a:srgbClr val="0070C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AA6D-43FB-9415-1C08CF83787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45,3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36,7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35,2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007659621632195E-2"/>
                  <c:y val="-5.996172347862852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25,9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22,6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464741239479936E-2"/>
                  <c:y val="-4.56542407637558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9,1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5557726660854729E-3"/>
                  <c:y val="-4.085488749648010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4,5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2020</c:v>
                </c:pt>
                <c:pt idx="4">
                  <c:v>2025</c:v>
                </c:pt>
                <c:pt idx="5">
                  <c:v>2030</c:v>
                </c:pt>
                <c:pt idx="6">
                  <c:v>2035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58.5</c:v>
                </c:pt>
                <c:pt idx="1">
                  <c:v>52.7</c:v>
                </c:pt>
                <c:pt idx="2">
                  <c:v>52.2</c:v>
                </c:pt>
                <c:pt idx="3">
                  <c:v>46.8</c:v>
                </c:pt>
                <c:pt idx="4">
                  <c:v>29.3</c:v>
                </c:pt>
                <c:pt idx="5">
                  <c:v>11.7</c:v>
                </c:pt>
                <c:pt idx="6">
                  <c:v>5.9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AA6D-43FB-9415-1C08CF8378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смертность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3"/>
            <c:bubble3D val="0"/>
            <c:spPr>
              <a:ln w="31750" cap="rnd">
                <a:solidFill>
                  <a:srgbClr val="FF000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AA6D-43FB-9415-1C08CF83787A}"/>
              </c:ext>
            </c:extLst>
          </c:dPt>
          <c:dPt>
            <c:idx val="4"/>
            <c:bubble3D val="0"/>
            <c:spPr>
              <a:ln w="31750" cap="rnd">
                <a:solidFill>
                  <a:srgbClr val="FF000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AA6D-43FB-9415-1C08CF83787A}"/>
              </c:ext>
            </c:extLst>
          </c:dPt>
          <c:dPt>
            <c:idx val="5"/>
            <c:bubble3D val="0"/>
            <c:spPr>
              <a:ln w="31750" cap="rnd">
                <a:solidFill>
                  <a:srgbClr val="FF000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AA6D-43FB-9415-1C08CF83787A}"/>
              </c:ext>
            </c:extLst>
          </c:dPt>
          <c:dPt>
            <c:idx val="6"/>
            <c:bubble3D val="0"/>
            <c:spPr>
              <a:ln w="31750" cap="rnd">
                <a:solidFill>
                  <a:srgbClr val="FF0000"/>
                </a:solidFill>
                <a:prstDash val="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AA6D-43FB-9415-1C08CF83787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3,9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3,9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3,6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4761-4AAF-A989-BD4A6C92863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1,5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AA6D-43FB-9415-1C08CF83787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1363063983954301E-2"/>
                  <c:y val="-4.21349820417061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5284375284878831E-3"/>
                  <c:y val="-1.0586254436736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AA6D-43FB-9415-1C08CF8378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2020</c:v>
                </c:pt>
                <c:pt idx="4">
                  <c:v>2025</c:v>
                </c:pt>
                <c:pt idx="5">
                  <c:v>2030</c:v>
                </c:pt>
                <c:pt idx="6">
                  <c:v>2035</c:v>
                </c:pt>
              </c:numCache>
            </c:num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4.0999999999999996</c:v>
                </c:pt>
                <c:pt idx="1">
                  <c:v>3.4</c:v>
                </c:pt>
                <c:pt idx="2" formatCode="0.0">
                  <c:v>3</c:v>
                </c:pt>
                <c:pt idx="3">
                  <c:v>2.7</c:v>
                </c:pt>
                <c:pt idx="4" formatCode="0.0">
                  <c:v>1</c:v>
                </c:pt>
                <c:pt idx="5">
                  <c:v>0.4</c:v>
                </c:pt>
                <c:pt idx="6">
                  <c:v>0.2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B-AA6D-43FB-9415-1C08CF83787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3106304"/>
        <c:axId val="81531968"/>
      </c:lineChart>
      <c:catAx>
        <c:axId val="12310630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531968"/>
        <c:crosses val="max"/>
        <c:auto val="0"/>
        <c:lblAlgn val="ctr"/>
        <c:lblOffset val="100"/>
        <c:noMultiLvlLbl val="0"/>
      </c:catAx>
      <c:valAx>
        <c:axId val="81531968"/>
        <c:scaling>
          <c:orientation val="minMax"/>
          <c:min val="-5"/>
        </c:scaling>
        <c:delete val="1"/>
        <c:axPos val="l"/>
        <c:numFmt formatCode="General" sourceLinked="1"/>
        <c:majorTickMark val="out"/>
        <c:minorTickMark val="none"/>
        <c:tickLblPos val="nextTo"/>
        <c:crossAx val="123106304"/>
        <c:crosses val="autoZero"/>
        <c:crossBetween val="between"/>
        <c:majorUnit val="5"/>
        <c:minorUnit val="1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0.32903</cdr:x>
      <cdr:y>0.24403</cdr:y>
    </cdr:from>
    <cdr:to>
      <cdr:x>0.43643</cdr:x>
      <cdr:y>0.46912</cdr:y>
    </cdr:to>
    <cdr:sp macro="" textlink="">
      <cdr:nvSpPr>
        <cdr:cNvPr id="4" name="Стрелка вниз 3"/>
        <cdr:cNvSpPr/>
      </cdr:nvSpPr>
      <cdr:spPr>
        <a:xfrm xmlns:a="http://schemas.openxmlformats.org/drawingml/2006/main">
          <a:off x="2867696" y="792088"/>
          <a:ext cx="936056" cy="730607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42,8%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0.48125</cdr:x>
      <cdr:y>0.27824</cdr:y>
    </cdr:from>
    <cdr:to>
      <cdr:x>0.56254</cdr:x>
      <cdr:y>0.47196</cdr:y>
    </cdr:to>
    <cdr:sp macro="" textlink="">
      <cdr:nvSpPr>
        <cdr:cNvPr id="8" name="Стрелка вниз 7"/>
        <cdr:cNvSpPr/>
      </cdr:nvSpPr>
      <cdr:spPr>
        <a:xfrm xmlns:a="http://schemas.openxmlformats.org/drawingml/2006/main">
          <a:off x="5592478" y="903126"/>
          <a:ext cx="944692" cy="628787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>
              <a:solidFill>
                <a:schemeClr val="tx1"/>
              </a:solidFill>
            </a:rPr>
            <a:t>50%</a:t>
          </a:r>
        </a:p>
      </cdr:txBody>
    </cdr:sp>
  </cdr:relSizeAnchor>
  <cdr:relSizeAnchor xmlns:cdr="http://schemas.openxmlformats.org/drawingml/2006/chartDrawing">
    <cdr:from>
      <cdr:x>0.58354</cdr:x>
      <cdr:y>0.49428</cdr:y>
    </cdr:from>
    <cdr:to>
      <cdr:x>0.66979</cdr:x>
      <cdr:y>0.69447</cdr:y>
    </cdr:to>
    <cdr:sp macro="" textlink="">
      <cdr:nvSpPr>
        <cdr:cNvPr id="9" name="Стрелка вниз 8"/>
        <cdr:cNvSpPr/>
      </cdr:nvSpPr>
      <cdr:spPr>
        <a:xfrm xmlns:a="http://schemas.openxmlformats.org/drawingml/2006/main">
          <a:off x="6781203" y="1604361"/>
          <a:ext cx="1002299" cy="649787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>
              <a:solidFill>
                <a:schemeClr val="tx1"/>
              </a:solidFill>
            </a:rPr>
            <a:t>80%</a:t>
          </a:r>
        </a:p>
      </cdr:txBody>
    </cdr:sp>
  </cdr:relSizeAnchor>
  <cdr:relSizeAnchor xmlns:cdr="http://schemas.openxmlformats.org/drawingml/2006/chartDrawing">
    <cdr:from>
      <cdr:x>0.70144</cdr:x>
      <cdr:y>0.55453</cdr:y>
    </cdr:from>
    <cdr:to>
      <cdr:x>0.79129</cdr:x>
      <cdr:y>0.74824</cdr:y>
    </cdr:to>
    <cdr:sp macro="" textlink="">
      <cdr:nvSpPr>
        <cdr:cNvPr id="10" name="Стрелка вниз 9"/>
        <cdr:cNvSpPr/>
      </cdr:nvSpPr>
      <cdr:spPr>
        <a:xfrm xmlns:a="http://schemas.openxmlformats.org/drawingml/2006/main">
          <a:off x="6113516" y="1799915"/>
          <a:ext cx="783097" cy="628754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>
              <a:solidFill>
                <a:schemeClr val="tx1"/>
              </a:solidFill>
            </a:rPr>
            <a:t>90%</a:t>
          </a:r>
        </a:p>
      </cdr:txBody>
    </cdr:sp>
  </cdr:relSizeAnchor>
  <cdr:relSizeAnchor xmlns:cdr="http://schemas.openxmlformats.org/drawingml/2006/chartDrawing">
    <cdr:from>
      <cdr:x>0.48705</cdr:x>
      <cdr:y>0.69955</cdr:y>
    </cdr:from>
    <cdr:to>
      <cdr:x>0.56185</cdr:x>
      <cdr:y>0.8388</cdr:y>
    </cdr:to>
    <cdr:sp macro="" textlink="">
      <cdr:nvSpPr>
        <cdr:cNvPr id="13" name="Стрелка вниз 12"/>
        <cdr:cNvSpPr/>
      </cdr:nvSpPr>
      <cdr:spPr>
        <a:xfrm xmlns:a="http://schemas.openxmlformats.org/drawingml/2006/main">
          <a:off x="5659915" y="2270637"/>
          <a:ext cx="869213" cy="451985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solidFill>
            <a:srgbClr val="EBC8BF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75%</a:t>
          </a:r>
        </a:p>
      </cdr:txBody>
    </cdr:sp>
  </cdr:relSizeAnchor>
  <cdr:relSizeAnchor xmlns:cdr="http://schemas.openxmlformats.org/drawingml/2006/chartDrawing">
    <cdr:from>
      <cdr:x>0.34509</cdr:x>
      <cdr:y>0.64776</cdr:y>
    </cdr:from>
    <cdr:to>
      <cdr:x>0.43439</cdr:x>
      <cdr:y>0.82569</cdr:y>
    </cdr:to>
    <cdr:sp macro="" textlink="">
      <cdr:nvSpPr>
        <cdr:cNvPr id="14" name="Стрелка вниз 13"/>
        <cdr:cNvSpPr/>
      </cdr:nvSpPr>
      <cdr:spPr>
        <a:xfrm xmlns:a="http://schemas.openxmlformats.org/drawingml/2006/main">
          <a:off x="3007629" y="2102545"/>
          <a:ext cx="778303" cy="577527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solidFill>
            <a:srgbClr val="EBC8BF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900" b="1" dirty="0" smtClean="0">
              <a:solidFill>
                <a:schemeClr val="tx1"/>
              </a:solidFill>
            </a:rPr>
            <a:t>61,5%</a:t>
          </a:r>
          <a:endParaRPr lang="ru-RU" sz="9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0.70082</cdr:x>
      <cdr:y>0.8652</cdr:y>
    </cdr:from>
    <cdr:to>
      <cdr:x>0.78344</cdr:x>
      <cdr:y>0.98854</cdr:y>
    </cdr:to>
    <cdr:sp macro="" textlink="">
      <cdr:nvSpPr>
        <cdr:cNvPr id="16" name="Стрелка вниз 15"/>
        <cdr:cNvSpPr/>
      </cdr:nvSpPr>
      <cdr:spPr>
        <a:xfrm xmlns:a="http://schemas.openxmlformats.org/drawingml/2006/main">
          <a:off x="6108041" y="2808312"/>
          <a:ext cx="720079" cy="400345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solidFill>
            <a:srgbClr val="EBC8BF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95%</a:t>
          </a:r>
        </a:p>
      </cdr:txBody>
    </cdr:sp>
  </cdr:relSizeAnchor>
  <cdr:relSizeAnchor xmlns:cdr="http://schemas.openxmlformats.org/drawingml/2006/chartDrawing">
    <cdr:from>
      <cdr:x>0.59341</cdr:x>
      <cdr:y>0.77647</cdr:y>
    </cdr:from>
    <cdr:to>
      <cdr:x>0.67045</cdr:x>
      <cdr:y>0.9002</cdr:y>
    </cdr:to>
    <cdr:sp macro="" textlink="">
      <cdr:nvSpPr>
        <cdr:cNvPr id="11" name="Стрелка вниз 10"/>
        <cdr:cNvSpPr/>
      </cdr:nvSpPr>
      <cdr:spPr>
        <a:xfrm xmlns:a="http://schemas.openxmlformats.org/drawingml/2006/main">
          <a:off x="5171937" y="2520306"/>
          <a:ext cx="671451" cy="401605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solidFill>
            <a:srgbClr val="EBC8BF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90%</a:t>
          </a:r>
        </a:p>
      </cdr:txBody>
    </cdr:sp>
  </cdr:relSizeAnchor>
  <cdr:relSizeAnchor xmlns:cdr="http://schemas.openxmlformats.org/drawingml/2006/chartDrawing">
    <cdr:from>
      <cdr:x>0.53284</cdr:x>
      <cdr:y>0.82865</cdr:y>
    </cdr:from>
    <cdr:to>
      <cdr:x>0.63775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44008" y="2689682"/>
          <a:ext cx="914400" cy="5561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0.5107</cdr:x>
      <cdr:y>0.82865</cdr:y>
    </cdr:from>
    <cdr:to>
      <cdr:x>0.59671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451020" y="2689683"/>
          <a:ext cx="749632" cy="556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 smtClean="0">
              <a:latin typeface="Arial" pitchFamily="34" charset="0"/>
              <a:cs typeface="Arial" pitchFamily="34" charset="0"/>
            </a:rPr>
            <a:t>0,9</a:t>
          </a:r>
          <a:endParaRPr lang="ru-RU" sz="12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0.87267</cdr:x>
      <cdr:y>0.04437</cdr:y>
    </cdr:from>
    <cdr:to>
      <cdr:x>0.95396</cdr:x>
      <cdr:y>0.37714</cdr:y>
    </cdr:to>
    <cdr:sp macro="" textlink="">
      <cdr:nvSpPr>
        <cdr:cNvPr id="12" name="Стрелка вниз 11"/>
        <cdr:cNvSpPr/>
      </cdr:nvSpPr>
      <cdr:spPr>
        <a:xfrm xmlns:a="http://schemas.openxmlformats.org/drawingml/2006/main">
          <a:off x="7605833" y="144016"/>
          <a:ext cx="708492" cy="108012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D73CC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rgbClr val="002060"/>
              </a:solidFill>
            </a:rPr>
            <a:t>целевые</a:t>
          </a:r>
          <a:endParaRPr lang="ru-RU" sz="1200" b="1" dirty="0">
            <a:solidFill>
              <a:srgbClr val="00206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764C7-310C-4053-9559-AE469315D807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2E22B-A3EB-4E4A-B83E-DEE8B64DF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15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6ED72-620A-4290-9DB2-202F90D474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304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88B05-CE08-4AC1-B947-86951C50CEC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019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45070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такое Национальное Партнерство 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СТОП </a:t>
            </a:r>
            <a: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ТБ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цели и  </a:t>
            </a:r>
            <a: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48160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г</a:t>
            </a:r>
            <a:r>
              <a:rPr lang="ru-RU" dirty="0" err="1" smtClean="0"/>
              <a:t>.Алматы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243027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СПАСИБО ЗА ВНИМАНИЕ!</a:t>
            </a:r>
            <a:endParaRPr lang="ru-RU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751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 образования Партнерства STOP TB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003232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Учреждение «Партнерство </a:t>
            </a:r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TB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на заседании Первой сессии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Специального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комитета по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эпидемии 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туберкулеза в Лондоне в марте 1998г. </a:t>
            </a: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Март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2000 г. была подготовлена </a:t>
            </a:r>
            <a:r>
              <a:rPr lang="ru-RU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Амстердамская </a:t>
            </a:r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декларация </a:t>
            </a:r>
            <a:endParaRPr lang="ru-RU" sz="22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Остановить туберкулез»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в которой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содержится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призыв к действиям со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стороны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В 2000 г. на Всемирной ассамблее здравоохранения одобрили создание Глобального партнерства по борьбе с туберкулезом –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Партнерство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STOP TB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поддержали и подписали Делегации из 20 стран с самым высоким бременем туберкулеза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Arial" pitchFamily="34" charset="0"/>
                <a:cs typeface="Arial" panose="020B0604020202020204" pitchFamily="34" charset="0"/>
              </a:rPr>
              <a:t>Партнерство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anose="020B0604020202020204" pitchFamily="34" charset="0"/>
              </a:rPr>
              <a:t>STOP TB – входит в </a:t>
            </a:r>
          </a:p>
          <a:p>
            <a:pPr marL="0" indent="0" algn="ctr">
              <a:buNone/>
            </a:pP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anose="020B0604020202020204" pitchFamily="34" charset="0"/>
              </a:rPr>
              <a:t>структуру ООН</a:t>
            </a:r>
            <a:endParaRPr lang="ru-RU" sz="2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04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0891" y="754039"/>
            <a:ext cx="2531269" cy="25657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AutoShape 2" descr="data:image/png;base64,iVBORw0KGgoAAAANSUhEUgAAAGwAAACYCAYAAAABZQzCAAAebElEQVR4Xu3dV6x0VRUH8EMTpAoKSldBEKlKV0CxgihFQRFCEEJQXgjBBxIeDLwQSIAnYjCgEAvNUBQbAiodBGkqSAfpKB0bRcxvJ/8vh3HmTjt37oyck0zunTn77L326nuttfdZ7PXXX3+9aq+ZwcBiLcFmhlYF0JZgs0WvlmAzRq+WYC3BZg0DMwZva8Nags0YBmYM3FbCWoLNGAZmDNyxJOw///nPoum+/PLL1a9//evqiSeeqPbbb7/qLW95y6J7iy+++IyhZXrBHYtgr776anXbbbdV//rXv8rn9ttvr55//vnqAx/4QLXBBhtU//znP6ttttmmuuWWW8pvyy677PRiYkYgG4tgl19+efXAAw9UW221VXX33XdXq6yySnX99dcXAn3yk5+s3va2t1Vvf/vbqwsuuKDabLPNyneSuMIKK1Skc6mllqoQ/cknn6ze9a53Ve94xzuq++67r/y+6aabVltsscWMoHFyYI5FsO985zsF0e95z3sKAY455phCjPXXX7/68Ic/XP3jH/+oXnjhheq6666rlllmmWrllVeu7r333mqllVYqhBJ3Xn311avHHnusSCipJLFrrLFG9bGPfazabbfdJoeJGRlpLIKdfPLJBcl/+ctfCiHYLchnsw4++OCiHh999NHq61//ekFHbF7dpj344IPVa6+9Vq233nozgrKFBXMsgn3ve9+rHn/88eqqq66q1l133erzn/98ddJJJ1Uf+tCHqsMOO6z67W9/W4jHlr3yyivVOuusUyTppZdeqt797ncXQj377LPFtj399NNF8nw4LqTv3//+d7XxxhtXf/vb3wozUL8uzz788MNFdVKjmMJFMjEM6cUA2mj7yCOPFHVtHOo3fX/wgx+cObU7FsGuvfba6sILL6y23XbbglgS9YMf/KDYnxVXXLEg+DOf+Ux1zjnnFNX4/ve/vyDukksuqdZee+2iIkmn3//whz8UYi222GLVX//610IIiN9xxx1LmxdffLEQboklliiEufXWW6u3vvWtRR0bl2183/veV911112L2rCla621VumPJsAc2lLb+v7Upz41c2p3LIKZ9Le+9a3q73//e7XLLrsUZJMK0sDRIHVf/epXiy2DyC233LJIXOdVV5UQT2o9m4skRnWSvh122OEN/dSfJ7133nnnG8bqpooXVrGNPvpYBIMIn9/97nfVn/70p+JYUDcQDOEQu+SSS3Yl0uggv7mfHItgd9xxR3HnqSnqierxl6p75plnirqixhCVlKXdU089VW233XbFrlFTcff//Oc/F0IjOEkluRiAJFOxpM9HP/q0nKAeJ3lZtrC34DBP8wUj+MzVvF3LL7980TTsN5VPpYObc8a+rrbaauVZ9pVtZSIGuUYmGISdfvrpRf1svvnmBUDE4wgAxIQgPWusjTbaqAAbd97v2gEWAZdeeukyuY9+9KMVRmDDEPmhhx4qzyy33HLVxz/+8UJg/ViQWzog9qQuc/72t79d4KWa2W7ws5UcKhrGvBHH3J977rmyxHnve99bcANW60y2mopHSLbVWtU6dZBrZILpXGSDvdlkk00KQhELlzHquIsEIQJimoDJABqhEMNv2vjEEWAHtXP5n5MSSdM/L9NfqlbfJl8Pgw0y6abagIXjZX7WkwgGNvCaIwKTKvMwx9///veF+axdSSUpA7/nfAa5RiYYYH7yk58U7w/XM/Zf/vKXq4svvri42QDnYJAQXIYIxJ7K2H333YvLT5K233776p577in3eXC4DbfyGo1xwAEHVFdeeeUiRwT3UoNsJkSJW5LehbgQ5owzzijeKQ1x2WWXFea5//77qzXXXLMwVwix4YYbFrxgVNrhj3/8Y/GsEZBXrY9BrpEJ1qtzdgz30+90PaQjHEL0u+rP9ms7C/cRDA4Qr6lrLIIJOUEyu0P0OQskjl5n20gKieJIpPwRR2mLE00mdoza0Iaa8/xCq7umENx0PyMTjORYAFNdEB0PbtVVVy0i/9Of/rQ4CRCPaAjLvsXDSmAXgel0RlhUgnqMOl1Iddc0opvqb2SCBQDeEuehvtAdFbioUERvr+4YGJtgLWIni4GxCMbutFczGBh0i8NYBGsG1LaXYTDQEmwYbE1B25ZgU0CEYUBoCTYMtqagbUuwKSDCMCC0BBsGW1PQtiXYFBBhGBBagg2DrSlo2xJsCogwDAgtwYbB1hS0nVeCidJLwQgMy0rXL4U7IvwKdWbxWij455Vg6gmVcx999NGlRlEBS/JfahuSlZWN9V3+TLpFQYuyOJlqGWuXTO0ee+xRaimUJsgQeM7/MtnJw0nF+65mxDOy06lK9oz6Ezk5GV/pH2kfY8n4qtWQKUjBqvjeXnvtVf34xz8uCVn7BX75y1+WBC14MaE2MuXSSIqOFK9KXAYG8Oyzzz6lhKKJa14JJlV+6qmnVkcddVR1zTXXlI9clzoNk5RTUxOiGMWE7XBRdgBpyg4gyBYm3xWxHH/88aVcQIGOGvyddtqp+tnPflaQaSwVx/qEUElQv+28887Vd7/73ZJrU5IAeRBqI8fXvva1kofTpwosDKYoRjslDy7Mdtxxx5VaFO0VHilNAL9MuroMxTbGQkABcfUpmPHSSy8tWuTYY49trFhoXglW56iUCshKJ7vsb4o8IbnbRRogJgWo2uNqWWuI9fnCF76wqBRBu3qbQbiaJEIsQtTH6vZsHX5wpH3gDMMMMu4obSZGsLmAk7jE3Wrdp+WiPmXUqdBuyVma4YYbbqg+/elPT3Tf20QJdvXVV5daD2qRClT3zvawHaqg9t1336Ja/K5NbAPbxnaRAG39RWTVUn5XseR3iFXLj9t/85vflL5JDueH2lQfSCKzMYMq04Z061M110UXXbTIPnIsqFnFnggIZiqQCgev78rblDiwkxwoz/hNWfp8XBMlmE0RvMZU+ioBo44gG/JwK65NZSxExzaxf3bHQAzkQ0ycAPbH5ghOyq677lrusx92siC8++wUREI8opFmUm18BPNha3wQec899ywShlmUp0V1g5l0cVLYWQTk+CgqOuKII8rGjwMPPLCRkoluBJ8owQIAr4s0qHaFCJ6VgsyvfOUrxSbUNy902rC5uBbycT2CufTl+djHYW1bnvWXcwPmFA9lX0Gn7Y2Nm6993QtCsIXS/02oKPX/3P53vvOdpWoXg5C6G2+8sahBXuZ8XhMhmDXRz3/+86LqqD/lbtZjVBgbxB5xw1Oa7TfSp13ca1Kj0pa6wsXskIubbo9aSrgh0p4y251SJk5dkWJrMn0ai5fJVlKLtuZal7GvxjEGySFRbJyPS5WyZ9XXYzoq1tpLe+V+Bx10UFnXgU3d/6Dl18MQeCIEg0w7M5Vdn3feeWXS7AsOZQPYJZfJQqKPhSYbph2nQrEq+4eAsX3un3jiiWVvtd85Dp77xje+UZ1wwgkF0QhjpwybZzx1j5wEvyOIddjhhx9eSsdjX8GLKSzU2bvAYOsvSaK+qTyLY/34WOwjoLnoH+GtxZou2ZsIwcJBjDcOV0uedRlEn3vuuUVSOCPsECNOwhAmdsjfVBaRxG42gq1x1e0KxJMcqsx6Lc9pS7JJH4bIkRSxTVkr1tdZ9X4Dv/H8T6r0k6t+fxgJ6td2ogTrB0x7vz8GWoL1x9FUtWgJNlXk6A9MowSz0BTFFkUXoOUA+PCi2AxeG+PMrjDsgqTu0fccAgvR2BgLXDbDvdgsAVwLaRebwWFh8+rxSP25xzaxgWykcdmXRMwFjrnfnrcgZ1Prnmc21nuG05DTecCuL4FoXiAHxMKc95n4pnGz5dc9v4OPjTSuBbdIyahXowQ7//zzixcmGu8vwBFFtIA3JuLAe+Ji88g4FogivQGBoh3c5exiDIF4W5YGhxxySPEys4caAn24+xCFWBBqnQQx7knPYA7Iz1FJvEsREcsKGxAhVf8f+chHSh+8S0TSp/SKJYLfwIMREYoHCV5nlCCA+ZmLOXKuwKB/xDcnMAtx2Wb72c9+tniSo1yNEiwAkAKIE+vr5s3Ji0GoTX6JDHi2HpH3HSEQ3GXi2iZton87GCHNxcOsR0hGQUaeCXz1iEm9P+PYCUoruOrtI2md48drrM9jFBgbJxgOPfPMMwvXWcQiAkTjVhxOhflLreBYAdm0z/qFux0Xmiq96aabSkiIaqTmEElg2NpMzJDaMx4ExlVHWOqMJNtb7OwqBMhZIhjBYpdq05f/wUIaSaZxrK9Ih0V+pzrMMzk/S+DXs9qCOakja0NSDi/Z+DgKofJM4wQD9De/+c1iHxIhiE2gGnO0EMKREFlfh7NQNdqxB+5BBK4UDEZgBBPt168PFXTkkUcWG6QNZFt4izxAGERTs+wZSZYIxRBUH2ZAYJJBtVFTgraeI6meEW0Br6Axwum3rg7zDLtLfRqfGgQbeEPIZNEx7f7771/s5ThX4wTrVB1RdZBPMkgcbvW3Uz1EpdVPw0kwuK4u53q2U632Onkn/Ua1dS50ey186+rQ/ySNDRZNcQ3y3FQQDPI5HThTzA2n5gCUqEVqIoekCPlEJTpkjFoz6aRAqKQcCZFDVSBXH753Pu+ecUmBZ8MMnR4aR+Dss88u44k5UlnaYBI2kyepfxIatUviZRjAZl7acGK0r8NCaqk/24XBop05kGjt9UMKqWGO2ShXYxIGAaeddlohGKSZMAMc15gqAiRulBSk0qISf/jDHxYE+sTLMpkgkS20VBDD03+357XVDkGTsITQTg+NLfvRj3606IQ4do7dg9jkxqhlSI7apdqNTZ0LFrN/mE0IrQ6LvoXefvGLX5S/cm4YVFiMbcO4VOjnPve5Uo8yygmtjRGszi11rykqKWuxOpDdPCZIhryozaiZuheZsXp5XL3U26jtE9OcSyL6eX91DzYB7F51LHON0wjBrKuoDMaWKiBJWfjiTmoip5ZqU19EMtYkTHuORVQiglFJJIZqNbkgharh1ruXxSlnJ6fm/OpXvyqqCyyIn9QLac82Xw4KNcpzcyAKx4G65BSQNBd1mbOjOBHWV1GT9WfMTV85CC1wGNv/cJDjl4KPUdViIwSjUtgvEwIgDjJBAFNJvnN7rfQhvb6I/MQnPlGdddZZBRE+jozwDK7OCac56icnFvDQpDGoF14Y9QNhEM4OcvWpIE4O7wxx9Aex8nGxceDjuVliUNUIhdA5JwRTmFtyZ4gYNWnxnGcS2TcvOT8MJXAQT9O8LJoxozHAO6pabIRgvRaJda+pMx3RzdPTvq4S5bCywK73lcVyXW2636lq6mqo2/idC+C5Ft69Fr5+FyjI6anJRiN6rzKCbrAO6oA0SjB2SjaWKuGBZdWPQ10QjbtNpHNBaY1FveHCLEARlRSQEuom2ebOxXPUE2dBv0JZqRnUNuoPTFGXpIrKrIetYidJFYlV4kYirePAx9FAiJwg5x6Y4w27lzmC2T3wkKh4jMagCUat+WicYKecckpFzTmSjsrygTyIhwQ2C0d2Lii56VQWTlXwYoII4HcEpuKoG5GLLJ6pHCpNgvLmm28ulcM8OerSohmiIMzYYDj00ENLqbW2KfXW3n1ZbsSNhGuvdIB9daoqFQi+K664onijkC4CYwxzwRQknjesHfOgXc4yRkhwU48CC6OeQNcowSLWgIdkAPe76mqpXnHUTYWlr9zrptI6ObfbQhYTsT+uusqda+Fb91b9nyhO/bzGXovmfjgY5v68EGwYAIZty5sTYWfoqb68cYJqC7GoIvbMd3UbJI5E4fB4iVmrxYPUPiEoUjmt18wRjPr7/ve/X/DJprh4lTxJatNiloqyWHU5jp16otLYGNJF9cXD5M2xmwhGbSkGtUif1mvmCNYNkb28wV5IZ0vZWPmvOETTSqBOuP4vCDYryG4CzpZgTWBxgn20BJsgspsYqiVYE1icYB8twSaI7CaGapxgIvO8MOujYcMvXO2Ec5qY3P9jH40TzKYCAVDxN2GaFMOILIhkCOnkPHfro4RzRAzEC62JpGu423lVo1CP/92XHJ3VoyKaYKDGCdYEUHP1IT0xSEJxvuFYqP5njmALhahpGbcl2LRQYkA4ZpZgcVDkyNhKgV2pDsHd+d62OiBu39BM7kxKZdy3MTVKMDE9J9kkJS/qLa8EWAFZKXeI5lD43Sk1grL5zqvkYcpNSTD6iwjqIVQqIYzqXs6HPJO6CGl59e2IxL7JbcnHOenGd7BwgOShtAWHaiaVTZwZY8psq/dgG/VrLN6qYPDWW29d7mkvwIwhOEBydXlroPs5lMVc5fKceOBkg9SEgEOf+vabZ8wlLwhy5MQgV6MEMyAPT9qjm0sPgQgiT4YI6hwScZdfQhDpkH7JPUgx2fqOx/pkszvG/XplkuSke6kXyTN+k8gEFwTmdVl1icjL7DCXUjfE7gfnIAQYts3IBCNNyqRNEKJduAxSICrJvLw7TLpdcQwCcedx+957712KLiEh7xLzF2FxM3WHm2Wpsw8acn2oQITD8am5h0BpkryvyyErstLq5hUHhcsxB+nN+RwIqF0KXmkC94zjOUsJjCS1Y34kL2P4aylieQLGbK/yHKYkVZhYvaXsufnBTd4f5q9M+qCnAI1MsDpnzCVV9XYIMCpX1qWzn4QZE1IQe9hizbnmgoAYFDECD2Lmt0GkpT4P7TEAhh30xIFGCFYHFFfR7dlEjlMZ2mzNGWRSbZveGBiZYDhYQQv1Rr0gEN0uW0sNcC6oCyoCsXCW/WLjeklvdmKOTLBREPdmj1KMgrPOZyZKsCYAfrP30TjBeEoMKWPPnjGmWbvEa4L01N77nzNCdbqfLT1+t16hcqlbO12auIzLSxz2hJocK8ud73UN2vc4i+jGCWbHYk4M4D0hHGL4n0rMohTQ1j28LItVhLUEYOeyrxmSFGvG22MbVUhx6SEnttJ4DuayyHVxu1XqYoQspv3Oy8MQGOpLX/rSG9paH4bRkk2wOzSbx52/yC33nf02hvVaNlvoN4vu9G3OimLzzk9LDjCBnS33nVNmA0Zg78eUjROs34C5D0HZ+zys652jHfodfNxrAT0ojIO0G3RJM0hfg7RZMIINAlzb5n8xMBbBRDrYrNTOE3VRDotjrj6VFiliN6jAnJRGlVAFjr3zjEgB1UFVUnkJ7uqL+vGskJfCT23FGlOnn3dEs5XUKonNVqec3BaVnL3Nxsz+rew1I/X6jvp0P+EskRkqWPKU+luoayyCReXkvN3O+GHib71Kn+e63xkR6ETQoKoIwmOTokIRiP3geNTH6VYbb44YcpTdkvNB1LEINh8AtX3OjYGWYDPGIRMh2Hysp7rh2TgyB5YGvS5qLzmybgcsJ80yapB6vuk/EYJlPSWFwaFIGoZzICfGoEMe58LCNG9qyBqKbdSGg2ITOYeEg8AJ4GgkzWIt41QcSUrPsl9sVSLq2bjHhkmXxIGB5Gx11WdSPfqWFpJE1Ta7LfUD9iRGc36IOeS8fess6zR9OFK9qU0XEyFYL66baz3V5Bqqn/PTTyrASfIQvtOB6uccedbVlMQuKMH6Iaq93/A6bFCE4jLrNZxuPWWtQ530SvEP2u9c7ahC9szabdDkYBPjzncfE5EwxJJeh0R7isX+ZG3ZJefZWyfR+TkdgI2getgahLWb0oGUOQlN0YwCl+yc1G9shvMvXOJ+bCIbiVHYnPprpIzJvlBz2RDIWXHopsu7Vdgt9iffO4t1rM9y9kaeTZ4QzGDSfxiVrWN/5QdzKGcO6fRakkGuiRAMgdikSBRkubKpvNfm9V6L425p9bnsYaed6WV3hsnX9bOLgR3TDVMC0I9oEyFYPyDq9+sVTE0Z6n7jDzMmac65iv36nY/7jRKMxDi4hOhLNXhzgrVRduqL60mPRDX5i6vVJ+JI7jmVkfgjgnHp/cXR3GZHG4lLdlZrUU9JXVB/3panz7ztD6dzuVOxJb9G5WlnIzs13K1iyzFJjlwCZ04azdGAxkxeL6kWatZY+lUppZ4xr7zKSQfmAS9OfwMjDbNg6RVIByDiJHBrogovO69xEnn6GjSeqC07CpGIOUphUMaijs0n5wH3kqJh1Oswkti4hOEo3hljm+1EJA6iHBVkPZNzAy1IU6NHOnA9hGiT7Upq9rSToHTMukMkIQwC9eM5hj82Mqdr42C/KwzC7aSZI8Hg1wuDFA3lwMphELdQbRslWH0S/YwyhPKQcHvdQOujX2Iy49QlbNCkZieiER/TTMpejkvoeSPYuIC1z3fHQEuwGeOMiRCsHulg29ge2eL5jHRMgg4LsSd7IgSrRzo4EZwQLr/IvZNMs52Ii+ziYeWAZ99zSmkiBeyNSAnnJKl70XfuNlfdNiSv3xBp4MTUt/XwFDkxxmcrHQXo7xe/+MXyZlqud05H5bSwxVz1HJ2XcxAtEdhfjGcJkxcUGJOzhZiWFMbnDecN7nnjnxIKYTN2XDTGxo1BrsYJxhEQEoJQxtykAG6igJdi8V0pW960ly1I/QCuOzL+R7jUitSdhkEdEEhGQAT1v0VxtjH1c5o6YU2ezZxoDv2aKy902NMU5sJD4wSztYf7jONzKqjJOD0AwdQL+o5DIVuM0EFdOZ/XhPN2IFwNcclnkYQchMztx5l5UQAEkVTuO+Q7ntwrPPSVvJr+9GHZATZtSAcJdnAmSQCbdtqA0XqSR5s6RP1hCNIhP2eZQdJJDBj8TrosJRyk6VmwZtGOeNnWBAYSpo8FWzj3k5IkB+f7TMJ+xTWBs56vyjYmjCRy4VPfSjTMQh2hEIYmSfKyDtOoxT2NS1g/gnXezwY5XDhoGoRU4OZU8g66hkIcNovaS6naXCUDw85lEu0bJ5iXDEi34zAxskQ5RDr8H7uGc6OWEI1jQvfjxpQSUHGI4X5eI+95DgMpyCt4OR6+42jjus/IZ0+0PjxPBXJKspeazaIi3Xd2IlVOqhAVbGyt2CeVzPEAf+KH/lKX9laLRVJ54AdH0j157UjeJkHaODwYDm48o08xxUE30jdOsH5c1isyTt1AAGKZTKQm8UaIzDIAApJXsgV31HKC7Aj1l+2lpiEVsZvchMgMYMjkAXNeMI3Cax7mapxgimBwKEnJuboCvwgiligJaAKIYqcmJHEkSIvd/xyFbnuNcbkkIWmDTGda4Va79bnj2ViYHaDGJ3kkiO3olDbFNSms4clhFJIBVvBlE6L4JgKKY2Y/tb71qQ8Oh2QlZjIncITweZUjhyJHN/Ge854XEm+zx4JG68Mtw+7d7eSyQQz8qPuYh+HoOCWI1Gsvcz9Yx9n40Qlr4xLWDRlUlklRN6mDnwtpdHzeVtRvDQOJJJXKVN4Wx4V0572VxhonlUNqPW+MfmkVY/WCyT14yHasrFEH6TP4apxgUYl5VQfuUouRaIFjHqw72CATy5kdIQydTqXGllBVrrw1lgqi5qx30jd1qh01lvWRdR8Esx3UFwnJOzURMy8wzeEt1C3byDmC1NR7GDduOSaCZKrO2FSoMbJ2JPEY0rqOmqS28+oqNhJhrPHirWoPXqp10JeYNk6wbpGO+m6PfuqDNCLAoBMYRr1NY9th45GNE6xbpIMKwN0MOA4W7SBJKqlEEHA7yRGX496KOogApEjH/VQ3UX95SU4WtgiR7UMMuX5z9FAOMCFVcdNxNSnJS+g4MZwNW5hymIvnjYN5SAxJcRwSr9RcXHE+SKN5aJMyApJIJZM4czam7VkO/qRVjMX5QDClBFMZ6RikCpaEsRe99mANE+MbNZrQKYn1dP+oS4impLtxCRsGsHEcgWHGqbflssed9z/uj2RgKNKWA8zEQ6ftapRgVJi3/+BIxt6ErZUghuMBGX4XnPUbRDHqCJfaPWqRSoujQbVQQYmCe/cK9UXFWT/pi7MhukKNZYMElZfN7NSi/6kghaGCzQkKG4dK853jk80PiBdVOE1Ea5Rgc01sEHWY5+vnOOX9XnPtgOwX6B3ljKtJrPFGYYSJEWwU4Npn/hcDLcFmjCtagrUEmzEMzBi4rYS1BJsxDMwYuGNJWN4nOYk5W0u1V1WNRbAWgZPHwLwRTE5L5rVbda+ogkgFqcl7lhMmSjGpoGl2auZc+5QNeL6pYxSa7KsX+Zoco3GCSZHLV4nai0CIWPvuL4QjUL24JrWCnhN+EtsTXhLdllYX2UZY4SrRBxH3vDVJzE8UXyTDvcQE/Y9h9OF/H7k3IS1hMP1BoqPHbdZzOR9EDk0eK1VZ2Usmah/43QOfcJn+zAWTYaCUBOQANL8xG/pWp9jE1TjBAJWDJRHA5ExkmDrEIDnhKEgJUdJPiDBMtnZYhEF8ilOHfTbtm8oYpL95Idiok2uf64+BlmD9cTRVLVqCTRU5+gPTEqw/jqaqRUuwqSJHf2BagvXH0VS1aAk2VeToD0xLsP44mqoWLcGmihz9gWkJ1h9HU9XivyIGe7DBlVSMAAAAAElFTkSuQmCC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AutoShape 4" descr="data:image/png;base64,iVBORw0KGgoAAAANSUhEUgAAAGwAAACYCAYAAAABZQzCAAAebElEQVR4Xu3dV6x0VRUH8EMTpAoKSldBEKlKV0CxgihFQRFCEEJQXgjBBxIeDLwQSIAnYjCgEAvNUBQbAiodBGkqSAfpKB0bRcxvJ/8vh3HmTjt37oyck0zunTn77L326nuttfdZ7PXXX3+9aq+ZwcBiLcFmhlYF0JZgs0WvlmAzRq+WYC3BZg0DMwZva8Nags0YBmYM3FbCWoLNGAZmDNyxJOw///nPoum+/PLL1a9//evqiSeeqPbbb7/qLW95y6J7iy+++IyhZXrBHYtgr776anXbbbdV//rXv8rn9ttvr55//vnqAx/4QLXBBhtU//znP6ttttmmuuWWW8pvyy677PRiYkYgG4tgl19+efXAAw9UW221VXX33XdXq6yySnX99dcXAn3yk5+s3va2t1Vvf/vbqwsuuKDabLPNyneSuMIKK1Skc6mllqoQ/cknn6ze9a53Ve94xzuq++67r/y+6aabVltsscWMoHFyYI5FsO985zsF0e95z3sKAY455phCjPXXX7/68Ic/XP3jH/+oXnjhheq6666rlllmmWrllVeu7r333mqllVYqhBJ3Xn311avHHnusSCipJLFrrLFG9bGPfazabbfdJoeJGRlpLIKdfPLJBcl/+ctfCiHYLchnsw4++OCiHh999NHq61//ekFHbF7dpj344IPVa6+9Vq233nozgrKFBXMsgn3ve9+rHn/88eqqq66q1l133erzn/98ddJJJ1Uf+tCHqsMOO6z67W9/W4jHlr3yyivVOuusUyTppZdeqt797ncXQj377LPFtj399NNF8nw4LqTv3//+d7XxxhtXf/vb3wozUL8uzz788MNFdVKjmMJFMjEM6cUA2mj7yCOPFHVtHOo3fX/wgx+cObU7FsGuvfba6sILL6y23XbbglgS9YMf/KDYnxVXXLEg+DOf+Ux1zjnnFNX4/ve/vyDukksuqdZee+2iIkmn3//whz8UYi222GLVX//610IIiN9xxx1LmxdffLEQboklliiEufXWW6u3vvWtRR0bl2183/veV911112L2rCla621VumPJsAc2lLb+v7Upz41c2p3LIKZ9Le+9a3q73//e7XLLrsUZJMK0sDRIHVf/epXiy2DyC233LJIXOdVV5UQT2o9m4skRnWSvh122OEN/dSfJ7133nnnG8bqpooXVrGNPvpYBIMIn9/97nfVn/70p+JYUDcQDOEQu+SSS3Yl0uggv7mfHItgd9xxR3HnqSnqierxl6p75plnirqixhCVlKXdU089VW233XbFrlFTcff//Oc/F0IjOEkluRiAJFOxpM9HP/q0nKAeJ3lZtrC34DBP8wUj+MzVvF3LL7980TTsN5VPpYObc8a+rrbaauVZ9pVtZSIGuUYmGISdfvrpRf1svvnmBUDE4wgAxIQgPWusjTbaqAAbd97v2gEWAZdeeukyuY9+9KMVRmDDEPmhhx4qzyy33HLVxz/+8UJg/ViQWzog9qQuc/72t79d4KWa2W7ws5UcKhrGvBHH3J977rmyxHnve99bcANW60y2mopHSLbVWtU6dZBrZILpXGSDvdlkk00KQhELlzHquIsEIQJimoDJABqhEMNv2vjEEWAHtXP5n5MSSdM/L9NfqlbfJl8Pgw0y6abagIXjZX7WkwgGNvCaIwKTKvMwx9///veF+axdSSUpA7/nfAa5RiYYYH7yk58U7w/XM/Zf/vKXq4svvri42QDnYJAQXIYIxJ7K2H333YvLT5K233776p577in3eXC4DbfyGo1xwAEHVFdeeeUiRwT3UoNsJkSJW5LehbgQ5owzzijeKQ1x2WWXFea5//77qzXXXLMwVwix4YYbFrxgVNrhj3/8Y/GsEZBXrY9BrpEJ1qtzdgz30+90PaQjHEL0u+rP9ms7C/cRDA4Qr6lrLIIJOUEyu0P0OQskjl5n20gKieJIpPwRR2mLE00mdoza0Iaa8/xCq7umENx0PyMTjORYAFNdEB0PbtVVVy0i/9Of/rQ4CRCPaAjLvsXDSmAXgel0RlhUgnqMOl1Iddc0opvqb2SCBQDeEuehvtAdFbioUERvr+4YGJtgLWIni4GxCMbutFczGBh0i8NYBGsG1LaXYTDQEmwYbE1B25ZgU0CEYUBoCTYMtqagbUuwKSDCMCC0BBsGW1PQtiXYFBBhGBBagg2DrSlo2xJsCogwDAgtwYbB1hS0nVeCidJLwQgMy0rXL4U7IvwKdWbxWij455Vg6gmVcx999NGlRlEBS/JfahuSlZWN9V3+TLpFQYuyOJlqGWuXTO0ee+xRaimUJsgQeM7/MtnJw0nF+65mxDOy06lK9oz6Ezk5GV/pH2kfY8n4qtWQKUjBqvjeXnvtVf34xz8uCVn7BX75y1+WBC14MaE2MuXSSIqOFK9KXAYG8Oyzzz6lhKKJa14JJlV+6qmnVkcddVR1zTXXlI9clzoNk5RTUxOiGMWE7XBRdgBpyg4gyBYm3xWxHH/88aVcQIGOGvyddtqp+tnPflaQaSwVx/qEUElQv+28887Vd7/73ZJrU5IAeRBqI8fXvva1kofTpwosDKYoRjslDy7Mdtxxx5VaFO0VHilNAL9MuroMxTbGQkABcfUpmPHSSy8tWuTYY49trFhoXglW56iUCshKJ7vsb4o8IbnbRRogJgWo2uNqWWuI9fnCF76wqBRBu3qbQbiaJEIsQtTH6vZsHX5wpH3gDMMMMu4obSZGsLmAk7jE3Wrdp+WiPmXUqdBuyVma4YYbbqg+/elPT3Tf20QJdvXVV5daD2qRClT3zvawHaqg9t1336Ja/K5NbAPbxnaRAG39RWTVUn5XseR3iFXLj9t/85vflL5JDueH2lQfSCKzMYMq04Z061M110UXXbTIPnIsqFnFnggIZiqQCgev78rblDiwkxwoz/hNWfp8XBMlmE0RvMZU+ioBo44gG/JwK65NZSxExzaxf3bHQAzkQ0ycAPbH5ghOyq677lrusx92siC8++wUREI8opFmUm18BPNha3wQec899ywShlmUp0V1g5l0cVLYWQTk+CgqOuKII8rGjwMPPLCRkoluBJ8owQIAr4s0qHaFCJ6VgsyvfOUrxSbUNy902rC5uBbycT2CufTl+djHYW1bnvWXcwPmFA9lX0Gn7Y2Nm6993QtCsIXS/02oKPX/3P53vvOdpWoXg5C6G2+8sahBXuZ8XhMhmDXRz3/+86LqqD/lbtZjVBgbxB5xw1Oa7TfSp13ca1Kj0pa6wsXskIubbo9aSrgh0p4y251SJk5dkWJrMn0ai5fJVlKLtuZal7GvxjEGySFRbJyPS5WyZ9XXYzoq1tpLe+V+Bx10UFnXgU3d/6Dl18MQeCIEg0w7M5Vdn3feeWXS7AsOZQPYJZfJQqKPhSYbph2nQrEq+4eAsX3un3jiiWVvtd85Dp77xje+UZ1wwgkF0QhjpwybZzx1j5wEvyOIddjhhx9eSsdjX8GLKSzU2bvAYOsvSaK+qTyLY/34WOwjoLnoH+GtxZou2ZsIwcJBjDcOV0uedRlEn3vuuUVSOCPsECNOwhAmdsjfVBaRxG42gq1x1e0KxJMcqsx6Lc9pS7JJH4bIkRSxTVkr1tdZ9X4Dv/H8T6r0k6t+fxgJ6td2ogTrB0x7vz8GWoL1x9FUtWgJNlXk6A9MowSz0BTFFkUXoOUA+PCi2AxeG+PMrjDsgqTu0fccAgvR2BgLXDbDvdgsAVwLaRebwWFh8+rxSP25xzaxgWykcdmXRMwFjrnfnrcgZ1Prnmc21nuG05DTecCuL4FoXiAHxMKc95n4pnGz5dc9v4OPjTSuBbdIyahXowQ7//zzixcmGu8vwBFFtIA3JuLAe+Ji88g4FogivQGBoh3c5exiDIF4W5YGhxxySPEys4caAn24+xCFWBBqnQQx7knPYA7Iz1FJvEsREcsKGxAhVf8f+chHSh+8S0TSp/SKJYLfwIMREYoHCV5nlCCA+ZmLOXKuwKB/xDcnMAtx2Wb72c9+tniSo1yNEiwAkAKIE+vr5s3Ji0GoTX6JDHi2HpH3HSEQ3GXi2iZton87GCHNxcOsR0hGQUaeCXz1iEm9P+PYCUoruOrtI2md48drrM9jFBgbJxgOPfPMMwvXWcQiAkTjVhxOhflLreBYAdm0z/qFux0Xmiq96aabSkiIaqTmEElg2NpMzJDaMx4ExlVHWOqMJNtb7OwqBMhZIhjBYpdq05f/wUIaSaZxrK9Ih0V+pzrMMzk/S+DXs9qCOakja0NSDi/Z+DgKofJM4wQD9De/+c1iHxIhiE2gGnO0EMKREFlfh7NQNdqxB+5BBK4UDEZgBBPt168PFXTkkUcWG6QNZFt4izxAGERTs+wZSZYIxRBUH2ZAYJJBtVFTgraeI6meEW0Br6Axwum3rg7zDLtLfRqfGgQbeEPIZNEx7f7771/s5ThX4wTrVB1RdZBPMkgcbvW3Uz1EpdVPw0kwuK4u53q2U632Onkn/Ua1dS50ey186+rQ/ySNDRZNcQ3y3FQQDPI5HThTzA2n5gCUqEVqIoekCPlEJTpkjFoz6aRAqKQcCZFDVSBXH753Pu+ecUmBZ8MMnR4aR+Dss88u44k5UlnaYBI2kyepfxIatUviZRjAZl7acGK0r8NCaqk/24XBop05kGjt9UMKqWGO2ShXYxIGAaeddlohGKSZMAMc15gqAiRulBSk0qISf/jDHxYE+sTLMpkgkS20VBDD03+357XVDkGTsITQTg+NLfvRj3606IQ4do7dg9jkxqhlSI7apdqNTZ0LFrN/mE0IrQ6LvoXefvGLX5S/cm4YVFiMbcO4VOjnPve5Uo8yygmtjRGszi11rykqKWuxOpDdPCZIhryozaiZuheZsXp5XL3U26jtE9OcSyL6eX91DzYB7F51LHON0wjBrKuoDMaWKiBJWfjiTmoip5ZqU19EMtYkTHuORVQiglFJJIZqNbkgharh1ruXxSlnJ6fm/OpXvyqqCyyIn9QLac82Xw4KNcpzcyAKx4G65BSQNBd1mbOjOBHWV1GT9WfMTV85CC1wGNv/cJDjl4KPUdViIwSjUtgvEwIgDjJBAFNJvnN7rfQhvb6I/MQnPlGdddZZBRE+jozwDK7OCac56icnFvDQpDGoF14Y9QNhEM4OcvWpIE4O7wxx9Aex8nGxceDjuVliUNUIhdA5JwRTmFtyZ4gYNWnxnGcS2TcvOT8MJXAQT9O8LJoxozHAO6pabIRgvRaJda+pMx3RzdPTvq4S5bCywK73lcVyXW2636lq6mqo2/idC+C5Ft69Fr5+FyjI6anJRiN6rzKCbrAO6oA0SjB2SjaWKuGBZdWPQ10QjbtNpHNBaY1FveHCLEARlRSQEuom2ebOxXPUE2dBv0JZqRnUNuoPTFGXpIrKrIetYidJFYlV4kYirePAx9FAiJwg5x6Y4w27lzmC2T3wkKh4jMagCUat+WicYKecckpFzTmSjsrygTyIhwQ2C0d2Lii56VQWTlXwYoII4HcEpuKoG5GLLJ6pHCpNgvLmm28ulcM8OerSohmiIMzYYDj00ENLqbW2KfXW3n1ZbsSNhGuvdIB9daoqFQi+K664onijkC4CYwxzwRQknjesHfOgXc4yRkhwU48CC6OeQNcowSLWgIdkAPe76mqpXnHUTYWlr9zrptI6ObfbQhYTsT+uusqda+Fb91b9nyhO/bzGXovmfjgY5v68EGwYAIZty5sTYWfoqb68cYJqC7GoIvbMd3UbJI5E4fB4iVmrxYPUPiEoUjmt18wRjPr7/ve/X/DJprh4lTxJatNiloqyWHU5jp16otLYGNJF9cXD5M2xmwhGbSkGtUif1mvmCNYNkb28wV5IZ0vZWPmvOETTSqBOuP4vCDYryG4CzpZgTWBxgn20BJsgspsYqiVYE1icYB8twSaI7CaGapxgIvO8MOujYcMvXO2Ec5qY3P9jH40TzKYCAVDxN2GaFMOILIhkCOnkPHfro4RzRAzEC62JpGu423lVo1CP/92XHJ3VoyKaYKDGCdYEUHP1IT0xSEJxvuFYqP5njmALhahpGbcl2LRQYkA4ZpZgcVDkyNhKgV2pDsHd+d62OiBu39BM7kxKZdy3MTVKMDE9J9kkJS/qLa8EWAFZKXeI5lD43Sk1grL5zqvkYcpNSTD6iwjqIVQqIYzqXs6HPJO6CGl59e2IxL7JbcnHOenGd7BwgOShtAWHaiaVTZwZY8psq/dgG/VrLN6qYPDWW29d7mkvwIwhOEBydXlroPs5lMVc5fKceOBkg9SEgEOf+vabZ8wlLwhy5MQgV6MEMyAPT9qjm0sPgQgiT4YI6hwScZdfQhDpkH7JPUgx2fqOx/pkszvG/XplkuSke6kXyTN+k8gEFwTmdVl1icjL7DCXUjfE7gfnIAQYts3IBCNNyqRNEKJduAxSICrJvLw7TLpdcQwCcedx+957712KLiEh7xLzF2FxM3WHm2Wpsw8acn2oQITD8am5h0BpkryvyyErstLq5hUHhcsxB+nN+RwIqF0KXmkC94zjOUsJjCS1Y34kL2P4aylieQLGbK/yHKYkVZhYvaXsufnBTd4f5q9M+qCnAI1MsDpnzCVV9XYIMCpX1qWzn4QZE1IQe9hizbnmgoAYFDECD2Lmt0GkpT4P7TEAhh30xIFGCFYHFFfR7dlEjlMZ2mzNGWRSbZveGBiZYDhYQQv1Rr0gEN0uW0sNcC6oCyoCsXCW/WLjeklvdmKOTLBREPdmj1KMgrPOZyZKsCYAfrP30TjBeEoMKWPPnjGmWbvEa4L01N77nzNCdbqfLT1+t16hcqlbO12auIzLSxz2hJocK8ud73UN2vc4i+jGCWbHYk4M4D0hHGL4n0rMohTQ1j28LItVhLUEYOeyrxmSFGvG22MbVUhx6SEnttJ4DuayyHVxu1XqYoQspv3Oy8MQGOpLX/rSG9paH4bRkk2wOzSbx52/yC33nf02hvVaNlvoN4vu9G3OimLzzk9LDjCBnS33nVNmA0Zg78eUjROs34C5D0HZ+zys652jHfodfNxrAT0ojIO0G3RJM0hfg7RZMIINAlzb5n8xMBbBRDrYrNTOE3VRDotjrj6VFiliN6jAnJRGlVAFjr3zjEgB1UFVUnkJ7uqL+vGskJfCT23FGlOnn3dEs5XUKonNVqec3BaVnL3Nxsz+rew1I/X6jvp0P+EskRkqWPKU+luoayyCReXkvN3O+GHib71Kn+e63xkR6ETQoKoIwmOTokIRiP3geNTH6VYbb44YcpTdkvNB1LEINh8AtX3OjYGWYDPGIRMh2Hysp7rh2TgyB5YGvS5qLzmybgcsJ80yapB6vuk/EYJlPSWFwaFIGoZzICfGoEMe58LCNG9qyBqKbdSGg2ITOYeEg8AJ4GgkzWIt41QcSUrPsl9sVSLq2bjHhkmXxIGB5Gx11WdSPfqWFpJE1Ta7LfUD9iRGc36IOeS8fess6zR9OFK9qU0XEyFYL66baz3V5Bqqn/PTTyrASfIQvtOB6uccedbVlMQuKMH6Iaq93/A6bFCE4jLrNZxuPWWtQ530SvEP2u9c7ahC9szabdDkYBPjzncfE5EwxJJeh0R7isX+ZG3ZJefZWyfR+TkdgI2getgahLWb0oGUOQlN0YwCl+yc1G9shvMvXOJ+bCIbiVHYnPprpIzJvlBz2RDIWXHopsu7Vdgt9iffO4t1rM9y9kaeTZ4QzGDSfxiVrWN/5QdzKGcO6fRakkGuiRAMgdikSBRkubKpvNfm9V6L425p9bnsYaed6WV3hsnX9bOLgR3TDVMC0I9oEyFYPyDq9+sVTE0Z6n7jDzMmac65iv36nY/7jRKMxDi4hOhLNXhzgrVRduqL60mPRDX5i6vVJ+JI7jmVkfgjgnHp/cXR3GZHG4lLdlZrUU9JXVB/3panz7ztD6dzuVOxJb9G5WlnIzs13K1iyzFJjlwCZ04azdGAxkxeL6kWatZY+lUppZ4xr7zKSQfmAS9OfwMjDbNg6RVIByDiJHBrogovO69xEnn6GjSeqC07CpGIOUphUMaijs0n5wH3kqJh1Oswkti4hOEo3hljm+1EJA6iHBVkPZNzAy1IU6NHOnA9hGiT7Upq9rSToHTMukMkIQwC9eM5hj82Mqdr42C/KwzC7aSZI8Hg1wuDFA3lwMphELdQbRslWH0S/YwyhPKQcHvdQOujX2Iy49QlbNCkZieiER/TTMpejkvoeSPYuIC1z3fHQEuwGeOMiRCsHulg29ge2eL5jHRMgg4LsSd7IgSrRzo4EZwQLr/IvZNMs52Ii+ziYeWAZ99zSmkiBeyNSAnnJKl70XfuNlfdNiSv3xBp4MTUt/XwFDkxxmcrHQXo7xe/+MXyZlqud05H5bSwxVz1HJ2XcxAtEdhfjGcJkxcUGJOzhZiWFMbnDecN7nnjnxIKYTN2XDTGxo1BrsYJxhEQEoJQxtykAG6igJdi8V0pW960ly1I/QCuOzL+R7jUitSdhkEdEEhGQAT1v0VxtjH1c5o6YU2ezZxoDv2aKy902NMU5sJD4wSztYf7jONzKqjJOD0AwdQL+o5DIVuM0EFdOZ/XhPN2IFwNcclnkYQchMztx5l5UQAEkVTuO+Q7ntwrPPSVvJr+9GHZATZtSAcJdnAmSQCbdtqA0XqSR5s6RP1hCNIhP2eZQdJJDBj8TrosJRyk6VmwZtGOeNnWBAYSpo8FWzj3k5IkB+f7TMJ+xTWBs56vyjYmjCRy4VPfSjTMQh2hEIYmSfKyDtOoxT2NS1g/gnXezwY5XDhoGoRU4OZU8g66hkIcNovaS6naXCUDw85lEu0bJ5iXDEi34zAxskQ5RDr8H7uGc6OWEI1jQvfjxpQSUHGI4X5eI+95DgMpyCt4OR6+42jjus/IZ0+0PjxPBXJKspeazaIi3Xd2IlVOqhAVbGyt2CeVzPEAf+KH/lKX9laLRVJ54AdH0j157UjeJkHaODwYDm48o08xxUE30jdOsH5c1isyTt1AAGKZTKQm8UaIzDIAApJXsgV31HKC7Aj1l+2lpiEVsZvchMgMYMjkAXNeMI3Cax7mapxgimBwKEnJuboCvwgiligJaAKIYqcmJHEkSIvd/xyFbnuNcbkkIWmDTGda4Va79bnj2ViYHaDGJ3kkiO3olDbFNSms4clhFJIBVvBlE6L4JgKKY2Y/tb71qQ8Oh2QlZjIncITweZUjhyJHN/Ge854XEm+zx4JG68Mtw+7d7eSyQQz8qPuYh+HoOCWI1Gsvcz9Yx9n40Qlr4xLWDRlUlklRN6mDnwtpdHzeVtRvDQOJJJXKVN4Wx4V0572VxhonlUNqPW+MfmkVY/WCyT14yHasrFEH6TP4apxgUYl5VQfuUouRaIFjHqw72CATy5kdIQydTqXGllBVrrw1lgqi5qx30jd1qh01lvWRdR8Esx3UFwnJOzURMy8wzeEt1C3byDmC1NR7GDduOSaCZKrO2FSoMbJ2JPEY0rqOmqS28+oqNhJhrPHirWoPXqp10JeYNk6wbpGO+m6PfuqDNCLAoBMYRr1NY9th45GNE6xbpIMKwN0MOA4W7SBJKqlEEHA7yRGX496KOogApEjH/VQ3UX95SU4WtgiR7UMMuX5z9FAOMCFVcdNxNSnJS+g4MZwNW5hymIvnjYN5SAxJcRwSr9RcXHE+SKN5aJMyApJIJZM4czam7VkO/qRVjMX5QDClBFMZ6RikCpaEsRe99mANE+MbNZrQKYn1dP+oS4impLtxCRsGsHEcgWHGqbflssed9z/uj2RgKNKWA8zEQ6ftapRgVJi3/+BIxt6ErZUghuMBGX4XnPUbRDHqCJfaPWqRSoujQbVQQYmCe/cK9UXFWT/pi7MhukKNZYMElZfN7NSi/6kghaGCzQkKG4dK853jk80PiBdVOE1Ea5Rgc01sEHWY5+vnOOX9XnPtgOwX6B3ljKtJrPFGYYSJEWwU4Npn/hcDLcFmjCtagrUEmzEMzBi4rYS1BJsxDMwYuGNJWN4nOYk5W0u1V1WNRbAWgZPHwLwRTE5L5rVbda+ogkgFqcl7lhMmSjGpoGl2auZc+5QNeL6pYxSa7KsX+Zoco3GCSZHLV4nai0CIWPvuL4QjUL24JrWCnhN+EtsTXhLdllYX2UZY4SrRBxH3vDVJzE8UXyTDvcQE/Y9h9OF/H7k3IS1hMP1BoqPHbdZzOR9EDk0eK1VZ2Usmah/43QOfcJn+zAWTYaCUBOQANL8xG/pWp9jE1TjBAJWDJRHA5ExkmDrEIDnhKEgJUdJPiDBMtnZYhEF8ilOHfTbtm8oYpL95Idiok2uf64+BlmD9cTRVLVqCTRU5+gPTEqw/jqaqRUuwqSJHf2BagvXH0VS1aAk2VeToD0xLsP44mqoWLcGmihz9gWkJ1h9HU9XivyIGe7DBlVSMAAAAAElFTkSuQmCC"/>
          <p:cNvSpPr>
            <a:spLocks noChangeAspect="1" noChangeArrowheads="1"/>
          </p:cNvSpPr>
          <p:nvPr/>
        </p:nvSpPr>
        <p:spPr bwMode="auto">
          <a:xfrm>
            <a:off x="230981" y="79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AutoShape 6" descr="data:image/png;base64,iVBORw0KGgoAAAANSUhEUgAAAGwAAACYCAYAAAABZQzCAAAebElEQVR4Xu3dV6x0VRUH8EMTpAoKSldBEKlKV0CxgihFQRFCEEJQXgjBBxIeDLwQSIAnYjCgEAvNUBQbAiodBGkqSAfpKB0bRcxvJ/8vh3HmTjt37oyck0zunTn77L326nuttfdZ7PXXX3+9aq+ZwcBiLcFmhlYF0JZgs0WvlmAzRq+WYC3BZg0DMwZva8Nags0YBmYM3FbCWoLNGAZmDNyxJOw///nPoum+/PLL1a9//evqiSeeqPbbb7/qLW95y6J7iy+++IyhZXrBHYtgr776anXbbbdV//rXv8rn9ttvr55//vnqAx/4QLXBBhtU//znP6ttttmmuuWWW8pvyy677PRiYkYgG4tgl19+efXAAw9UW221VXX33XdXq6yySnX99dcXAn3yk5+s3va2t1Vvf/vbqwsuuKDabLPNyneSuMIKK1Skc6mllqoQ/cknn6ze9a53Ve94xzuq++67r/y+6aabVltsscWMoHFyYI5FsO985zsF0e95z3sKAY455phCjPXXX7/68Ic/XP3jH/+oXnjhheq6666rlllmmWrllVeu7r333mqllVYqhBJ3Xn311avHHnusSCipJLFrrLFG9bGPfazabbfdJoeJGRlpLIKdfPLJBcl/+ctfCiHYLchnsw4++OCiHh999NHq61//ekFHbF7dpj344IPVa6+9Vq233nozgrKFBXMsgn3ve9+rHn/88eqqq66q1l133erzn/98ddJJJ1Uf+tCHqsMOO6z67W9/W4jHlr3yyivVOuusUyTppZdeqt797ncXQj377LPFtj399NNF8nw4LqTv3//+d7XxxhtXf/vb3wozUL8uzz788MNFdVKjmMJFMjEM6cUA2mj7yCOPFHVtHOo3fX/wgx+cObU7FsGuvfba6sILL6y23XbbglgS9YMf/KDYnxVXXLEg+DOf+Ux1zjnnFNX4/ve/vyDukksuqdZee+2iIkmn3//whz8UYi222GLVX//610IIiN9xxx1LmxdffLEQboklliiEufXWW6u3vvWtRR0bl2183/veV911112L2rCla621VumPJsAc2lLb+v7Upz41c2p3LIKZ9Le+9a3q73//e7XLLrsUZJMK0sDRIHVf/epXiy2DyC233LJIXOdVV5UQT2o9m4skRnWSvh122OEN/dSfJ7133nnnG8bqpooXVrGNPvpYBIMIn9/97nfVn/70p+JYUDcQDOEQu+SSS3Yl0uggv7mfHItgd9xxR3HnqSnqierxl6p75plnirqixhCVlKXdU089VW233XbFrlFTcff//Oc/F0IjOEkluRiAJFOxpM9HP/q0nKAeJ3lZtrC34DBP8wUj+MzVvF3LL7980TTsN5VPpYObc8a+rrbaauVZ9pVtZSIGuUYmGISdfvrpRf1svvnmBUDE4wgAxIQgPWusjTbaqAAbd97v2gEWAZdeeukyuY9+9KMVRmDDEPmhhx4qzyy33HLVxz/+8UJg/ViQWzog9qQuc/72t79d4KWa2W7ws5UcKhrGvBHH3J977rmyxHnve99bcANW60y2mopHSLbVWtU6dZBrZILpXGSDvdlkk00KQhELlzHquIsEIQJimoDJABqhEMNv2vjEEWAHtXP5n5MSSdM/L9NfqlbfJl8Pgw0y6abagIXjZX7WkwgGNvCaIwKTKvMwx9///veF+axdSSUpA7/nfAa5RiYYYH7yk58U7w/XM/Zf/vKXq4svvri42QDnYJAQXIYIxJ7K2H333YvLT5K233776p577in3eXC4DbfyGo1xwAEHVFdeeeUiRwT3UoNsJkSJW5LehbgQ5owzzijeKQ1x2WWXFea5//77qzXXXLMwVwix4YYbFrxgVNrhj3/8Y/GsEZBXrY9BrpEJ1qtzdgz30+90PaQjHEL0u+rP9ms7C/cRDA4Qr6lrLIIJOUEyu0P0OQskjl5n20gKieJIpPwRR2mLE00mdoza0Iaa8/xCq7umENx0PyMTjORYAFNdEB0PbtVVVy0i/9Of/rQ4CRCPaAjLvsXDSmAXgel0RlhUgnqMOl1Iddc0opvqb2SCBQDeEuehvtAdFbioUERvr+4YGJtgLWIni4GxCMbutFczGBh0i8NYBGsG1LaXYTDQEmwYbE1B25ZgU0CEYUBoCTYMtqagbUuwKSDCMCC0BBsGW1PQtiXYFBBhGBBagg2DrSlo2xJsCogwDAgtwYbB1hS0nVeCidJLwQgMy0rXL4U7IvwKdWbxWij455Vg6gmVcx999NGlRlEBS/JfahuSlZWN9V3+TLpFQYuyOJlqGWuXTO0ee+xRaimUJsgQeM7/MtnJw0nF+65mxDOy06lK9oz6Ezk5GV/pH2kfY8n4qtWQKUjBqvjeXnvtVf34xz8uCVn7BX75y1+WBC14MaE2MuXSSIqOFK9KXAYG8Oyzzz6lhKKJa14JJlV+6qmnVkcddVR1zTXXlI9clzoNk5RTUxOiGMWE7XBRdgBpyg4gyBYm3xWxHH/88aVcQIGOGvyddtqp+tnPflaQaSwVx/qEUElQv+28887Vd7/73ZJrU5IAeRBqI8fXvva1kofTpwosDKYoRjslDy7Mdtxxx5VaFO0VHilNAL9MuroMxTbGQkABcfUpmPHSSy8tWuTYY49trFhoXglW56iUCshKJ7vsb4o8IbnbRRogJgWo2uNqWWuI9fnCF76wqBRBu3qbQbiaJEIsQtTH6vZsHX5wpH3gDMMMMu4obSZGsLmAk7jE3Wrdp+WiPmXUqdBuyVma4YYbbqg+/elPT3Tf20QJdvXVV5daD2qRClT3zvawHaqg9t1336Ja/K5NbAPbxnaRAG39RWTVUn5XseR3iFXLj9t/85vflL5JDueH2lQfSCKzMYMq04Z061M110UXXbTIPnIsqFnFnggIZiqQCgev78rblDiwkxwoz/hNWfp8XBMlmE0RvMZU+ioBo44gG/JwK65NZSxExzaxf3bHQAzkQ0ycAPbH5ghOyq677lrusx92siC8++wUREI8opFmUm18BPNha3wQec899ywShlmUp0V1g5l0cVLYWQTk+CgqOuKII8rGjwMPPLCRkoluBJ8owQIAr4s0qHaFCJ6VgsyvfOUrxSbUNy902rC5uBbycT2CufTl+djHYW1bnvWXcwPmFA9lX0Gn7Y2Nm6993QtCsIXS/02oKPX/3P53vvOdpWoXg5C6G2+8sahBXuZ8XhMhmDXRz3/+86LqqD/lbtZjVBgbxB5xw1Oa7TfSp13ca1Kj0pa6wsXskIubbo9aSrgh0p4y251SJk5dkWJrMn0ai5fJVlKLtuZal7GvxjEGySFRbJyPS5WyZ9XXYzoq1tpLe+V+Bx10UFnXgU3d/6Dl18MQeCIEg0w7M5Vdn3feeWXS7AsOZQPYJZfJQqKPhSYbph2nQrEq+4eAsX3un3jiiWVvtd85Dp77xje+UZ1wwgkF0QhjpwybZzx1j5wEvyOIddjhhx9eSsdjX8GLKSzU2bvAYOsvSaK+qTyLY/34WOwjoLnoH+GtxZou2ZsIwcJBjDcOV0uedRlEn3vuuUVSOCPsECNOwhAmdsjfVBaRxG42gq1x1e0KxJMcqsx6Lc9pS7JJH4bIkRSxTVkr1tdZ9X4Dv/H8T6r0k6t+fxgJ6td2ogTrB0x7vz8GWoL1x9FUtWgJNlXk6A9MowSz0BTFFkUXoOUA+PCi2AxeG+PMrjDsgqTu0fccAgvR2BgLXDbDvdgsAVwLaRebwWFh8+rxSP25xzaxgWykcdmXRMwFjrnfnrcgZ1Prnmc21nuG05DTecCuL4FoXiAHxMKc95n4pnGz5dc9v4OPjTSuBbdIyahXowQ7//zzixcmGu8vwBFFtIA3JuLAe+Ji88g4FogivQGBoh3c5exiDIF4W5YGhxxySPEys4caAn24+xCFWBBqnQQx7knPYA7Iz1FJvEsREcsKGxAhVf8f+chHSh+8S0TSp/SKJYLfwIMREYoHCV5nlCCA+ZmLOXKuwKB/xDcnMAtx2Wb72c9+tniSo1yNEiwAkAKIE+vr5s3Ji0GoTX6JDHi2HpH3HSEQ3GXi2iZton87GCHNxcOsR0hGQUaeCXz1iEm9P+PYCUoruOrtI2md48drrM9jFBgbJxgOPfPMMwvXWcQiAkTjVhxOhflLreBYAdm0z/qFux0Xmiq96aabSkiIaqTmEElg2NpMzJDaMx4ExlVHWOqMJNtb7OwqBMhZIhjBYpdq05f/wUIaSaZxrK9Ih0V+pzrMMzk/S+DXs9qCOakja0NSDi/Z+DgKofJM4wQD9De/+c1iHxIhiE2gGnO0EMKREFlfh7NQNdqxB+5BBK4UDEZgBBPt168PFXTkkUcWG6QNZFt4izxAGERTs+wZSZYIxRBUH2ZAYJJBtVFTgraeI6meEW0Br6Axwum3rg7zDLtLfRqfGgQbeEPIZNEx7f7771/s5ThX4wTrVB1RdZBPMkgcbvW3Uz1EpdVPw0kwuK4u53q2U632Onkn/Ua1dS50ey186+rQ/ySNDRZNcQ3y3FQQDPI5HThTzA2n5gCUqEVqIoekCPlEJTpkjFoz6aRAqKQcCZFDVSBXH753Pu+ecUmBZ8MMnR4aR+Dss88u44k5UlnaYBI2kyepfxIatUviZRjAZl7acGK0r8NCaqk/24XBop05kGjt9UMKqWGO2ShXYxIGAaeddlohGKSZMAMc15gqAiRulBSk0qISf/jDHxYE+sTLMpkgkS20VBDD03+357XVDkGTsITQTg+NLfvRj3606IQ4do7dg9jkxqhlSI7apdqNTZ0LFrN/mE0IrQ6LvoXefvGLX5S/cm4YVFiMbcO4VOjnPve5Uo8yygmtjRGszi11rykqKWuxOpDdPCZIhryozaiZuheZsXp5XL3U26jtE9OcSyL6eX91DzYB7F51LHON0wjBrKuoDMaWKiBJWfjiTmoip5ZqU19EMtYkTHuORVQiglFJJIZqNbkgharh1ruXxSlnJ6fm/OpXvyqqCyyIn9QLac82Xw4KNcpzcyAKx4G65BSQNBd1mbOjOBHWV1GT9WfMTV85CC1wGNv/cJDjl4KPUdViIwSjUtgvEwIgDjJBAFNJvnN7rfQhvb6I/MQnPlGdddZZBRE+jozwDK7OCac56icnFvDQpDGoF14Y9QNhEM4OcvWpIE4O7wxx9Aex8nGxceDjuVliUNUIhdA5JwRTmFtyZ4gYNWnxnGcS2TcvOT8MJXAQT9O8LJoxozHAO6pabIRgvRaJda+pMx3RzdPTvq4S5bCywK73lcVyXW2636lq6mqo2/idC+C5Ft69Fr5+FyjI6anJRiN6rzKCbrAO6oA0SjB2SjaWKuGBZdWPQ10QjbtNpHNBaY1FveHCLEARlRSQEuom2ebOxXPUE2dBv0JZqRnUNuoPTFGXpIrKrIetYidJFYlV4kYirePAx9FAiJwg5x6Y4w27lzmC2T3wkKh4jMagCUat+WicYKecckpFzTmSjsrygTyIhwQ2C0d2Lii56VQWTlXwYoII4HcEpuKoG5GLLJ6pHCpNgvLmm28ulcM8OerSohmiIMzYYDj00ENLqbW2KfXW3n1ZbsSNhGuvdIB9daoqFQi+K664onijkC4CYwxzwRQknjesHfOgXc4yRkhwU48CC6OeQNcowSLWgIdkAPe76mqpXnHUTYWlr9zrptI6ObfbQhYTsT+uusqda+Fb91b9nyhO/bzGXovmfjgY5v68EGwYAIZty5sTYWfoqb68cYJqC7GoIvbMd3UbJI5E4fB4iVmrxYPUPiEoUjmt18wRjPr7/ve/X/DJprh4lTxJatNiloqyWHU5jp16otLYGNJF9cXD5M2xmwhGbSkGtUif1mvmCNYNkb28wV5IZ0vZWPmvOETTSqBOuP4vCDYryG4CzpZgTWBxgn20BJsgspsYqiVYE1icYB8twSaI7CaGapxgIvO8MOujYcMvXO2Ec5qY3P9jH40TzKYCAVDxN2GaFMOILIhkCOnkPHfro4RzRAzEC62JpGu423lVo1CP/92XHJ3VoyKaYKDGCdYEUHP1IT0xSEJxvuFYqP5njmALhahpGbcl2LRQYkA4ZpZgcVDkyNhKgV2pDsHd+d62OiBu39BM7kxKZdy3MTVKMDE9J9kkJS/qLa8EWAFZKXeI5lD43Sk1grL5zqvkYcpNSTD6iwjqIVQqIYzqXs6HPJO6CGl59e2IxL7JbcnHOenGd7BwgOShtAWHaiaVTZwZY8psq/dgG/VrLN6qYPDWW29d7mkvwIwhOEBydXlroPs5lMVc5fKceOBkg9SEgEOf+vabZ8wlLwhy5MQgV6MEMyAPT9qjm0sPgQgiT4YI6hwScZdfQhDpkH7JPUgx2fqOx/pkszvG/XplkuSke6kXyTN+k8gEFwTmdVl1icjL7DCXUjfE7gfnIAQYts3IBCNNyqRNEKJduAxSICrJvLw7TLpdcQwCcedx+957712KLiEh7xLzF2FxM3WHm2Wpsw8acn2oQITD8am5h0BpkryvyyErstLq5hUHhcsxB+nN+RwIqF0KXmkC94zjOUsJjCS1Y34kL2P4aylieQLGbK/yHKYkVZhYvaXsufnBTd4f5q9M+qCnAI1MsDpnzCVV9XYIMCpX1qWzn4QZE1IQe9hizbnmgoAYFDECD2Lmt0GkpT4P7TEAhh30xIFGCFYHFFfR7dlEjlMZ2mzNGWRSbZveGBiZYDhYQQv1Rr0gEN0uW0sNcC6oCyoCsXCW/WLjeklvdmKOTLBREPdmj1KMgrPOZyZKsCYAfrP30TjBeEoMKWPPnjGmWbvEa4L01N77nzNCdbqfLT1+t16hcqlbO12auIzLSxz2hJocK8ud73UN2vc4i+jGCWbHYk4M4D0hHGL4n0rMohTQ1j28LItVhLUEYOeyrxmSFGvG22MbVUhx6SEnttJ4DuayyHVxu1XqYoQspv3Oy8MQGOpLX/rSG9paH4bRkk2wOzSbx52/yC33nf02hvVaNlvoN4vu9G3OimLzzk9LDjCBnS33nVNmA0Zg78eUjROs34C5D0HZ+zys652jHfodfNxrAT0ojIO0G3RJM0hfg7RZMIINAlzb5n8xMBbBRDrYrNTOE3VRDotjrj6VFiliN6jAnJRGlVAFjr3zjEgB1UFVUnkJ7uqL+vGskJfCT23FGlOnn3dEs5XUKonNVqec3BaVnL3Nxsz+rew1I/X6jvp0P+EskRkqWPKU+luoayyCReXkvN3O+GHib71Kn+e63xkR6ETQoKoIwmOTokIRiP3geNTH6VYbb44YcpTdkvNB1LEINh8AtX3OjYGWYDPGIRMh2Hysp7rh2TgyB5YGvS5qLzmybgcsJ80yapB6vuk/EYJlPSWFwaFIGoZzICfGoEMe58LCNG9qyBqKbdSGg2ITOYeEg8AJ4GgkzWIt41QcSUrPsl9sVSLq2bjHhkmXxIGB5Gx11WdSPfqWFpJE1Ta7LfUD9iRGc36IOeS8fess6zR9OFK9qU0XEyFYL66baz3V5Bqqn/PTTyrASfIQvtOB6uccedbVlMQuKMH6Iaq93/A6bFCE4jLrNZxuPWWtQ530SvEP2u9c7ahC9szabdDkYBPjzncfE5EwxJJeh0R7isX+ZG3ZJefZWyfR+TkdgI2getgahLWb0oGUOQlN0YwCl+yc1G9shvMvXOJ+bCIbiVHYnPprpIzJvlBz2RDIWXHopsu7Vdgt9iffO4t1rM9y9kaeTZ4QzGDSfxiVrWN/5QdzKGcO6fRakkGuiRAMgdikSBRkubKpvNfm9V6L425p9bnsYaed6WV3hsnX9bOLgR3TDVMC0I9oEyFYPyDq9+sVTE0Z6n7jDzMmac65iv36nY/7jRKMxDi4hOhLNXhzgrVRduqL60mPRDX5i6vVJ+JI7jmVkfgjgnHp/cXR3GZHG4lLdlZrUU9JXVB/3panz7ztD6dzuVOxJb9G5WlnIzs13K1iyzFJjlwCZ04azdGAxkxeL6kWatZY+lUppZ4xr7zKSQfmAS9OfwMjDbNg6RVIByDiJHBrogovO69xEnn6GjSeqC07CpGIOUphUMaijs0n5wH3kqJh1Oswkti4hOEo3hljm+1EJA6iHBVkPZNzAy1IU6NHOnA9hGiT7Upq9rSToHTMukMkIQwC9eM5hj82Mqdr42C/KwzC7aSZI8Hg1wuDFA3lwMphELdQbRslWH0S/YwyhPKQcHvdQOujX2Iy49QlbNCkZieiER/TTMpejkvoeSPYuIC1z3fHQEuwGeOMiRCsHulg29ge2eL5jHRMgg4LsSd7IgSrRzo4EZwQLr/IvZNMs52Ii+ziYeWAZ99zSmkiBeyNSAnnJKl70XfuNlfdNiSv3xBp4MTUt/XwFDkxxmcrHQXo7xe/+MXyZlqud05H5bSwxVz1HJ2XcxAtEdhfjGcJkxcUGJOzhZiWFMbnDecN7nnjnxIKYTN2XDTGxo1BrsYJxhEQEoJQxtykAG6igJdi8V0pW960ly1I/QCuOzL+R7jUitSdhkEdEEhGQAT1v0VxtjH1c5o6YU2ezZxoDv2aKy902NMU5sJD4wSztYf7jONzKqjJOD0AwdQL+o5DIVuM0EFdOZ/XhPN2IFwNcclnkYQchMztx5l5UQAEkVTuO+Q7ntwrPPSVvJr+9GHZATZtSAcJdnAmSQCbdtqA0XqSR5s6RP1hCNIhP2eZQdJJDBj8TrosJRyk6VmwZtGOeNnWBAYSpo8FWzj3k5IkB+f7TMJ+xTWBs56vyjYmjCRy4VPfSjTMQh2hEIYmSfKyDtOoxT2NS1g/gnXezwY5XDhoGoRU4OZU8g66hkIcNovaS6naXCUDw85lEu0bJ5iXDEi34zAxskQ5RDr8H7uGc6OWEI1jQvfjxpQSUHGI4X5eI+95DgMpyCt4OR6+42jjus/IZ0+0PjxPBXJKspeazaIi3Xd2IlVOqhAVbGyt2CeVzPEAf+KH/lKX9laLRVJ54AdH0j157UjeJkHaODwYDm48o08xxUE30jdOsH5c1isyTt1AAGKZTKQm8UaIzDIAApJXsgV31HKC7Aj1l+2lpiEVsZvchMgMYMjkAXNeMI3Cax7mapxgimBwKEnJuboCvwgiligJaAKIYqcmJHEkSIvd/xyFbnuNcbkkIWmDTGda4Va79bnj2ViYHaDGJ3kkiO3olDbFNSms4clhFJIBVvBlE6L4JgKKY2Y/tb71qQ8Oh2QlZjIncITweZUjhyJHN/Ge854XEm+zx4JG68Mtw+7d7eSyQQz8qPuYh+HoOCWI1Gsvcz9Yx9n40Qlr4xLWDRlUlklRN6mDnwtpdHzeVtRvDQOJJJXKVN4Wx4V0572VxhonlUNqPW+MfmkVY/WCyT14yHasrFEH6TP4apxgUYl5VQfuUouRaIFjHqw72CATy5kdIQydTqXGllBVrrw1lgqi5qx30jd1qh01lvWRdR8Esx3UFwnJOzURMy8wzeEt1C3byDmC1NR7GDduOSaCZKrO2FSoMbJ2JPEY0rqOmqS28+oqNhJhrPHirWoPXqp10JeYNk6wbpGO+m6PfuqDNCLAoBMYRr1NY9th45GNE6xbpIMKwN0MOA4W7SBJKqlEEHA7yRGX496KOogApEjH/VQ3UX95SU4WtgiR7UMMuX5z9FAOMCFVcdNxNSnJS+g4MZwNW5hymIvnjYN5SAxJcRwSr9RcXHE+SKN5aJMyApJIJZM4czam7VkO/qRVjMX5QDClBFMZ6RikCpaEsRe99mANE+MbNZrQKYn1dP+oS4impLtxCRsGsHEcgWHGqbflssed9z/uj2RgKNKWA8zEQ6ftapRgVJi3/+BIxt6ErZUghuMBGX4XnPUbRDHqCJfaPWqRSoujQbVQQYmCe/cK9UXFWT/pi7MhukKNZYMElZfN7NSi/6kghaGCzQkKG4dK853jk80PiBdVOE1Ea5Rgc01sEHWY5+vnOOX9XnPtgOwX6B3ljKtJrPFGYYSJEWwU4Npn/hcDLcFmjCtagrUEmzEMzBi4rYS1BJsxDMwYuGNJWN4nOYk5W0u1V1WNRbAWgZPHwLwRTE5L5rVbda+ogkgFqcl7lhMmSjGpoGl2auZc+5QNeL6pYxSa7KsX+Zoco3GCSZHLV4nai0CIWPvuL4QjUL24JrWCnhN+EtsTXhLdllYX2UZY4SrRBxH3vDVJzE8UXyTDvcQE/Y9h9OF/H7k3IS1hMP1BoqPHbdZzOR9EDk0eK1VZ2Usmah/43QOfcJn+zAWTYaCUBOQANL8xG/pWp9jE1TjBAJWDJRHA5ExkmDrEIDnhKEgJUdJPiDBMtnZYhEF8ilOHfTbtm8oYpL95Idiok2uf64+BlmD9cTRVLVqCTRU5+gPTEqw/jqaqRUuwqSJHf2BagvXH0VS1aAk2VeToD0xLsP44mqoWLcGmihz9gWkJ1h9HU9XivyIGe7DBlVSMAAAAAElFTkSuQmCC"/>
          <p:cNvSpPr>
            <a:spLocks noChangeAspect="1" noChangeArrowheads="1"/>
          </p:cNvSpPr>
          <p:nvPr/>
        </p:nvSpPr>
        <p:spPr bwMode="auto">
          <a:xfrm>
            <a:off x="345282" y="160338"/>
            <a:ext cx="188119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AutoShape 8" descr="data:image/png;base64,iVBORw0KGgoAAAANSUhEUgAAAGwAAACYCAYAAAABZQzCAAAebElEQVR4Xu3dV6x0VRUH8EMTpAoKSldBEKlKV0CxgihFQRFCEEJQXgjBBxIeDLwQSIAnYjCgEAvNUBQbAiodBGkqSAfpKB0bRcxvJ/8vh3HmTjt37oyck0zunTn77L326nuttfdZ7PXXX3+9aq+ZwcBiLcFmhlYF0JZgs0WvlmAzRq+WYC3BZg0DMwZva8Nags0YBmYM3FbCWoLNGAZmDNyxJOw///nPoum+/PLL1a9//evqiSeeqPbbb7/qLW95y6J7iy+++IyhZXrBHYtgr776anXbbbdV//rXv8rn9ttvr55//vnqAx/4QLXBBhtU//znP6ttttmmuuWWW8pvyy677PRiYkYgG4tgl19+efXAAw9UW221VXX33XdXq6yySnX99dcXAn3yk5+s3va2t1Vvf/vbqwsuuKDabLPNyneSuMIKK1Skc6mllqoQ/cknn6ze9a53Ve94xzuq++67r/y+6aabVltsscWMoHFyYI5FsO985zsF0e95z3sKAY455phCjPXXX7/68Ic/XP3jH/+oXnjhheq6666rlllmmWrllVeu7r333mqllVYqhBJ3Xn311avHHnusSCipJLFrrLFG9bGPfazabbfdJoeJGRlpLIKdfPLJBcl/+ctfCiHYLchnsw4++OCiHh999NHq61//ekFHbF7dpj344IPVa6+9Vq233nozgrKFBXMsgn3ve9+rHn/88eqqq66q1l133erzn/98ddJJJ1Uf+tCHqsMOO6z67W9/W4jHlr3yyivVOuusUyTppZdeqt797ncXQj377LPFtj399NNF8nw4LqTv3//+d7XxxhtXf/vb3wozUL8uzz788MNFdVKjmMJFMjEM6cUA2mj7yCOPFHVtHOo3fX/wgx+cObU7FsGuvfba6sILL6y23XbbglgS9YMf/KDYnxVXXLEg+DOf+Ux1zjnnFNX4/ve/vyDukksuqdZee+2iIkmn3//whz8UYi222GLVX//610IIiN9xxx1LmxdffLEQboklliiEufXWW6u3vvWtRR0bl2183/veV911112L2rCla621VumPJsAc2lLb+v7Upz41c2p3LIKZ9Le+9a3q73//e7XLLrsUZJMK0sDRIHVf/epXiy2DyC233LJIXOdVV5UQT2o9m4skRnWSvh122OEN/dSfJ7133nnnG8bqpooXVrGNPvpYBIMIn9/97nfVn/70p+JYUDcQDOEQu+SSS3Yl0uggv7mfHItgd9xxR3HnqSnqierxl6p75plnirqixhCVlKXdU089VW233XbFrlFTcff//Oc/F0IjOEkluRiAJFOxpM9HP/q0nKAeJ3lZtrC34DBP8wUj+MzVvF3LL7980TTsN5VPpYObc8a+rrbaauVZ9pVtZSIGuUYmGISdfvrpRf1svvnmBUDE4wgAxIQgPWusjTbaqAAbd97v2gEWAZdeeukyuY9+9KMVRmDDEPmhhx4qzyy33HLVxz/+8UJg/ViQWzog9qQuc/72t79d4KWa2W7ws5UcKhrGvBHH3J977rmyxHnve99bcANW60y2mopHSLbVWtU6dZBrZILpXGSDvdlkk00KQhELlzHquIsEIQJimoDJABqhEMNv2vjEEWAHtXP5n5MSSdM/L9NfqlbfJl8Pgw0y6abagIXjZX7WkwgGNvCaIwKTKvMwx9///veF+axdSSUpA7/nfAa5RiYYYH7yk58U7w/XM/Zf/vKXq4svvri42QDnYJAQXIYIxJ7K2H333YvLT5K233776p577in3eXC4DbfyGo1xwAEHVFdeeeUiRwT3UoNsJkSJW5LehbgQ5owzzijeKQ1x2WWXFea5//77qzXXXLMwVwix4YYbFrxgVNrhj3/8Y/GsEZBXrY9BrpEJ1qtzdgz30+90PaQjHEL0u+rP9ms7C/cRDA4Qr6lrLIIJOUEyu0P0OQskjl5n20gKieJIpPwRR2mLE00mdoza0Iaa8/xCq7umENx0PyMTjORYAFNdEB0PbtVVVy0i/9Of/rQ4CRCPaAjLvsXDSmAXgel0RlhUgnqMOl1Iddc0opvqb2SCBQDeEuehvtAdFbioUERvr+4YGJtgLWIni4GxCMbutFczGBh0i8NYBGsG1LaXYTDQEmwYbE1B25ZgU0CEYUBoCTYMtqagbUuwKSDCMCC0BBsGW1PQtiXYFBBhGBBagg2DrSlo2xJsCogwDAgtwYbB1hS0nVeCidJLwQgMy0rXL4U7IvwKdWbxWij455Vg6gmVcx999NGlRlEBS/JfahuSlZWN9V3+TLpFQYuyOJlqGWuXTO0ee+xRaimUJsgQeM7/MtnJw0nF+65mxDOy06lK9oz6Ezk5GV/pH2kfY8n4qtWQKUjBqvjeXnvtVf34xz8uCVn7BX75y1+WBC14MaE2MuXSSIqOFK9KXAYG8Oyzzz6lhKKJa14JJlV+6qmnVkcddVR1zTXXlI9clzoNk5RTUxOiGMWE7XBRdgBpyg4gyBYm3xWxHH/88aVcQIGOGvyddtqp+tnPflaQaSwVx/qEUElQv+28887Vd7/73ZJrU5IAeRBqI8fXvva1kofTpwosDKYoRjslDy7Mdtxxx5VaFO0VHilNAL9MuroMxTbGQkABcfUpmPHSSy8tWuTYY49trFhoXglW56iUCshKJ7vsb4o8IbnbRRogJgWo2uNqWWuI9fnCF76wqBRBu3qbQbiaJEIsQtTH6vZsHX5wpH3gDMMMMu4obSZGsLmAk7jE3Wrdp+WiPmXUqdBuyVma4YYbbqg+/elPT3Tf20QJdvXVV5daD2qRClT3zvawHaqg9t1336Ja/K5NbAPbxnaRAG39RWTVUn5XseR3iFXLj9t/85vflL5JDueH2lQfSCKzMYMq04Z061M110UXXbTIPnIsqFnFnggIZiqQCgev78rblDiwkxwoz/hNWfp8XBMlmE0RvMZU+ioBo44gG/JwK65NZSxExzaxf3bHQAzkQ0ycAPbH5ghOyq677lrusx92siC8++wUREI8opFmUm18BPNha3wQec899ywShlmUp0V1g5l0cVLYWQTk+CgqOuKII8rGjwMPPLCRkoluBJ8owQIAr4s0qHaFCJ6VgsyvfOUrxSbUNy902rC5uBbycT2CufTl+djHYW1bnvWXcwPmFA9lX0Gn7Y2Nm6993QtCsIXS/02oKPX/3P53vvOdpWoXg5C6G2+8sahBXuZ8XhMhmDXRz3/+86LqqD/lbtZjVBgbxB5xw1Oa7TfSp13ca1Kj0pa6wsXskIubbo9aSrgh0p4y251SJk5dkWJrMn0ai5fJVlKLtuZal7GvxjEGySFRbJyPS5WyZ9XXYzoq1tpLe+V+Bx10UFnXgU3d/6Dl18MQeCIEg0w7M5Vdn3feeWXS7AsOZQPYJZfJQqKPhSYbph2nQrEq+4eAsX3un3jiiWVvtd85Dp77xje+UZ1wwgkF0QhjpwybZzx1j5wEvyOIddjhhx9eSsdjX8GLKSzU2bvAYOsvSaK+qTyLY/34WOwjoLnoH+GtxZou2ZsIwcJBjDcOV0uedRlEn3vuuUVSOCPsECNOwhAmdsjfVBaRxG42gq1x1e0KxJMcqsx6Lc9pS7JJH4bIkRSxTVkr1tdZ9X4Dv/H8T6r0k6t+fxgJ6td2ogTrB0x7vz8GWoL1x9FUtWgJNlXk6A9MowSz0BTFFkUXoOUA+PCi2AxeG+PMrjDsgqTu0fccAgvR2BgLXDbDvdgsAVwLaRebwWFh8+rxSP25xzaxgWykcdmXRMwFjrnfnrcgZ1Prnmc21nuG05DTecCuL4FoXiAHxMKc95n4pnGz5dc9v4OPjTSuBbdIyahXowQ7//zzixcmGu8vwBFFtIA3JuLAe+Ji88g4FogivQGBoh3c5exiDIF4W5YGhxxySPEys4caAn24+xCFWBBqnQQx7knPYA7Iz1FJvEsREcsKGxAhVf8f+chHSh+8S0TSp/SKJYLfwIMREYoHCV5nlCCA+ZmLOXKuwKB/xDcnMAtx2Wb72c9+tniSo1yNEiwAkAKIE+vr5s3Ji0GoTX6JDHi2HpH3HSEQ3GXi2iZton87GCHNxcOsR0hGQUaeCXz1iEm9P+PYCUoruOrtI2md48drrM9jFBgbJxgOPfPMMwvXWcQiAkTjVhxOhflLreBYAdm0z/qFux0Xmiq96aabSkiIaqTmEElg2NpMzJDaMx4ExlVHWOqMJNtb7OwqBMhZIhjBYpdq05f/wUIaSaZxrK9Ih0V+pzrMMzk/S+DXs9qCOakja0NSDi/Z+DgKofJM4wQD9De/+c1iHxIhiE2gGnO0EMKREFlfh7NQNdqxB+5BBK4UDEZgBBPt168PFXTkkUcWG6QNZFt4izxAGERTs+wZSZYIxRBUH2ZAYJJBtVFTgraeI6meEW0Br6Axwum3rg7zDLtLfRqfGgQbeEPIZNEx7f7771/s5ThX4wTrVB1RdZBPMkgcbvW3Uz1EpdVPw0kwuK4u53q2U632Onkn/Ua1dS50ey186+rQ/ySNDRZNcQ3y3FQQDPI5HThTzA2n5gCUqEVqIoekCPlEJTpkjFoz6aRAqKQcCZFDVSBXH753Pu+ecUmBZ8MMnR4aR+Dss88u44k5UlnaYBI2kyepfxIatUviZRjAZl7acGK0r8NCaqk/24XBop05kGjt9UMKqWGO2ShXYxIGAaeddlohGKSZMAMc15gqAiRulBSk0qISf/jDHxYE+sTLMpkgkS20VBDD03+357XVDkGTsITQTg+NLfvRj3606IQ4do7dg9jkxqhlSI7apdqNTZ0LFrN/mE0IrQ6LvoXefvGLX5S/cm4YVFiMbcO4VOjnPve5Uo8yygmtjRGszi11rykqKWuxOpDdPCZIhryozaiZuheZsXp5XL3U26jtE9OcSyL6eX91DzYB7F51LHON0wjBrKuoDMaWKiBJWfjiTmoip5ZqU19EMtYkTHuORVQiglFJJIZqNbkgharh1ruXxSlnJ6fm/OpXvyqqCyyIn9QLac82Xw4KNcpzcyAKx4G65BSQNBd1mbOjOBHWV1GT9WfMTV85CC1wGNv/cJDjl4KPUdViIwSjUtgvEwIgDjJBAFNJvnN7rfQhvb6I/MQnPlGdddZZBRE+jozwDK7OCac56icnFvDQpDGoF14Y9QNhEM4OcvWpIE4O7wxx9Aex8nGxceDjuVliUNUIhdA5JwRTmFtyZ4gYNWnxnGcS2TcvOT8MJXAQT9O8LJoxozHAO6pabIRgvRaJda+pMx3RzdPTvq4S5bCywK73lcVyXW2636lq6mqo2/idC+C5Ft69Fr5+FyjI6anJRiN6rzKCbrAO6oA0SjB2SjaWKuGBZdWPQ10QjbtNpHNBaY1FveHCLEARlRSQEuom2ebOxXPUE2dBv0JZqRnUNuoPTFGXpIrKrIetYidJFYlV4kYirePAx9FAiJwg5x6Y4w27lzmC2T3wkKh4jMagCUat+WicYKecckpFzTmSjsrygTyIhwQ2C0d2Lii56VQWTlXwYoII4HcEpuKoG5GLLJ6pHCpNgvLmm28ulcM8OerSohmiIMzYYDj00ENLqbW2KfXW3n1ZbsSNhGuvdIB9daoqFQi+K664onijkC4CYwxzwRQknjesHfOgXc4yRkhwU48CC6OeQNcowSLWgIdkAPe76mqpXnHUTYWlr9zrptI6ObfbQhYTsT+uusqda+Fb91b9nyhO/bzGXovmfjgY5v68EGwYAIZty5sTYWfoqb68cYJqC7GoIvbMd3UbJI5E4fB4iVmrxYPUPiEoUjmt18wRjPr7/ve/X/DJprh4lTxJatNiloqyWHU5jp16otLYGNJF9cXD5M2xmwhGbSkGtUif1mvmCNYNkb28wV5IZ0vZWPmvOETTSqBOuP4vCDYryG4CzpZgTWBxgn20BJsgspsYqiVYE1icYB8twSaI7CaGapxgIvO8MOujYcMvXO2Ec5qY3P9jH40TzKYCAVDxN2GaFMOILIhkCOnkPHfro4RzRAzEC62JpGu423lVo1CP/92XHJ3VoyKaYKDGCdYEUHP1IT0xSEJxvuFYqP5njmALhahpGbcl2LRQYkA4ZpZgcVDkyNhKgV2pDsHd+d62OiBu39BM7kxKZdy3MTVKMDE9J9kkJS/qLa8EWAFZKXeI5lD43Sk1grL5zqvkYcpNSTD6iwjqIVQqIYzqXs6HPJO6CGl59e2IxL7JbcnHOenGd7BwgOShtAWHaiaVTZwZY8psq/dgG/VrLN6qYPDWW29d7mkvwIwhOEBydXlroPs5lMVc5fKceOBkg9SEgEOf+vabZ8wlLwhy5MQgV6MEMyAPT9qjm0sPgQgiT4YI6hwScZdfQhDpkH7JPUgx2fqOx/pkszvG/XplkuSke6kXyTN+k8gEFwTmdVl1icjL7DCXUjfE7gfnIAQYts3IBCNNyqRNEKJduAxSICrJvLw7TLpdcQwCcedx+957712KLiEh7xLzF2FxM3WHm2Wpsw8acn2oQITD8am5h0BpkryvyyErstLq5hUHhcsxB+nN+RwIqF0KXmkC94zjOUsJjCS1Y34kL2P4aylieQLGbK/yHKYkVZhYvaXsufnBTd4f5q9M+qCnAI1MsDpnzCVV9XYIMCpX1qWzn4QZE1IQe9hizbnmgoAYFDECD2Lmt0GkpT4P7TEAhh30xIFGCFYHFFfR7dlEjlMZ2mzNGWRSbZveGBiZYDhYQQv1Rr0gEN0uW0sNcC6oCyoCsXCW/WLjeklvdmKOTLBREPdmj1KMgrPOZyZKsCYAfrP30TjBeEoMKWPPnjGmWbvEa4L01N77nzNCdbqfLT1+t16hcqlbO12auIzLSxz2hJocK8ud73UN2vc4i+jGCWbHYk4M4D0hHGL4n0rMohTQ1j28LItVhLUEYOeyrxmSFGvG22MbVUhx6SEnttJ4DuayyHVxu1XqYoQspv3Oy8MQGOpLX/rSG9paH4bRkk2wOzSbx52/yC33nf02hvVaNlvoN4vu9G3OimLzzk9LDjCBnS33nVNmA0Zg78eUjROs34C5D0HZ+zys652jHfodfNxrAT0ojIO0G3RJM0hfg7RZMIINAlzb5n8xMBbBRDrYrNTOE3VRDotjrj6VFiliN6jAnJRGlVAFjr3zjEgB1UFVUnkJ7uqL+vGskJfCT23FGlOnn3dEs5XUKonNVqec3BaVnL3Nxsz+rew1I/X6jvp0P+EskRkqWPKU+luoayyCReXkvN3O+GHib71Kn+e63xkR6ETQoKoIwmOTokIRiP3geNTH6VYbb44YcpTdkvNB1LEINh8AtX3OjYGWYDPGIRMh2Hysp7rh2TgyB5YGvS5qLzmybgcsJ80yapB6vuk/EYJlPSWFwaFIGoZzICfGoEMe58LCNG9qyBqKbdSGg2ITOYeEg8AJ4GgkzWIt41QcSUrPsl9sVSLq2bjHhkmXxIGB5Gx11WdSPfqWFpJE1Ta7LfUD9iRGc36IOeS8fess6zR9OFK9qU0XEyFYL66baz3V5Bqqn/PTTyrASfIQvtOB6uccedbVlMQuKMH6Iaq93/A6bFCE4jLrNZxuPWWtQ530SvEP2u9c7ahC9szabdDkYBPjzncfE5EwxJJeh0R7isX+ZG3ZJefZWyfR+TkdgI2getgahLWb0oGUOQlN0YwCl+yc1G9shvMvXOJ+bCIbiVHYnPprpIzJvlBz2RDIWXHopsu7Vdgt9iffO4t1rM9y9kaeTZ4QzGDSfxiVrWN/5QdzKGcO6fRakkGuiRAMgdikSBRkubKpvNfm9V6L425p9bnsYaed6WV3hsnX9bOLgR3TDVMC0I9oEyFYPyDq9+sVTE0Z6n7jDzMmac65iv36nY/7jRKMxDi4hOhLNXhzgrVRduqL60mPRDX5i6vVJ+JI7jmVkfgjgnHp/cXR3GZHG4lLdlZrUU9JXVB/3panz7ztD6dzuVOxJb9G5WlnIzs13K1iyzFJjlwCZ04azdGAxkxeL6kWatZY+lUppZ4xr7zKSQfmAS9OfwMjDbNg6RVIByDiJHBrogovO69xEnn6GjSeqC07CpGIOUphUMaijs0n5wH3kqJh1Oswkti4hOEo3hljm+1EJA6iHBVkPZNzAy1IU6NHOnA9hGiT7Upq9rSToHTMukMkIQwC9eM5hj82Mqdr42C/KwzC7aSZI8Hg1wuDFA3lwMphELdQbRslWH0S/YwyhPKQcHvdQOujX2Iy49QlbNCkZieiER/TTMpejkvoeSPYuIC1z3fHQEuwGeOMiRCsHulg29ge2eL5jHRMgg4LsSd7IgSrRzo4EZwQLr/IvZNMs52Ii+ziYeWAZ99zSmkiBeyNSAnnJKl70XfuNlfdNiSv3xBp4MTUt/XwFDkxxmcrHQXo7xe/+MXyZlqud05H5bSwxVz1HJ2XcxAtEdhfjGcJkxcUGJOzhZiWFMbnDecN7nnjnxIKYTN2XDTGxo1BrsYJxhEQEoJQxtykAG6igJdi8V0pW960ly1I/QCuOzL+R7jUitSdhkEdEEhGQAT1v0VxtjH1c5o6YU2ezZxoDv2aKy902NMU5sJD4wSztYf7jONzKqjJOD0AwdQL+o5DIVuM0EFdOZ/XhPN2IFwNcclnkYQchMztx5l5UQAEkVTuO+Q7ntwrPPSVvJr+9GHZATZtSAcJdnAmSQCbdtqA0XqSR5s6RP1hCNIhP2eZQdJJDBj8TrosJRyk6VmwZtGOeNnWBAYSpo8FWzj3k5IkB+f7TMJ+xTWBs56vyjYmjCRy4VPfSjTMQh2hEIYmSfKyDtOoxT2NS1g/gnXezwY5XDhoGoRU4OZU8g66hkIcNovaS6naXCUDw85lEu0bJ5iXDEi34zAxskQ5RDr8H7uGc6OWEI1jQvfjxpQSUHGI4X5eI+95DgMpyCt4OR6+42jjus/IZ0+0PjxPBXJKspeazaIi3Xd2IlVOqhAVbGyt2CeVzPEAf+KH/lKX9laLRVJ54AdH0j157UjeJkHaODwYDm48o08xxUE30jdOsH5c1isyTt1AAGKZTKQm8UaIzDIAApJXsgV31HKC7Aj1l+2lpiEVsZvchMgMYMjkAXNeMI3Cax7mapxgimBwKEnJuboCvwgiligJaAKIYqcmJHEkSIvd/xyFbnuNcbkkIWmDTGda4Va79bnj2ViYHaDGJ3kkiO3olDbFNSms4clhFJIBVvBlE6L4JgKKY2Y/tb71qQ8Oh2QlZjIncITweZUjhyJHN/Ge854XEm+zx4JG68Mtw+7d7eSyQQz8qPuYh+HoOCWI1Gsvcz9Yx9n40Qlr4xLWDRlUlklRN6mDnwtpdHzeVtRvDQOJJJXKVN4Wx4V0572VxhonlUNqPW+MfmkVY/WCyT14yHasrFEH6TP4apxgUYl5VQfuUouRaIFjHqw72CATy5kdIQydTqXGllBVrrw1lgqi5qx30jd1qh01lvWRdR8Esx3UFwnJOzURMy8wzeEt1C3byDmC1NR7GDduOSaCZKrO2FSoMbJ2JPEY0rqOmqS28+oqNhJhrPHirWoPXqp10JeYNk6wbpGO+m6PfuqDNCLAoBMYRr1NY9th45GNE6xbpIMKwN0MOA4W7SBJKqlEEHA7yRGX496KOogApEjH/VQ3UX95SU4WtgiR7UMMuX5z9FAOMCFVcdNxNSnJS+g4MZwNW5hymIvnjYN5SAxJcRwSr9RcXHE+SKN5aJMyApJIJZM4czam7VkO/qRVjMX5QDClBFMZ6RikCpaEsRe99mANE+MbNZrQKYn1dP+oS4impLtxCRsGsHEcgWHGqbflssed9z/uj2RgKNKWA8zEQ6ftapRgVJi3/+BIxt6ErZUghuMBGX4XnPUbRDHqCJfaPWqRSoujQbVQQYmCe/cK9UXFWT/pi7MhukKNZYMElZfN7NSi/6kghaGCzQkKG4dK853jk80PiBdVOE1Ea5Rgc01sEHWY5+vnOOX9XnPtgOwX6B3ljKtJrPFGYYSJEWwU4Npn/hcDLcFmjCtagrUEmzEMzBi4rYS1BJsxDMwYuGNJWN4nOYk5W0u1V1WNRbAWgZPHwLwRTE5L5rVbda+ogkgFqcl7lhMmSjGpoGl2auZc+5QNeL6pYxSa7KsX+Zoco3GCSZHLV4nai0CIWPvuL4QjUL24JrWCnhN+EtsTXhLdllYX2UZY4SrRBxH3vDVJzE8UXyTDvcQE/Y9h9OF/H7k3IS1hMP1BoqPHbdZzOR9EDk0eK1VZ2Usmah/43QOfcJn+zAWTYaCUBOQANL8xG/pWp9jE1TjBAJWDJRHA5ExkmDrEIDnhKEgJUdJPiDBMtnZYhEF8ilOHfTbtm8oYpL95Idiok2uf64+BlmD9cTRVLVqCTRU5+gPTEqw/jqaqRUuwqSJHf2BagvXH0VS1aAk2VeToD0xLsP44mqoWLcGmihz9gWkJ1h9HU9XivyIGe7DBlVSMAAAAAElFTkSuQmCC"/>
          <p:cNvSpPr>
            <a:spLocks noChangeAspect="1" noChangeArrowheads="1"/>
          </p:cNvSpPr>
          <p:nvPr/>
        </p:nvSpPr>
        <p:spPr bwMode="auto">
          <a:xfrm>
            <a:off x="459581" y="3127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AutoShape 10" descr="data:image/png;base64,iVBORw0KGgoAAAANSUhEUgAAAGwAAACYCAYAAAABZQzCAAAebElEQVR4Xu3dV6x0VRUH8EMTpAoKSldBEKlKV0CxgihFQRFCEEJQXgjBBxIeDLwQSIAnYjCgEAvNUBQbAiodBGkqSAfpKB0bRcxvJ/8vh3HmTjt37oyck0zunTn77L326nuttfdZ7PXXX3+9aq+ZwcBiLcFmhlYF0JZgs0WvlmAzRq+WYC3BZg0DMwZva8Nags0YBmYM3FbCWoLNGAZmDNyxJOw///nPoum+/PLL1a9//evqiSeeqPbbb7/qLW95y6J7iy+++IyhZXrBHYtgr776anXbbbdV//rXv8rn9ttvr55//vnqAx/4QLXBBhtU//znP6ttttmmuuWWW8pvyy677PRiYkYgG4tgl19+efXAAw9UW221VXX33XdXq6yySnX99dcXAn3yk5+s3va2t1Vvf/vbqwsuuKDabLPNyneSuMIKK1Skc6mllqoQ/cknn6ze9a53Ve94xzuq++67r/y+6aabVltsscWMoHFyYI5FsO985zsF0e95z3sKAY455phCjPXXX7/68Ic/XP3jH/+oXnjhheq6666rlllmmWrllVeu7r333mqllVYqhBJ3Xn311avHHnusSCipJLFrrLFG9bGPfazabbfdJoeJGRlpLIKdfPLJBcl/+ctfCiHYLchnsw4++OCiHh999NHq61//ekFHbF7dpj344IPVa6+9Vq233nozgrKFBXMsgn3ve9+rHn/88eqqq66q1l133erzn/98ddJJJ1Uf+tCHqsMOO6z67W9/W4jHlr3yyivVOuusUyTppZdeqt797ncXQj377LPFtj399NNF8nw4LqTv3//+d7XxxhtXf/vb3wozUL8uzz788MNFdVKjmMJFMjEM6cUA2mj7yCOPFHVtHOo3fX/wgx+cObU7FsGuvfba6sILL6y23XbbglgS9YMf/KDYnxVXXLEg+DOf+Ux1zjnnFNX4/ve/vyDukksuqdZee+2iIkmn3//whz8UYi222GLVX//610IIiN9xxx1LmxdffLEQboklliiEufXWW6u3vvWtRR0bl2183/veV911112L2rCla621VumPJsAc2lLb+v7Upz41c2p3LIKZ9Le+9a3q73//e7XLLrsUZJMK0sDRIHVf/epXiy2DyC233LJIXOdVV5UQT2o9m4skRnWSvh122OEN/dSfJ7133nnnG8bqpooXVrGNPvpYBIMIn9/97nfVn/70p+JYUDcQDOEQu+SSS3Yl0uggv7mfHItgd9xxR3HnqSnqierxl6p75plnirqixhCVlKXdU089VW233XbFrlFTcff//Oc/F0IjOEkluRiAJFOxpM9HP/q0nKAeJ3lZtrC34DBP8wUj+MzVvF3LL7980TTsN5VPpYObc8a+rrbaauVZ9pVtZSIGuUYmGISdfvrpRf1svvnmBUDE4wgAxIQgPWusjTbaqAAbd97v2gEWAZdeeukyuY9+9KMVRmDDEPmhhx4qzyy33HLVxz/+8UJg/ViQWzog9qQuc/72t79d4KWa2W7ws5UcKhrGvBHH3J977rmyxHnve99bcANW60y2mopHSLbVWtU6dZBrZILpXGSDvdlkk00KQhELlzHquIsEIQJimoDJABqhEMNv2vjEEWAHtXP5n5MSSdM/L9NfqlbfJl8Pgw0y6abagIXjZX7WkwgGNvCaIwKTKvMwx9///veF+axdSSUpA7/nfAa5RiYYYH7yk58U7w/XM/Zf/vKXq4svvri42QDnYJAQXIYIxJ7K2H333YvLT5K233776p577in3eXC4DbfyGo1xwAEHVFdeeeUiRwT3UoNsJkSJW5LehbgQ5owzzijeKQ1x2WWXFea5//77qzXXXLMwVwix4YYbFrxgVNrhj3/8Y/GsEZBXrY9BrpEJ1qtzdgz30+90PaQjHEL0u+rP9ms7C/cRDA4Qr6lrLIIJOUEyu0P0OQskjl5n20gKieJIpPwRR2mLE00mdoza0Iaa8/xCq7umENx0PyMTjORYAFNdEB0PbtVVVy0i/9Of/rQ4CRCPaAjLvsXDSmAXgel0RlhUgnqMOl1Iddc0opvqb2SCBQDeEuehvtAdFbioUERvr+4YGJtgLWIni4GxCMbutFczGBh0i8NYBGsG1LaXYTDQEmwYbE1B25ZgU0CEYUBoCTYMtqagbUuwKSDCMCC0BBsGW1PQtiXYFBBhGBBagg2DrSlo2xJsCogwDAgtwYbB1hS0nVeCidJLwQgMy0rXL4U7IvwKdWbxWij455Vg6gmVcx999NGlRlEBS/JfahuSlZWN9V3+TLpFQYuyOJlqGWuXTO0ee+xRaimUJsgQeM7/MtnJw0nF+65mxDOy06lK9oz6Ezk5GV/pH2kfY8n4qtWQKUjBqvjeXnvtVf34xz8uCVn7BX75y1+WBC14MaE2MuXSSIqOFK9KXAYG8Oyzzz6lhKKJa14JJlV+6qmnVkcddVR1zTXXlI9clzoNk5RTUxOiGMWE7XBRdgBpyg4gyBYm3xWxHH/88aVcQIGOGvyddtqp+tnPflaQaSwVx/qEUElQv+28887Vd7/73ZJrU5IAeRBqI8fXvva1kofTpwosDKYoRjslDy7Mdtxxx5VaFO0VHilNAL9MuroMxTbGQkABcfUpmPHSSy8tWuTYY49trFhoXglW56iUCshKJ7vsb4o8IbnbRRogJgWo2uNqWWuI9fnCF76wqBRBu3qbQbiaJEIsQtTH6vZsHX5wpH3gDMMMMu4obSZGsLmAk7jE3Wrdp+WiPmXUqdBuyVma4YYbbqg+/elPT3Tf20QJdvXVV5daD2qRClT3zvawHaqg9t1336Ja/K5NbAPbxnaRAG39RWTVUn5XseR3iFXLj9t/85vflL5JDueH2lQfSCKzMYMq04Z061M110UXXbTIPnIsqFnFnggIZiqQCgev78rblDiwkxwoz/hNWfp8XBMlmE0RvMZU+ioBo44gG/JwK65NZSxExzaxf3bHQAzkQ0ycAPbH5ghOyq677lrusx92siC8++wUREI8opFmUm18BPNha3wQec899ywShlmUp0V1g5l0cVLYWQTk+CgqOuKII8rGjwMPPLCRkoluBJ8owQIAr4s0qHaFCJ6VgsyvfOUrxSbUNy902rC5uBbycT2CufTl+djHYW1bnvWXcwPmFA9lX0Gn7Y2Nm6993QtCsIXS/02oKPX/3P53vvOdpWoXg5C6G2+8sahBXuZ8XhMhmDXRz3/+86LqqD/lbtZjVBgbxB5xw1Oa7TfSp13ca1Kj0pa6wsXskIubbo9aSrgh0p4y251SJk5dkWJrMn0ai5fJVlKLtuZal7GvxjEGySFRbJyPS5WyZ9XXYzoq1tpLe+V+Bx10UFnXgU3d/6Dl18MQeCIEg0w7M5Vdn3feeWXS7AsOZQPYJZfJQqKPhSYbph2nQrEq+4eAsX3un3jiiWVvtd85Dp77xje+UZ1wwgkF0QhjpwybZzx1j5wEvyOIddjhhx9eSsdjX8GLKSzU2bvAYOsvSaK+qTyLY/34WOwjoLnoH+GtxZou2ZsIwcJBjDcOV0uedRlEn3vuuUVSOCPsECNOwhAmdsjfVBaRxG42gq1x1e0KxJMcqsx6Lc9pS7JJH4bIkRSxTVkr1tdZ9X4Dv/H8T6r0k6t+fxgJ6td2ogTrB0x7vz8GWoL1x9FUtWgJNlXk6A9MowSz0BTFFkUXoOUA+PCi2AxeG+PMrjDsgqTu0fccAgvR2BgLXDbDvdgsAVwLaRebwWFh8+rxSP25xzaxgWykcdmXRMwFjrnfnrcgZ1Prnmc21nuG05DTecCuL4FoXiAHxMKc95n4pnGz5dc9v4OPjTSuBbdIyahXowQ7//zzixcmGu8vwBFFtIA3JuLAe+Ji88g4FogivQGBoh3c5exiDIF4W5YGhxxySPEys4caAn24+xCFWBBqnQQx7knPYA7Iz1FJvEsREcsKGxAhVf8f+chHSh+8S0TSp/SKJYLfwIMREYoHCV5nlCCA+ZmLOXKuwKB/xDcnMAtx2Wb72c9+tniSo1yNEiwAkAKIE+vr5s3Ji0GoTX6JDHi2HpH3HSEQ3GXi2iZton87GCHNxcOsR0hGQUaeCXz1iEm9P+PYCUoruOrtI2md48drrM9jFBgbJxgOPfPMMwvXWcQiAkTjVhxOhflLreBYAdm0z/qFux0Xmiq96aabSkiIaqTmEElg2NpMzJDaMx4ExlVHWOqMJNtb7OwqBMhZIhjBYpdq05f/wUIaSaZxrK9Ih0V+pzrMMzk/S+DXs9qCOakja0NSDi/Z+DgKofJM4wQD9De/+c1iHxIhiE2gGnO0EMKREFlfh7NQNdqxB+5BBK4UDEZgBBPt168PFXTkkUcWG6QNZFt4izxAGERTs+wZSZYIxRBUH2ZAYJJBtVFTgraeI6meEW0Br6Axwum3rg7zDLtLfRqfGgQbeEPIZNEx7f7771/s5ThX4wTrVB1RdZBPMkgcbvW3Uz1EpdVPw0kwuK4u53q2U632Onkn/Ua1dS50ey186+rQ/ySNDRZNcQ3y3FQQDPI5HThTzA2n5gCUqEVqIoekCPlEJTpkjFoz6aRAqKQcCZFDVSBXH753Pu+ecUmBZ8MMnR4aR+Dss88u44k5UlnaYBI2kyepfxIatUviZRjAZl7acGK0r8NCaqk/24XBop05kGjt9UMKqWGO2ShXYxIGAaeddlohGKSZMAMc15gqAiRulBSk0qISf/jDHxYE+sTLMpkgkS20VBDD03+357XVDkGTsITQTg+NLfvRj3606IQ4do7dg9jkxqhlSI7apdqNTZ0LFrN/mE0IrQ6LvoXefvGLX5S/cm4YVFiMbcO4VOjnPve5Uo8yygmtjRGszi11rykqKWuxOpDdPCZIhryozaiZuheZsXp5XL3U26jtE9OcSyL6eX91DzYB7F51LHON0wjBrKuoDMaWKiBJWfjiTmoip5ZqU19EMtYkTHuORVQiglFJJIZqNbkgharh1ruXxSlnJ6fm/OpXvyqqCyyIn9QLac82Xw4KNcpzcyAKx4G65BSQNBd1mbOjOBHWV1GT9WfMTV85CC1wGNv/cJDjl4KPUdViIwSjUtgvEwIgDjJBAFNJvnN7rfQhvb6I/MQnPlGdddZZBRE+jozwDK7OCac56icnFvDQpDGoF14Y9QNhEM4OcvWpIE4O7wxx9Aex8nGxceDjuVliUNUIhdA5JwRTmFtyZ4gYNWnxnGcS2TcvOT8MJXAQT9O8LJoxozHAO6pabIRgvRaJda+pMx3RzdPTvq4S5bCywK73lcVyXW2636lq6mqo2/idC+C5Ft69Fr5+FyjI6anJRiN6rzKCbrAO6oA0SjB2SjaWKuGBZdWPQ10QjbtNpHNBaY1FveHCLEARlRSQEuom2ebOxXPUE2dBv0JZqRnUNuoPTFGXpIrKrIetYidJFYlV4kYirePAx9FAiJwg5x6Y4w27lzmC2T3wkKh4jMagCUat+WicYKecckpFzTmSjsrygTyIhwQ2C0d2Lii56VQWTlXwYoII4HcEpuKoG5GLLJ6pHCpNgvLmm28ulcM8OerSohmiIMzYYDj00ENLqbW2KfXW3n1ZbsSNhGuvdIB9daoqFQi+K664onijkC4CYwxzwRQknjesHfOgXc4yRkhwU48CC6OeQNcowSLWgIdkAPe76mqpXnHUTYWlr9zrptI6ObfbQhYTsT+uusqda+Fb91b9nyhO/bzGXovmfjgY5v68EGwYAIZty5sTYWfoqb68cYJqC7GoIvbMd3UbJI5E4fB4iVmrxYPUPiEoUjmt18wRjPr7/ve/X/DJprh4lTxJatNiloqyWHU5jp16otLYGNJF9cXD5M2xmwhGbSkGtUif1mvmCNYNkb28wV5IZ0vZWPmvOETTSqBOuP4vCDYryG4CzpZgTWBxgn20BJsgspsYqiVYE1icYB8twSaI7CaGapxgIvO8MOujYcMvXO2Ec5qY3P9jH40TzKYCAVDxN2GaFMOILIhkCOnkPHfro4RzRAzEC62JpGu423lVo1CP/92XHJ3VoyKaYKDGCdYEUHP1IT0xSEJxvuFYqP5njmALhahpGbcl2LRQYkA4ZpZgcVDkyNhKgV2pDsHd+d62OiBu39BM7kxKZdy3MTVKMDE9J9kkJS/qLa8EWAFZKXeI5lD43Sk1grL5zqvkYcpNSTD6iwjqIVQqIYzqXs6HPJO6CGl59e2IxL7JbcnHOenGd7BwgOShtAWHaiaVTZwZY8psq/dgG/VrLN6qYPDWW29d7mkvwIwhOEBydXlroPs5lMVc5fKceOBkg9SEgEOf+vabZ8wlLwhy5MQgV6MEMyAPT9qjm0sPgQgiT4YI6hwScZdfQhDpkH7JPUgx2fqOx/pkszvG/XplkuSke6kXyTN+k8gEFwTmdVl1icjL7DCXUjfE7gfnIAQYts3IBCNNyqRNEKJduAxSICrJvLw7TLpdcQwCcedx+957712KLiEh7xLzF2FxM3WHm2Wpsw8acn2oQITD8am5h0BpkryvyyErstLq5hUHhcsxB+nN+RwIqF0KXmkC94zjOUsJjCS1Y34kL2P4aylieQLGbK/yHKYkVZhYvaXsufnBTd4f5q9M+qCnAI1MsDpnzCVV9XYIMCpX1qWzn4QZE1IQe9hizbnmgoAYFDECD2Lmt0GkpT4P7TEAhh30xIFGCFYHFFfR7dlEjlMZ2mzNGWRSbZveGBiZYDhYQQv1Rr0gEN0uW0sNcC6oCyoCsXCW/WLjeklvdmKOTLBREPdmj1KMgrPOZyZKsCYAfrP30TjBeEoMKWPPnjGmWbvEa4L01N77nzNCdbqfLT1+t16hcqlbO12auIzLSxz2hJocK8ud73UN2vc4i+jGCWbHYk4M4D0hHGL4n0rMohTQ1j28LItVhLUEYOeyrxmSFGvG22MbVUhx6SEnttJ4DuayyHVxu1XqYoQspv3Oy8MQGOpLX/rSG9paH4bRkk2wOzSbx52/yC33nf02hvVaNlvoN4vu9G3OimLzzk9LDjCBnS33nVNmA0Zg78eUjROs34C5D0HZ+zys652jHfodfNxrAT0ojIO0G3RJM0hfg7RZMIINAlzb5n8xMBbBRDrYrNTOE3VRDotjrj6VFiliN6jAnJRGlVAFjr3zjEgB1UFVUnkJ7uqL+vGskJfCT23FGlOnn3dEs5XUKonNVqec3BaVnL3Nxsz+rew1I/X6jvp0P+EskRkqWPKU+luoayyCReXkvN3O+GHib71Kn+e63xkR6ETQoKoIwmOTokIRiP3geNTH6VYbb44YcpTdkvNB1LEINh8AtX3OjYGWYDPGIRMh2Hysp7rh2TgyB5YGvS5qLzmybgcsJ80yapB6vuk/EYJlPSWFwaFIGoZzICfGoEMe58LCNG9qyBqKbdSGg2ITOYeEg8AJ4GgkzWIt41QcSUrPsl9sVSLq2bjHhkmXxIGB5Gx11WdSPfqWFpJE1Ta7LfUD9iRGc36IOeS8fess6zR9OFK9qU0XEyFYL66baz3V5Bqqn/PTTyrASfIQvtOB6uccedbVlMQuKMH6Iaq93/A6bFCE4jLrNZxuPWWtQ530SvEP2u9c7ahC9szabdDkYBPjzncfE5EwxJJeh0R7isX+ZG3ZJefZWyfR+TkdgI2getgahLWb0oGUOQlN0YwCl+yc1G9shvMvXOJ+bCIbiVHYnPprpIzJvlBz2RDIWXHopsu7Vdgt9iffO4t1rM9y9kaeTZ4QzGDSfxiVrWN/5QdzKGcO6fRakkGuiRAMgdikSBRkubKpvNfm9V6L425p9bnsYaed6WV3hsnX9bOLgR3TDVMC0I9oEyFYPyDq9+sVTE0Z6n7jDzMmac65iv36nY/7jRKMxDi4hOhLNXhzgrVRduqL60mPRDX5i6vVJ+JI7jmVkfgjgnHp/cXR3GZHG4lLdlZrUU9JXVB/3panz7ztD6dzuVOxJb9G5WlnIzs13K1iyzFJjlwCZ04azdGAxkxeL6kWatZY+lUppZ4xr7zKSQfmAS9OfwMjDbNg6RVIByDiJHBrogovO69xEnn6GjSeqC07CpGIOUphUMaijs0n5wH3kqJh1Oswkti4hOEo3hljm+1EJA6iHBVkPZNzAy1IU6NHOnA9hGiT7Upq9rSToHTMukMkIQwC9eM5hj82Mqdr42C/KwzC7aSZI8Hg1wuDFA3lwMphELdQbRslWH0S/YwyhPKQcHvdQOujX2Iy49QlbNCkZieiER/TTMpejkvoeSPYuIC1z3fHQEuwGeOMiRCsHulg29ge2eL5jHRMgg4LsSd7IgSrRzo4EZwQLr/IvZNMs52Ii+ziYeWAZ99zSmkiBeyNSAnnJKl70XfuNlfdNiSv3xBp4MTUt/XwFDkxxmcrHQXo7xe/+MXyZlqud05H5bSwxVz1HJ2XcxAtEdhfjGcJkxcUGJOzhZiWFMbnDecN7nnjnxIKYTN2XDTGxo1BrsYJxhEQEoJQxtykAG6igJdi8V0pW960ly1I/QCuOzL+R7jUitSdhkEdEEhGQAT1v0VxtjH1c5o6YU2ezZxoDv2aKy902NMU5sJD4wSztYf7jONzKqjJOD0AwdQL+o5DIVuM0EFdOZ/XhPN2IFwNcclnkYQchMztx5l5UQAEkVTuO+Q7ntwrPPSVvJr+9GHZATZtSAcJdnAmSQCbdtqA0XqSR5s6RP1hCNIhP2eZQdJJDBj8TrosJRyk6VmwZtGOeNnWBAYSpo8FWzj3k5IkB+f7TMJ+xTWBs56vyjYmjCRy4VPfSjTMQh2hEIYmSfKyDtOoxT2NS1g/gnXezwY5XDhoGoRU4OZU8g66hkIcNovaS6naXCUDw85lEu0bJ5iXDEi34zAxskQ5RDr8H7uGc6OWEI1jQvfjxpQSUHGI4X5eI+95DgMpyCt4OR6+42jjus/IZ0+0PjxPBXJKspeazaIi3Xd2IlVOqhAVbGyt2CeVzPEAf+KH/lKX9laLRVJ54AdH0j157UjeJkHaODwYDm48o08xxUE30jdOsH5c1isyTt1AAGKZTKQm8UaIzDIAApJXsgV31HKC7Aj1l+2lpiEVsZvchMgMYMjkAXNeMI3Cax7mapxgimBwKEnJuboCvwgiligJaAKIYqcmJHEkSIvd/xyFbnuNcbkkIWmDTGda4Va79bnj2ViYHaDGJ3kkiO3olDbFNSms4clhFJIBVvBlE6L4JgKKY2Y/tb71qQ8Oh2QlZjIncITweZUjhyJHN/Ge854XEm+zx4JG68Mtw+7d7eSyQQz8qPuYh+HoOCWI1Gsvcz9Yx9n40Qlr4xLWDRlUlklRN6mDnwtpdHzeVtRvDQOJJJXKVN4Wx4V0572VxhonlUNqPW+MfmkVY/WCyT14yHasrFEH6TP4apxgUYl5VQfuUouRaIFjHqw72CATy5kdIQydTqXGllBVrrw1lgqi5qx30jd1qh01lvWRdR8Esx3UFwnJOzURMy8wzeEt1C3byDmC1NR7GDduOSaCZKrO2FSoMbJ2JPEY0rqOmqS28+oqNhJhrPHirWoPXqp10JeYNk6wbpGO+m6PfuqDNCLAoBMYRr1NY9th45GNE6xbpIMKwN0MOA4W7SBJKqlEEHA7yRGX496KOogApEjH/VQ3UX95SU4WtgiR7UMMuX5z9FAOMCFVcdNxNSnJS+g4MZwNW5hymIvnjYN5SAxJcRwSr9RcXHE+SKN5aJMyApJIJZM4czam7VkO/qRVjMX5QDClBFMZ6RikCpaEsRe99mANE+MbNZrQKYn1dP+oS4impLtxCRsGsHEcgWHGqbflssed9z/uj2RgKNKWA8zEQ6ftapRgVJi3/+BIxt6ErZUghuMBGX4XnPUbRDHqCJfaPWqRSoujQbVQQYmCe/cK9UXFWT/pi7MhukKNZYMElZfN7NSi/6kghaGCzQkKG4dK853jk80PiBdVOE1Ea5Rgc01sEHWY5+vnOOX9XnPtgOwX6B3ljKtJrPFGYYSJEWwU4Npn/hcDLcFmjCtagrUEmzEMzBi4rYS1BJsxDMwYuGNJWN4nOYk5W0u1V1WNRbAWgZPHwLwRTE5L5rVbda+ogkgFqcl7lhMmSjGpoGl2auZc+5QNeL6pYxSa7KsX+Zoco3GCSZHLV4nai0CIWPvuL4QjUL24JrWCnhN+EtsTXhLdllYX2UZY4SrRBxH3vDVJzE8UXyTDvcQE/Y9h9OF/H7k3IS1hMP1BoqPHbdZzOR9EDk0eK1VZ2Usmah/43QOfcJn+zAWTYaCUBOQANL8xG/pWp9jE1TjBAJWDJRHA5ExkmDrEIDnhKEgJUdJPiDBMtnZYhEF8ilOHfTbtm8oYpL95Idiok2uf64+BlmD9cTRVLVqCTRU5+gPTEqw/jqaqRUuwqSJHf2BagvXH0VS1aAk2VeToD0xLsP44mqoWLcGmihz9gWkJ1h9HU9XivyIGe7DBlVSMAAAAAElFTkSuQmCC"/>
          <p:cNvSpPr>
            <a:spLocks noChangeAspect="1" noChangeArrowheads="1"/>
          </p:cNvSpPr>
          <p:nvPr/>
        </p:nvSpPr>
        <p:spPr bwMode="auto">
          <a:xfrm>
            <a:off x="345281" y="1603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987" y="754039"/>
            <a:ext cx="1800013" cy="24516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Прямоугольник 14"/>
          <p:cNvSpPr/>
          <p:nvPr/>
        </p:nvSpPr>
        <p:spPr>
          <a:xfrm>
            <a:off x="4985368" y="961789"/>
            <a:ext cx="396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Принята 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резолюция WHA67.1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о глобальной стратегии и целях в области профилактики, лечения и борьбы с туберкулезом на период после 2015 г.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3808" y="46153"/>
            <a:ext cx="4846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67 сессия Всемирной ассамблеи здравоохранения, 2014 год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038573" y="2039007"/>
            <a:ext cx="3924452" cy="4193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</a:rPr>
              <a:t>25 сентября 2015 г.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</a:rPr>
              <a:t>– в ходе Саммита по устойчивому развитию в Нью-Йорке 193 государства-члена ООН утвердили новые глобальные цели на предстоящие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</a:rPr>
              <a:t>15 лет (2016-2030),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</a:rPr>
              <a:t>включая цель 3.3: к 2030 году - </a:t>
            </a:r>
            <a:r>
              <a:rPr kumimoji="0" lang="ru-RU" sz="1600" b="1" i="0" u="none" strike="noStrike" kern="1200" cap="all" spc="0" normalizeH="0" baseline="0" noProof="0" dirty="0">
                <a:ln>
                  <a:noFill/>
                </a:ln>
                <a:solidFill>
                  <a:srgbClr val="0093D5"/>
                </a:solidFill>
                <a:effectLst/>
                <a:uLnTx/>
                <a:uFillTx/>
                <a:latin typeface="Arial Narrow" panose="020B0606020202030204" pitchFamily="34" charset="0"/>
                <a:ea typeface="SimSun"/>
                <a:cs typeface="Arial"/>
              </a:rPr>
              <a:t>ликвидация</a:t>
            </a:r>
            <a:r>
              <a:rPr kumimoji="0" lang="en-GB" sz="1600" b="1" i="0" u="none" strike="noStrike" kern="1200" cap="all" spc="0" normalizeH="0" baseline="0" noProof="0" dirty="0">
                <a:ln>
                  <a:noFill/>
                </a:ln>
                <a:solidFill>
                  <a:srgbClr val="0093D5"/>
                </a:solidFill>
                <a:effectLst/>
                <a:uLnTx/>
                <a:uFillTx/>
                <a:latin typeface="Arial Narrow" panose="020B0606020202030204" pitchFamily="34" charset="0"/>
                <a:ea typeface="SimSun"/>
                <a:cs typeface="Arial"/>
              </a:rPr>
              <a:t> </a:t>
            </a:r>
            <a:r>
              <a:rPr kumimoji="0" lang="ru-RU" sz="1600" b="1" i="0" u="none" strike="noStrike" kern="1200" cap="all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ea typeface="SimSun"/>
                <a:cs typeface="Arial"/>
              </a:rPr>
              <a:t>тб</a:t>
            </a:r>
            <a:r>
              <a:rPr kumimoji="0" lang="en-GB" sz="1600" b="1" i="0" u="none" strike="noStrike" kern="1200" cap="all" spc="0" normalizeH="0" baseline="0" noProof="0" dirty="0">
                <a:ln>
                  <a:noFill/>
                </a:ln>
                <a:solidFill>
                  <a:srgbClr val="0093D5"/>
                </a:solidFill>
                <a:effectLst/>
                <a:uLnTx/>
                <a:uFillTx/>
                <a:latin typeface="Arial Narrow" panose="020B0606020202030204" pitchFamily="34" charset="0"/>
                <a:ea typeface="SimSun"/>
                <a:cs typeface="Arial"/>
              </a:rPr>
              <a:t> </a:t>
            </a:r>
            <a:r>
              <a:rPr kumimoji="0" lang="ru-RU" sz="1600" b="1" i="0" u="none" strike="noStrike" kern="1200" cap="all" spc="0" normalizeH="0" baseline="0" noProof="0" dirty="0">
                <a:ln>
                  <a:noFill/>
                </a:ln>
                <a:solidFill>
                  <a:srgbClr val="0093D5"/>
                </a:solidFill>
                <a:effectLst/>
                <a:uLnTx/>
                <a:uFillTx/>
                <a:latin typeface="Arial Narrow" panose="020B0606020202030204" pitchFamily="34" charset="0"/>
                <a:ea typeface="SimSun"/>
                <a:cs typeface="Arial"/>
              </a:rPr>
              <a:t>эпидемии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1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SimSun"/>
              <a:cs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26 сентября 2018г. - </a:t>
            </a:r>
            <a:r>
              <a:rPr kumimoji="0" lang="ru-RU" sz="1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Первая в истории !!!</a:t>
            </a:r>
            <a:r>
              <a:rPr kumimoji="0" lang="ru-RU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человечества Встреча высокого уровня Генеральной Ассамблеи ООН по вопросам туберкулеза. 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Историческая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возможность переломить ход глобальной эпидемии туберкулеза – твердые обязательства лидеров стран оперативно расширить доступ к новым средствам эффективной диагностики и лечения этой болезни».</a:t>
            </a:r>
          </a:p>
        </p:txBody>
      </p:sp>
      <p:pic>
        <p:nvPicPr>
          <p:cNvPr id="20" name="Picture 2" descr="https://global.unitednations.entermediadb.net/assets/mediadb/services/module/asset/downloads/preset/assets/2015/09/22636/image1170x530croppe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09" y="4221088"/>
            <a:ext cx="2560320" cy="246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D:\Dropbox\2015_09_ERS_Congress_Amsterdam\seminar\sdg image.jpg"/>
          <p:cNvPicPr>
            <a:picLocks noChangeAspect="1" noChangeArrowheads="1"/>
          </p:cNvPicPr>
          <p:nvPr/>
        </p:nvPicPr>
        <p:blipFill>
          <a:blip r:embed="rId6"/>
          <a:srcRect l="33611"/>
          <a:stretch>
            <a:fillRect/>
          </a:stretch>
        </p:blipFill>
        <p:spPr bwMode="auto">
          <a:xfrm>
            <a:off x="2831541" y="4221087"/>
            <a:ext cx="2064521" cy="24610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000" t="4029" r="19655" b="4798"/>
          <a:stretch/>
        </p:blipFill>
        <p:spPr>
          <a:xfrm>
            <a:off x="3508131" y="4221087"/>
            <a:ext cx="826477" cy="1277036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67732" y="3514552"/>
            <a:ext cx="4945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Заседание 25 сентября 2015 года в штаб-квартире ООН, Нью-Йорк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 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716016" y="0"/>
            <a:ext cx="4334353" cy="961789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ПЕРЕХОД ОТ ПРИЗЫВА – «ОСТАНОВИТЬ  ТБ»</a:t>
            </a:r>
            <a:br>
              <a:rPr lang="ru-RU" sz="16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К «</a:t>
            </a:r>
            <a:r>
              <a:rPr lang="ru-RU" sz="1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ЛИКВИДИРОВАТЬ ЭПИДЕМИЮ ТБ» </a:t>
            </a:r>
            <a:r>
              <a:rPr lang="en-US" sz="1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К </a:t>
            </a:r>
            <a:r>
              <a:rPr lang="en-US" sz="1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2030</a:t>
            </a:r>
            <a:r>
              <a:rPr lang="ru-RU" sz="1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г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GB" altLang="en-US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27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20226 0.3597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22" y="17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ADE0D5-50C0-4D2C-89E8-0C5BB53D6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6906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Национальное Партнерство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Остановим ТБ в Казахстане»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AD8C9DA-CFE9-4C82-8C55-75C2204C9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016125"/>
            <a:ext cx="7886700" cy="4708525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Партнерство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«Остановим ТБ в Казахстане» создано в 2017г.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инициативе национальной противотуберкулезной программы и международных партнеров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Цель: Снижение бремени ТБ/ЛУ ТБ и ТБ/ВИЧ в Казахстане путем объединения усилий заинтересованных организаций и физических лиц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Деятельность Партнерства поддерживается в рамках проектов Глобального Фонда по компоненту «Туберкулез» на 2017-2019гг. и 2020-2022гг., а также благодаря технической поддержке международных организаций (KNCV, USAID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UNOPS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и местных НПО, работающих в сфере ТБ/ВИЧ.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74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Национальное Партнерство СТОП ТБ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Казахстане </a:t>
            </a:r>
            <a:r>
              <a:rPr lang="ru-RU" sz="1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Национальное Партнерство СТОП ТБ (</a:t>
            </a:r>
            <a:r>
              <a:rPr lang="ru-RU" sz="1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НП СТБ</a:t>
            </a:r>
            <a:r>
              <a:rPr lang="ru-RU" sz="1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создано </a:t>
            </a:r>
            <a:r>
              <a:rPr lang="ru-RU" sz="1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2017г</a:t>
            </a:r>
            <a:r>
              <a:rPr lang="ru-RU" sz="1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9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9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Видение</a:t>
            </a:r>
            <a:r>
              <a:rPr lang="en-US" sz="1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мир без туберкулеза. Наши дети будут свидетелями ликвидации </a:t>
            </a: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ТБ.</a:t>
            </a:r>
            <a:endParaRPr lang="en-US" sz="1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9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Миссия</a:t>
            </a:r>
            <a:r>
              <a:rPr lang="en-US" sz="1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19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Tx/>
              <a:buChar char="-"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обеспечить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доступ к эффективной диагностике и лечению для каждого больного ТБ; </a:t>
            </a:r>
            <a:endParaRPr lang="ru-RU" sz="1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Tx/>
              <a:buChar char="-"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прервать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трансмиссию ТБ; </a:t>
            </a:r>
            <a:endParaRPr lang="ru-RU" sz="1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Tx/>
              <a:buChar char="-"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сократить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социальный и экономический урон от ТБ; </a:t>
            </a:r>
            <a:endParaRPr lang="ru-RU" sz="1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Tx/>
              <a:buChar char="-"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разработать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 внедрить новые инструменты и стратегии для борьбы с </a:t>
            </a: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ТБ.</a:t>
            </a:r>
            <a:endParaRPr lang="en-US" sz="1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9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Цели</a:t>
            </a:r>
            <a:r>
              <a:rPr lang="en-US" sz="1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 2030 г., положить конец эпидемии ТБ, в соответствии с Целями ООН по устойчивому развитию и стратегией ВОЗ по ликвидации </a:t>
            </a: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ТБ.</a:t>
            </a:r>
            <a:endParaRPr lang="ru-RU" sz="1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Возглавляется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Правлением (</a:t>
            </a:r>
            <a:r>
              <a:rPr lang="en-US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Stop TB Board</a:t>
            </a: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ru-RU" sz="1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9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Министр </a:t>
            </a:r>
            <a:r>
              <a:rPr lang="ru-RU" sz="19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здравоохранения РК </a:t>
            </a:r>
            <a:r>
              <a:rPr lang="ru-RU" sz="19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является </a:t>
            </a:r>
            <a:r>
              <a:rPr lang="ru-RU" sz="19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членом Правления с июля </a:t>
            </a:r>
            <a:r>
              <a:rPr lang="en-US" sz="19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2018</a:t>
            </a:r>
            <a:r>
              <a:rPr lang="ru-RU" sz="19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г.</a:t>
            </a:r>
            <a:r>
              <a:rPr lang="en-US" sz="19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1607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0E5A5B-CAAC-0A27-DA18-14C806C89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19" y="115890"/>
            <a:ext cx="8883502" cy="108108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>
              <a:tabLst>
                <a:tab pos="3492500" algn="l"/>
              </a:tabLst>
              <a:defRPr/>
            </a:pPr>
            <a:r>
              <a:rPr lang="ru-RU" sz="3600" b="1" dirty="0">
                <a:solidFill>
                  <a:schemeClr val="accent4"/>
                </a:solidFill>
              </a:rPr>
              <a:t/>
            </a:r>
            <a:br>
              <a:rPr lang="ru-RU" sz="3600" b="1" dirty="0">
                <a:solidFill>
                  <a:schemeClr val="accent4"/>
                </a:solidFill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Основные стратегические направления  для достижения целей «ПАРТНЕРСТВА СТОП ТБ»   </a:t>
            </a:r>
            <a:r>
              <a:rPr lang="ru-RU" sz="2200" b="1" dirty="0">
                <a:solidFill>
                  <a:srgbClr val="FFFF00"/>
                </a:solidFill>
              </a:rPr>
              <a:t/>
            </a:r>
            <a:br>
              <a:rPr lang="ru-RU" sz="2200" b="1" dirty="0">
                <a:solidFill>
                  <a:srgbClr val="FFFF00"/>
                </a:solidFill>
              </a:rPr>
            </a:b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xmlns="" id="{DDFDB8FD-F5CE-9F80-C6DA-49CC3069E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80" y="1196977"/>
            <a:ext cx="8798441" cy="5472113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endParaRPr lang="ru-RU" b="1" dirty="0">
              <a:solidFill>
                <a:srgbClr val="FF0000"/>
              </a:solidFill>
            </a:endParaRPr>
          </a:p>
          <a:p>
            <a:pPr marL="0" indent="0" algn="just"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1. Повышение информированности о ТБ (соцсети, СМИ) и пропаганда приверженности для финансирования:</a:t>
            </a:r>
          </a:p>
          <a:p>
            <a:pPr marL="0" indent="0" algn="just"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- раннего выявления ТБ (ПЦР на ТБ – </a:t>
            </a:r>
            <a:r>
              <a:rPr lang="en-US" b="1" dirty="0">
                <a:solidFill>
                  <a:srgbClr val="C00000"/>
                </a:solidFill>
              </a:rPr>
              <a:t>GXPERT TB - </a:t>
            </a:r>
            <a:r>
              <a:rPr lang="ru-RU" b="1" dirty="0">
                <a:solidFill>
                  <a:srgbClr val="C00000"/>
                </a:solidFill>
              </a:rPr>
              <a:t>95% чувств и </a:t>
            </a:r>
            <a:r>
              <a:rPr lang="ru-RU" b="1" dirty="0" err="1">
                <a:solidFill>
                  <a:srgbClr val="C00000"/>
                </a:solidFill>
              </a:rPr>
              <a:t>специф</a:t>
            </a:r>
            <a:r>
              <a:rPr lang="ru-RU" b="1" dirty="0">
                <a:solidFill>
                  <a:srgbClr val="C00000"/>
                </a:solidFill>
              </a:rPr>
              <a:t>). </a:t>
            </a:r>
          </a:p>
          <a:p>
            <a:pPr marL="0" indent="0" algn="just"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- </a:t>
            </a:r>
            <a:r>
              <a:rPr lang="ru-RU" b="1" dirty="0" smtClean="0">
                <a:solidFill>
                  <a:srgbClr val="C00000"/>
                </a:solidFill>
              </a:rPr>
              <a:t>качественное лечение  </a:t>
            </a:r>
            <a:r>
              <a:rPr lang="ru-RU" b="1" dirty="0">
                <a:solidFill>
                  <a:srgbClr val="C00000"/>
                </a:solidFill>
              </a:rPr>
              <a:t>(90-95%, наличие новых лекарств при ТБ)  </a:t>
            </a:r>
          </a:p>
          <a:p>
            <a:pPr marL="0" indent="0" algn="just"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- </a:t>
            </a:r>
            <a:r>
              <a:rPr lang="ru-RU" b="1" dirty="0" smtClean="0">
                <a:solidFill>
                  <a:srgbClr val="C00000"/>
                </a:solidFill>
              </a:rPr>
              <a:t>эффективная </a:t>
            </a:r>
            <a:r>
              <a:rPr lang="ru-RU" b="1" dirty="0">
                <a:solidFill>
                  <a:srgbClr val="C00000"/>
                </a:solidFill>
              </a:rPr>
              <a:t>профилактики ТБ (АТР, </a:t>
            </a:r>
            <a:r>
              <a:rPr lang="ru-RU" b="1" dirty="0" err="1" smtClean="0">
                <a:solidFill>
                  <a:srgbClr val="C00000"/>
                </a:solidFill>
              </a:rPr>
              <a:t>Кванти</a:t>
            </a:r>
            <a:r>
              <a:rPr lang="ru-RU" b="1" dirty="0" err="1">
                <a:solidFill>
                  <a:srgbClr val="C00000"/>
                </a:solidFill>
              </a:rPr>
              <a:t>ф</a:t>
            </a:r>
            <a:r>
              <a:rPr lang="ru-RU" b="1" dirty="0" err="1" smtClean="0">
                <a:solidFill>
                  <a:srgbClr val="C00000"/>
                </a:solidFill>
              </a:rPr>
              <a:t>ероновый</a:t>
            </a:r>
            <a:r>
              <a:rPr lang="ru-RU" b="1" dirty="0" smtClean="0">
                <a:solidFill>
                  <a:srgbClr val="C00000"/>
                </a:solidFill>
              </a:rPr>
              <a:t> тест, профилактическое лечение)</a:t>
            </a:r>
            <a:endParaRPr lang="ru-RU" b="1" dirty="0">
              <a:solidFill>
                <a:srgbClr val="C00000"/>
              </a:solidFill>
            </a:endParaRPr>
          </a:p>
          <a:p>
            <a:pPr marL="0" indent="0" algn="just"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>- </a:t>
            </a:r>
            <a:r>
              <a:rPr lang="ru-RU" b="1" dirty="0" smtClean="0">
                <a:solidFill>
                  <a:schemeClr val="tx2"/>
                </a:solidFill>
              </a:rPr>
              <a:t>операционные </a:t>
            </a:r>
            <a:r>
              <a:rPr lang="ru-RU" b="1" dirty="0">
                <a:solidFill>
                  <a:schemeClr val="tx2"/>
                </a:solidFill>
              </a:rPr>
              <a:t>исследования при ТБ.</a:t>
            </a:r>
          </a:p>
          <a:p>
            <a:pPr marL="0" indent="0" algn="just">
              <a:buNone/>
              <a:defRPr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>2. Предоставление противотуберкулезных препаратов и диагностических средств напрямую странам, через </a:t>
            </a:r>
            <a:r>
              <a:rPr lang="en-US" b="1" dirty="0">
                <a:solidFill>
                  <a:srgbClr val="002060"/>
                </a:solidFill>
              </a:rPr>
              <a:t>GDF</a:t>
            </a:r>
            <a:r>
              <a:rPr lang="ru-RU" b="1" dirty="0">
                <a:solidFill>
                  <a:srgbClr val="002060"/>
                </a:solidFill>
              </a:rPr>
              <a:t> (</a:t>
            </a:r>
            <a:r>
              <a:rPr lang="ru-RU" b="1" dirty="0">
                <a:solidFill>
                  <a:srgbClr val="C00000"/>
                </a:solidFill>
              </a:rPr>
              <a:t>по низким ценам, в том числе в Казахстан – ПТП, </a:t>
            </a:r>
            <a:r>
              <a:rPr lang="en-US" b="1" dirty="0">
                <a:solidFill>
                  <a:srgbClr val="C00000"/>
                </a:solidFill>
              </a:rPr>
              <a:t>GXPERT TB </a:t>
            </a:r>
            <a:r>
              <a:rPr lang="ru-RU" b="1" dirty="0">
                <a:solidFill>
                  <a:srgbClr val="C00000"/>
                </a:solidFill>
              </a:rPr>
              <a:t>).</a:t>
            </a:r>
          </a:p>
          <a:p>
            <a:pPr algn="just">
              <a:defRPr/>
            </a:pPr>
            <a:endParaRPr lang="ru-RU" sz="2400" b="1" dirty="0"/>
          </a:p>
          <a:p>
            <a:pPr marL="0" indent="0" algn="just">
              <a:lnSpc>
                <a:spcPct val="115000"/>
              </a:lnSpc>
              <a:buNone/>
              <a:defRPr/>
            </a:pPr>
            <a:endParaRPr lang="ru-RU" sz="6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84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201AC-F478-4D9A-9110-98A4619E858C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4186" y="1415613"/>
            <a:ext cx="8489939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190500" algn="ctr" fontAlgn="base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Целевые показатели Стратегии </a:t>
            </a:r>
            <a:r>
              <a:rPr lang="en-US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end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TB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на 2035 год </a:t>
            </a:r>
          </a:p>
          <a:p>
            <a:pPr marL="342900" marR="190500" lvl="0" indent="-342900" fontAlgn="base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solidFill>
                  <a:schemeClr val="dk1"/>
                </a:solidFill>
                <a:latin typeface="Arial Narrow" panose="020B0606020202030204" pitchFamily="34" charset="0"/>
              </a:rPr>
              <a:t>Снижение смертности от ТБ на 95% (по сравнению с 2015г.)</a:t>
            </a:r>
          </a:p>
          <a:p>
            <a:pPr marL="342900" marR="190500" lvl="0" indent="-342900" fontAlgn="base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solidFill>
                  <a:schemeClr val="dk1"/>
                </a:solidFill>
                <a:latin typeface="Arial Narrow" panose="020B0606020202030204" pitchFamily="34" charset="0"/>
              </a:rPr>
              <a:t>Снижение заболеваемости ТБ на 90% (&lt;10/100000)</a:t>
            </a:r>
          </a:p>
          <a:p>
            <a:pPr marL="342900" marR="190500" lvl="0" indent="-342900" fontAlgn="base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solidFill>
                  <a:schemeClr val="dk1"/>
                </a:solidFill>
                <a:latin typeface="Arial Narrow" panose="020B0606020202030204" pitchFamily="34" charset="0"/>
              </a:rPr>
              <a:t>Ни одна из затронутых семей не несет катастрофических расходов в связи с ТБ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0352" y="2780927"/>
            <a:ext cx="8557606" cy="46119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Целевые показатели по туберкулезу в </a:t>
            </a: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Алматы </a:t>
            </a: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на 2016 -2035 годы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86518" y="129211"/>
            <a:ext cx="8199468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190500" algn="ctr" fontAlgn="base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Целевые показатели Стратегии </a:t>
            </a:r>
            <a:r>
              <a:rPr lang="en-US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end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TB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на 2025 год </a:t>
            </a:r>
          </a:p>
          <a:p>
            <a:pPr marL="285750" marR="190500" indent="-285750" fontAlgn="base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b="1" dirty="0">
                <a:solidFill>
                  <a:schemeClr val="dk1"/>
                </a:solidFill>
                <a:latin typeface="Arial Narrow" panose="020B0606020202030204" pitchFamily="34" charset="0"/>
              </a:rPr>
              <a:t>Снижение смертности от ТБ на 75% (по сравнению с 2015 г.)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dk1"/>
                </a:solidFill>
                <a:latin typeface="Arial Narrow" panose="020B0606020202030204" pitchFamily="34" charset="0"/>
              </a:rPr>
              <a:t>Снижение заболеваемости ТБ на 50% (по сравнению с 2015г) (&lt;55/100000)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dk1"/>
                </a:solidFill>
                <a:latin typeface="Arial Narrow" panose="020B0606020202030204" pitchFamily="34" charset="0"/>
              </a:rPr>
              <a:t>Ни одна из затронутых семей не несет катастрофических расходов в связи с ТБ</a:t>
            </a:r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1552149"/>
              </p:ext>
            </p:extLst>
          </p:nvPr>
        </p:nvGraphicFramePr>
        <p:xfrm>
          <a:off x="48135" y="3429000"/>
          <a:ext cx="8715607" cy="3245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7620000" y="5543292"/>
            <a:ext cx="936056" cy="1131561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002060"/>
                </a:solidFill>
              </a:rPr>
              <a:t>Факты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46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248AEA-A888-4CCC-87B3-57CEBCA6F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6906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ННЦФ РК </a:t>
            </a:r>
            <a:b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развитию Партнерства «Стоп ТБ»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DC3F1CA-0CDC-4E41-82FD-7053272EE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62" y="1825625"/>
            <a:ext cx="8722519" cy="4555703"/>
          </a:xfrm>
        </p:spPr>
        <p:txBody>
          <a:bodyPr>
            <a:normAutofit/>
          </a:bodyPr>
          <a:lstStyle/>
          <a:p>
            <a:r>
              <a:rPr lang="ru-RU" sz="2100" dirty="0">
                <a:latin typeface="Arial" pitchFamily="34" charset="0"/>
                <a:cs typeface="Arial" pitchFamily="34" charset="0"/>
              </a:rPr>
              <a:t>1 шаг – Определение </a:t>
            </a:r>
            <a:r>
              <a:rPr lang="ru-RU" sz="2100" dirty="0" err="1">
                <a:latin typeface="Arial" pitchFamily="34" charset="0"/>
                <a:cs typeface="Arial" pitchFamily="34" charset="0"/>
              </a:rPr>
              <a:t>отв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 лиц от ЦФ</a:t>
            </a:r>
          </a:p>
          <a:p>
            <a:r>
              <a:rPr lang="ru-RU" sz="2100" dirty="0">
                <a:latin typeface="Arial" pitchFamily="34" charset="0"/>
                <a:cs typeface="Arial" pitchFamily="34" charset="0"/>
              </a:rPr>
              <a:t>2 шаг – Создание и утверждение рабочей группы по развитию ПСТБ</a:t>
            </a:r>
          </a:p>
          <a:p>
            <a:r>
              <a:rPr lang="ru-RU" sz="2100" dirty="0">
                <a:latin typeface="Arial" pitchFamily="34" charset="0"/>
                <a:cs typeface="Arial" pitchFamily="34" charset="0"/>
              </a:rPr>
              <a:t>3 шаг - Проведение </a:t>
            </a:r>
            <a:r>
              <a:rPr lang="ru-RU" sz="2100" dirty="0" err="1">
                <a:latin typeface="Arial" pitchFamily="34" charset="0"/>
                <a:cs typeface="Arial" pitchFamily="34" charset="0"/>
              </a:rPr>
              <a:t>адвокационной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 компании по значению ПСТОП ТБ (встречи, круглые столы, обсуждение на общественном совете при УЗ, Акиматах)</a:t>
            </a:r>
          </a:p>
          <a:p>
            <a:r>
              <a:rPr lang="ru-RU" sz="2100" dirty="0">
                <a:latin typeface="Arial" pitchFamily="34" charset="0"/>
                <a:cs typeface="Arial" pitchFamily="34" charset="0"/>
              </a:rPr>
              <a:t>4 шаг – Открытие филиала/представительства ПСТОП ТБ в области, утверждение положения о региональном ПСТБ </a:t>
            </a:r>
          </a:p>
          <a:p>
            <a:r>
              <a:rPr lang="ru-RU" sz="2100" dirty="0">
                <a:latin typeface="Arial" pitchFamily="34" charset="0"/>
                <a:cs typeface="Arial" pitchFamily="34" charset="0"/>
              </a:rPr>
              <a:t>5 шаг – Утверждение Плана представительства ПСТБ в регионе (Получение грантов, ГСЗ по ТБ, ТБ/ВИЧ, подписание декларации «</a:t>
            </a:r>
            <a:r>
              <a:rPr lang="ru-RU" sz="2100" dirty="0" err="1">
                <a:latin typeface="Arial" pitchFamily="34" charset="0"/>
                <a:cs typeface="Arial" pitchFamily="34" charset="0"/>
              </a:rPr>
              <a:t>ZeroTB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  в регионе» к 2035г).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9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55FFE5-D19F-4791-951C-ACC3753F3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144000" cy="183832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фтизиатрической и пульмонологической служб в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РК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2023-2025 гг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52DAE86-E346-4B5A-844B-E1501186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025650"/>
            <a:ext cx="8568952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1. Развития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фтизиатрической и пульмонологической служб в Республике Казахстан на 2023-2025 гг.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МЗ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№1195 от 28.12.2022г (Дорожная карта)</a:t>
            </a: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Направление 4. Раздел 2.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«Укрепление роли гражданского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общества в реализации мероприятий по борьбе с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ТБ».</a:t>
            </a:r>
          </a:p>
          <a:p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2. Развитие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Партнерства «Остановим туберкулез в Казахстане» и Инициативы по ликвидации ТБ в городах «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Zero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TB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cities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>
              <a:buNone/>
            </a:pP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3. Внедрение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плана мероприятий по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адвокации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, коммуникаций и социальной мобилизаций </a:t>
            </a:r>
            <a:endParaRPr lang="ru-RU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и внедрение региональных Планов по снижению стигмы и дискриминации, связанной с ТБ, ТБ/ВИЧ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3866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801</Words>
  <Application>Microsoft Office PowerPoint</Application>
  <PresentationFormat>Экран (4:3)</PresentationFormat>
  <Paragraphs>105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Что такое Национальное Партнерство СТОП ТБ Основные цели и  задачи</vt:lpstr>
      <vt:lpstr>История образования Партнерства STOP TB</vt:lpstr>
      <vt:lpstr>ПЕРЕХОД ОТ ПРИЗЫВА – «ОСТАНОВИТЬ  ТБ»  К «ЛИКВИДИРОВАТЬ ЭПИДЕМИЮ ТБ»  К 2030 г.</vt:lpstr>
      <vt:lpstr>Национальное Партнерство  «Остановим ТБ в Казахстане»</vt:lpstr>
      <vt:lpstr>Национальное Партнерство СТОП ТБ </vt:lpstr>
      <vt:lpstr> Основные стратегические направления  для достижения целей «ПАРТНЕРСТВА СТОП ТБ»    </vt:lpstr>
      <vt:lpstr>Презентация PowerPoint</vt:lpstr>
      <vt:lpstr>Рекомендации ННЦФ РК  по развитию Партнерства «Стоп ТБ»  </vt:lpstr>
      <vt:lpstr>Развитие фтизиатрической и пульмонологической служб в РК на 2023-2025 гг.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Национальное Партнерство СТОП ТБ Основные цели и  задачи</dc:title>
  <dc:creator>Саулеш Ауэзова</dc:creator>
  <cp:lastModifiedBy>Саулеш Ауэзова</cp:lastModifiedBy>
  <cp:revision>16</cp:revision>
  <dcterms:created xsi:type="dcterms:W3CDTF">2023-06-16T06:24:56Z</dcterms:created>
  <dcterms:modified xsi:type="dcterms:W3CDTF">2023-07-27T10:20:00Z</dcterms:modified>
</cp:coreProperties>
</file>