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308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5122-D16D-4B37-8879-03A5252588C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9D2E5-9373-4FD3-9115-0249ED7B58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5122-D16D-4B37-8879-03A5252588C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9D2E5-9373-4FD3-9115-0249ED7B58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5122-D16D-4B37-8879-03A5252588C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9D2E5-9373-4FD3-9115-0249ED7B58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5122-D16D-4B37-8879-03A5252588C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9D2E5-9373-4FD3-9115-0249ED7B58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5122-D16D-4B37-8879-03A5252588C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9D2E5-9373-4FD3-9115-0249ED7B58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5122-D16D-4B37-8879-03A5252588C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9D2E5-9373-4FD3-9115-0249ED7B58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5122-D16D-4B37-8879-03A5252588C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9D2E5-9373-4FD3-9115-0249ED7B58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5122-D16D-4B37-8879-03A5252588C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9D2E5-9373-4FD3-9115-0249ED7B58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5122-D16D-4B37-8879-03A5252588C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9D2E5-9373-4FD3-9115-0249ED7B58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5122-D16D-4B37-8879-03A5252588C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9D2E5-9373-4FD3-9115-0249ED7B58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45122-D16D-4B37-8879-03A5252588C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E9D2E5-9373-4FD3-9115-0249ED7B58C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45122-D16D-4B37-8879-03A5252588C0}" type="datetimeFigureOut">
              <a:rPr lang="ru-RU" smtClean="0"/>
              <a:pPr/>
              <a:t>28.04.2017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9D2E5-9373-4FD3-9115-0249ED7B58C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539553" y="44624"/>
            <a:ext cx="8604448" cy="7064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fontScale="625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400" b="1" dirty="0" smtClean="0">
                <a:solidFill>
                  <a:schemeClr val="bg1"/>
                </a:solidFill>
                <a:latin typeface="Century Gothic" pitchFamily="34" charset="0"/>
                <a:ea typeface="Segoe UI" pitchFamily="34" charset="0"/>
                <a:cs typeface="Segoe UI" pitchFamily="34" charset="0"/>
              </a:rPr>
              <a:t>Список зарубежных клиник, осуществляющих </a:t>
            </a:r>
            <a:br>
              <a:rPr lang="ru-RU" altLang="ru-RU" sz="2400" b="1" dirty="0" smtClean="0">
                <a:solidFill>
                  <a:schemeClr val="bg1"/>
                </a:solidFill>
                <a:latin typeface="Century Gothic" pitchFamily="34" charset="0"/>
                <a:ea typeface="Segoe UI" pitchFamily="34" charset="0"/>
                <a:cs typeface="Segoe UI" pitchFamily="34" charset="0"/>
              </a:rPr>
            </a:br>
            <a:r>
              <a:rPr lang="ru-RU" altLang="ru-RU" sz="2400" b="1" dirty="0" smtClean="0">
                <a:solidFill>
                  <a:schemeClr val="bg1"/>
                </a:solidFill>
                <a:latin typeface="Century Gothic" pitchFamily="34" charset="0"/>
                <a:ea typeface="Segoe UI" pitchFamily="34" charset="0"/>
                <a:cs typeface="Segoe UI" pitchFamily="34" charset="0"/>
              </a:rPr>
              <a:t>лечение граждан Республики </a:t>
            </a:r>
            <a:r>
              <a:rPr lang="ru-RU" altLang="ru-RU" sz="2400" b="1" dirty="0" smtClean="0">
                <a:solidFill>
                  <a:schemeClr val="bg1"/>
                </a:solidFill>
                <a:latin typeface="Century Gothic" pitchFamily="34" charset="0"/>
                <a:ea typeface="Segoe UI" pitchFamily="34" charset="0"/>
                <a:cs typeface="Segoe UI" pitchFamily="34" charset="0"/>
              </a:rPr>
              <a:t>Казахстан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400" b="1" dirty="0" smtClean="0">
                <a:solidFill>
                  <a:schemeClr val="bg1"/>
                </a:solidFill>
                <a:latin typeface="Century Gothic" pitchFamily="34" charset="0"/>
                <a:ea typeface="Segoe UI" pitchFamily="34" charset="0"/>
                <a:cs typeface="Segoe UI" pitchFamily="34" charset="0"/>
              </a:rPr>
              <a:t>в рамках гарантированного объема бесплатной медицинской помощи</a:t>
            </a:r>
            <a:endParaRPr kumimoji="0" lang="ru-RU" altLang="ru-RU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itchFamily="34" charset="0"/>
              <a:ea typeface="Segoe UI" pitchFamily="34" charset="0"/>
              <a:cs typeface="Segoe UI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26691500"/>
              </p:ext>
            </p:extLst>
          </p:nvPr>
        </p:nvGraphicFramePr>
        <p:xfrm>
          <a:off x="95239" y="785794"/>
          <a:ext cx="9048761" cy="59280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2305"/>
                <a:gridCol w="2652000"/>
                <a:gridCol w="6024456"/>
              </a:tblGrid>
              <a:tr h="285752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800" dirty="0">
                          <a:latin typeface="Century Gothic" pitchFamily="34" charset="0"/>
                          <a:cs typeface="Arial" pitchFamily="34" charset="0"/>
                        </a:rPr>
                        <a:t>№ </a:t>
                      </a:r>
                      <a:r>
                        <a:rPr lang="ru-RU" sz="800" dirty="0" err="1">
                          <a:latin typeface="Century Gothic" pitchFamily="34" charset="0"/>
                          <a:cs typeface="Arial" pitchFamily="34" charset="0"/>
                        </a:rPr>
                        <a:t>п</a:t>
                      </a:r>
                      <a:r>
                        <a:rPr lang="ru-RU" sz="800" dirty="0">
                          <a:latin typeface="Century Gothic" pitchFamily="34" charset="0"/>
                          <a:cs typeface="Arial" pitchFamily="34" charset="0"/>
                        </a:rPr>
                        <a:t>/</a:t>
                      </a:r>
                      <a:r>
                        <a:rPr lang="ru-RU" sz="800" dirty="0" err="1">
                          <a:latin typeface="Century Gothic" pitchFamily="34" charset="0"/>
                          <a:cs typeface="Arial" pitchFamily="34" charset="0"/>
                        </a:rPr>
                        <a:t>п</a:t>
                      </a:r>
                      <a:endParaRPr lang="ru-RU" sz="800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Century Gothic" pitchFamily="34" charset="0"/>
                          <a:cs typeface="Arial" pitchFamily="34" charset="0"/>
                        </a:rPr>
                        <a:t>Зарубежная клиника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Диагноз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/>
                </a:tc>
              </a:tr>
              <a:tr h="142876">
                <a:tc rowSpan="2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Century Gothic" pitchFamily="34" charset="0"/>
                          <a:ea typeface="Times New Roman"/>
                          <a:cs typeface="Arial" pitchFamily="34" charset="0"/>
                        </a:rPr>
                        <a:t>1.</a:t>
                      </a: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1000" dirty="0" smtClean="0">
                        <a:latin typeface="Century Gothic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 err="1">
                          <a:latin typeface="Century Gothic" pitchFamily="34" charset="0"/>
                          <a:cs typeface="Arial" pitchFamily="34" charset="0"/>
                        </a:rPr>
                        <a:t>Rambam</a:t>
                      </a:r>
                      <a:r>
                        <a:rPr lang="en-US" sz="1000" b="1" dirty="0">
                          <a:latin typeface="Century Gothic" pitchFamily="34" charset="0"/>
                          <a:cs typeface="Arial" pitchFamily="34" charset="0"/>
                        </a:rPr>
                        <a:t>  Medical </a:t>
                      </a:r>
                      <a:r>
                        <a:rPr lang="en-US" sz="1000" b="1" dirty="0" smtClean="0">
                          <a:latin typeface="Century Gothic" pitchFamily="34" charset="0"/>
                          <a:cs typeface="Arial" pitchFamily="34" charset="0"/>
                        </a:rPr>
                        <a:t>Center</a:t>
                      </a:r>
                      <a:endParaRPr lang="ru-RU" sz="1000" b="1" dirty="0" smtClean="0">
                        <a:latin typeface="Century Gothic" pitchFamily="34" charset="0"/>
                        <a:cs typeface="Arial" pitchFamily="34" charset="0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dirty="0" smtClean="0">
                          <a:latin typeface="Century Gothic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000" dirty="0" smtClean="0">
                          <a:latin typeface="Century Gothic" pitchFamily="34" charset="0"/>
                          <a:cs typeface="Arial" pitchFamily="34" charset="0"/>
                        </a:rPr>
                        <a:t>(Хайфа</a:t>
                      </a:r>
                      <a:r>
                        <a:rPr lang="en-US" sz="1000" dirty="0">
                          <a:latin typeface="Century Gothic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000" dirty="0" smtClean="0">
                          <a:latin typeface="Century Gothic" pitchFamily="34" charset="0"/>
                          <a:cs typeface="Arial" pitchFamily="34" charset="0"/>
                        </a:rPr>
                        <a:t>Израиль)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Талассемия 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Приобретённая </a:t>
                      </a:r>
                      <a:r>
                        <a:rPr lang="ru-RU" sz="1000" dirty="0" err="1">
                          <a:latin typeface="Century Gothic" pitchFamily="34" charset="0"/>
                          <a:cs typeface="Arial" pitchFamily="34" charset="0"/>
                        </a:rPr>
                        <a:t>апластическая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 анемия, тяжёлая форма. Состояние после </a:t>
                      </a:r>
                      <a:r>
                        <a:rPr lang="ru-RU" sz="1000" dirty="0" err="1" smtClean="0">
                          <a:latin typeface="Century Gothic" pitchFamily="34" charset="0"/>
                          <a:cs typeface="Arial" pitchFamily="34" charset="0"/>
                        </a:rPr>
                        <a:t>спленэктомии</a:t>
                      </a:r>
                      <a:r>
                        <a:rPr lang="ru-RU" sz="1000" dirty="0" smtClean="0">
                          <a:latin typeface="Century Gothic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комбинированной </a:t>
                      </a:r>
                      <a:r>
                        <a:rPr lang="ru-RU" sz="1000" dirty="0" err="1">
                          <a:latin typeface="Century Gothic" pitchFamily="34" charset="0"/>
                          <a:cs typeface="Arial" pitchFamily="34" charset="0"/>
                        </a:rPr>
                        <a:t>иммуносупрессивной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 терапии 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319094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Century Gothic" pitchFamily="34" charset="0"/>
                          <a:ea typeface="Times New Roman"/>
                          <a:cs typeface="Arial" pitchFamily="34" charset="0"/>
                        </a:rPr>
                        <a:t>2.</a:t>
                      </a:r>
                      <a:endParaRPr lang="ru-RU" sz="1000" dirty="0">
                        <a:latin typeface="Century Gothic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763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Century Gothic" pitchFamily="34" charset="0"/>
                          <a:cs typeface="Arial" pitchFamily="34" charset="0"/>
                        </a:rPr>
                        <a:t>Клиника университета </a:t>
                      </a:r>
                      <a:r>
                        <a:rPr lang="ru-RU" sz="1000" b="1" dirty="0" err="1" smtClean="0">
                          <a:latin typeface="Century Gothic" pitchFamily="34" charset="0"/>
                          <a:cs typeface="Arial" pitchFamily="34" charset="0"/>
                        </a:rPr>
                        <a:t>Хадасса</a:t>
                      </a:r>
                      <a:r>
                        <a:rPr lang="ru-RU" sz="1000" b="1" dirty="0" smtClean="0">
                          <a:latin typeface="Century Gothic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4763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Century Gothic" pitchFamily="34" charset="0"/>
                          <a:cs typeface="Arial" pitchFamily="34" charset="0"/>
                        </a:rPr>
                        <a:t>(Иерусалим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000" dirty="0" smtClean="0">
                          <a:latin typeface="Century Gothic" pitchFamily="34" charset="0"/>
                          <a:cs typeface="Arial" pitchFamily="34" charset="0"/>
                        </a:rPr>
                        <a:t>Израиль)</a:t>
                      </a:r>
                      <a:endParaRPr lang="ru-RU" sz="1000" dirty="0">
                        <a:latin typeface="Century Gothic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Острый </a:t>
                      </a:r>
                      <a:r>
                        <a:rPr lang="ru-RU" sz="1000" dirty="0" err="1">
                          <a:latin typeface="Century Gothic" pitchFamily="34" charset="0"/>
                          <a:cs typeface="Arial" pitchFamily="34" charset="0"/>
                        </a:rPr>
                        <a:t>лимфобластный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 лейкоз, CALLA (+), </a:t>
                      </a:r>
                      <a:r>
                        <a:rPr lang="ru-RU" sz="1000" dirty="0" err="1">
                          <a:latin typeface="Century Gothic" pitchFamily="34" charset="0"/>
                          <a:cs typeface="Arial" pitchFamily="34" charset="0"/>
                        </a:rPr>
                        <a:t>коэкспрессия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000" dirty="0" err="1">
                          <a:latin typeface="Century Gothic" pitchFamily="34" charset="0"/>
                          <a:cs typeface="Arial" pitchFamily="34" charset="0"/>
                        </a:rPr>
                        <a:t>миелоедных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 антигенов. MRG. Поздний экстрамедуллярный рецидив 1. Группа S1. 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00664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Century Gothic" pitchFamily="34" charset="0"/>
                          <a:ea typeface="Times New Roman"/>
                          <a:cs typeface="Arial" pitchFamily="34" charset="0"/>
                        </a:rPr>
                        <a:t>3.</a:t>
                      </a:r>
                      <a:endParaRPr lang="ru-RU" sz="1000" dirty="0">
                        <a:latin typeface="Century Gothic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Century Gothic" pitchFamily="34" charset="0"/>
                          <a:cs typeface="Arial" pitchFamily="34" charset="0"/>
                        </a:rPr>
                        <a:t>Институт </a:t>
                      </a:r>
                      <a:r>
                        <a:rPr lang="ru-RU" sz="1000" b="1" dirty="0" err="1" smtClean="0">
                          <a:latin typeface="Century Gothic" pitchFamily="34" charset="0"/>
                          <a:cs typeface="Arial" pitchFamily="34" charset="0"/>
                        </a:rPr>
                        <a:t>Киари</a:t>
                      </a:r>
                      <a:r>
                        <a:rPr lang="ru-RU" sz="1000" b="1" dirty="0" smtClean="0">
                          <a:latin typeface="Century Gothic" pitchFamily="34" charset="0"/>
                          <a:cs typeface="Arial" pitchFamily="34" charset="0"/>
                        </a:rPr>
                        <a:t> </a:t>
                      </a:r>
                      <a:br>
                        <a:rPr lang="ru-RU" sz="1000" b="1" dirty="0" smtClean="0">
                          <a:latin typeface="Century Gothic" pitchFamily="34" charset="0"/>
                          <a:cs typeface="Arial" pitchFamily="34" charset="0"/>
                        </a:rPr>
                      </a:br>
                      <a:r>
                        <a:rPr lang="ru-RU" sz="1000" b="0" dirty="0" smtClean="0">
                          <a:latin typeface="Century Gothic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000" dirty="0" smtClean="0">
                          <a:latin typeface="Century Gothic" pitchFamily="34" charset="0"/>
                          <a:cs typeface="Arial" pitchFamily="34" charset="0"/>
                        </a:rPr>
                        <a:t>Барселона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000" dirty="0" smtClean="0">
                          <a:latin typeface="Century Gothic" pitchFamily="34" charset="0"/>
                          <a:cs typeface="Arial" pitchFamily="34" charset="0"/>
                        </a:rPr>
                        <a:t>Испания)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latin typeface="Century Gothic" pitchFamily="34" charset="0"/>
                          <a:cs typeface="Arial" pitchFamily="34" charset="0"/>
                        </a:rPr>
                        <a:t>Мальформация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  </a:t>
                      </a:r>
                      <a:r>
                        <a:rPr lang="ru-RU" sz="1000" dirty="0" err="1">
                          <a:latin typeface="Century Gothic" pitchFamily="34" charset="0"/>
                          <a:cs typeface="Arial" pitchFamily="34" charset="0"/>
                        </a:rPr>
                        <a:t>Киари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. Сирингомиелия. Синдром фиксированного спинного мозга.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357190">
                <a:tc rowSpan="5"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None/>
                      </a:pPr>
                      <a:r>
                        <a:rPr lang="ru-RU" sz="1000" dirty="0" smtClean="0">
                          <a:latin typeface="Century Gothic" pitchFamily="34" charset="0"/>
                          <a:ea typeface="Times New Roman"/>
                          <a:cs typeface="Arial" pitchFamily="34" charset="0"/>
                        </a:rPr>
                        <a:t>4.</a:t>
                      </a:r>
                      <a:endParaRPr lang="ru-RU" sz="1000" dirty="0">
                        <a:latin typeface="Century Gothic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rowSpan="5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Century Gothic" pitchFamily="34" charset="0"/>
                          <a:cs typeface="Arial" pitchFamily="34" charset="0"/>
                        </a:rPr>
                        <a:t>Госпиталь «</a:t>
                      </a:r>
                      <a:r>
                        <a:rPr lang="ru-RU" sz="1000" b="1" dirty="0" err="1" smtClean="0">
                          <a:latin typeface="Century Gothic" pitchFamily="34" charset="0"/>
                          <a:cs typeface="Arial" pitchFamily="34" charset="0"/>
                        </a:rPr>
                        <a:t>Северанс</a:t>
                      </a:r>
                      <a:r>
                        <a:rPr lang="ru-RU" sz="1000" b="1" dirty="0" smtClean="0">
                          <a:latin typeface="Century Gothic" pitchFamily="34" charset="0"/>
                          <a:cs typeface="Arial" pitchFamily="34" charset="0"/>
                        </a:rPr>
                        <a:t>» при Университете (</a:t>
                      </a:r>
                      <a:r>
                        <a:rPr lang="ru-RU" sz="1000" b="1" dirty="0" err="1" smtClean="0">
                          <a:latin typeface="Century Gothic" pitchFamily="34" charset="0"/>
                          <a:cs typeface="Arial" pitchFamily="34" charset="0"/>
                        </a:rPr>
                        <a:t>Ёнсе</a:t>
                      </a:r>
                      <a:r>
                        <a:rPr lang="ru-RU" sz="1000" b="1" dirty="0" smtClean="0">
                          <a:latin typeface="Century Gothic" pitchFamily="34" charset="0"/>
                          <a:cs typeface="Arial" pitchFamily="34" charset="0"/>
                        </a:rPr>
                        <a:t>)</a:t>
                      </a:r>
                      <a:r>
                        <a:rPr lang="ru-RU" sz="1000" b="1" baseline="0" dirty="0" smtClean="0">
                          <a:latin typeface="Century Gothic" pitchFamily="34" charset="0"/>
                          <a:cs typeface="Arial" pitchFamily="34" charset="0"/>
                        </a:rPr>
                        <a:t> </a:t>
                      </a:r>
                      <a:br>
                        <a:rPr lang="ru-RU" sz="1000" b="1" baseline="0" dirty="0" smtClean="0">
                          <a:latin typeface="Century Gothic" pitchFamily="34" charset="0"/>
                          <a:cs typeface="Arial" pitchFamily="34" charset="0"/>
                        </a:rPr>
                      </a:br>
                      <a:r>
                        <a:rPr lang="ru-RU" sz="1000" b="0" baseline="0" dirty="0" smtClean="0">
                          <a:latin typeface="Century Gothic" pitchFamily="34" charset="0"/>
                          <a:cs typeface="Arial" pitchFamily="34" charset="0"/>
                        </a:rPr>
                        <a:t>(Сеул, </a:t>
                      </a:r>
                      <a:r>
                        <a:rPr lang="ru-RU" sz="1000" b="0" dirty="0" smtClean="0">
                          <a:latin typeface="Century Gothic" pitchFamily="34" charset="0"/>
                          <a:cs typeface="Arial" pitchFamily="34" charset="0"/>
                        </a:rPr>
                        <a:t>Южная Корея)</a:t>
                      </a:r>
                      <a:endParaRPr lang="ru-RU" sz="1000" b="0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Эмбриональная </a:t>
                      </a:r>
                      <a:r>
                        <a:rPr lang="ru-RU" sz="1000" dirty="0" err="1">
                          <a:latin typeface="Century Gothic" pitchFamily="34" charset="0"/>
                          <a:cs typeface="Arial" pitchFamily="34" charset="0"/>
                        </a:rPr>
                        <a:t>рабдомиосаркома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 брюшной полости и малого таза, веретеноклеточная форма. IRS группа III.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422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Недифференцированная саркома </a:t>
                      </a:r>
                      <a:r>
                        <a:rPr lang="ru-RU" sz="1000" dirty="0" err="1">
                          <a:latin typeface="Century Gothic" pitchFamily="34" charset="0"/>
                          <a:cs typeface="Arial" pitchFamily="34" charset="0"/>
                        </a:rPr>
                        <a:t>забрюшинного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 пространства с прорастанием в печень и капсулу правой почки. Состояние после предоперационных курсов ПХТ (опухоль </a:t>
                      </a:r>
                      <a:r>
                        <a:rPr lang="ru-RU" sz="1000" dirty="0" err="1">
                          <a:latin typeface="Century Gothic" pitchFamily="34" charset="0"/>
                          <a:cs typeface="Arial" pitchFamily="34" charset="0"/>
                        </a:rPr>
                        <a:t>Вильмса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 - </a:t>
                      </a:r>
                      <a:r>
                        <a:rPr lang="en-US" sz="1000" dirty="0">
                          <a:latin typeface="Century Gothic" pitchFamily="34" charset="0"/>
                          <a:cs typeface="Arial" pitchFamily="34" charset="0"/>
                        </a:rPr>
                        <a:t>SIOP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). Состояние после оперативного лечения. 2-клиническая группа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2571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Первичное </a:t>
                      </a:r>
                      <a:r>
                        <a:rPr lang="ru-RU" sz="1000" dirty="0" err="1" smtClean="0">
                          <a:latin typeface="Century Gothic" pitchFamily="34" charset="0"/>
                          <a:cs typeface="Arial" pitchFamily="34" charset="0"/>
                        </a:rPr>
                        <a:t>иммунодефицитное</a:t>
                      </a:r>
                      <a:r>
                        <a:rPr lang="ru-RU" sz="1000" dirty="0" smtClean="0">
                          <a:latin typeface="Century Gothic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состояние. Тяжёлая комбинированная иммунная недостаточность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35719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Остеогенная саркома дистального </a:t>
                      </a:r>
                      <a:r>
                        <a:rPr lang="ru-RU" sz="1000" dirty="0" err="1">
                          <a:latin typeface="Century Gothic" pitchFamily="34" charset="0"/>
                          <a:cs typeface="Arial" pitchFamily="34" charset="0"/>
                        </a:rPr>
                        <a:t>метафиза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 левой бедренной </a:t>
                      </a:r>
                      <a:r>
                        <a:rPr lang="ru-RU" sz="1000" dirty="0" smtClean="0">
                          <a:latin typeface="Century Gothic" pitchFamily="34" charset="0"/>
                          <a:cs typeface="Arial" pitchFamily="34" charset="0"/>
                        </a:rPr>
                        <a:t>кости.  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Состояние после операции. Состояние после </a:t>
                      </a:r>
                      <a:r>
                        <a:rPr lang="ru-RU" sz="1000" dirty="0" err="1">
                          <a:latin typeface="Century Gothic" pitchFamily="34" charset="0"/>
                          <a:cs typeface="Arial" pitchFamily="34" charset="0"/>
                        </a:rPr>
                        <a:t>полихимиотерапии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. 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16733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latin typeface="Century Gothic" pitchFamily="34" charset="0"/>
                          <a:cs typeface="Arial" pitchFamily="34" charset="0"/>
                        </a:rPr>
                        <a:t>Нейробластома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. Удаление </a:t>
                      </a:r>
                      <a:r>
                        <a:rPr lang="ru-RU" sz="1000" dirty="0" err="1">
                          <a:latin typeface="Century Gothic" pitchFamily="34" charset="0"/>
                          <a:cs typeface="Arial" pitchFamily="34" charset="0"/>
                        </a:rPr>
                        <a:t>ретроперитонеальной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 опухоли.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42278">
                <a:tc rowSpan="2"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None/>
                      </a:pPr>
                      <a:r>
                        <a:rPr lang="ru-RU" sz="1000" dirty="0" smtClean="0">
                          <a:latin typeface="Century Gothic" pitchFamily="34" charset="0"/>
                          <a:ea typeface="Times New Roman"/>
                          <a:cs typeface="Arial" pitchFamily="34" charset="0"/>
                        </a:rPr>
                        <a:t>5.</a:t>
                      </a:r>
                      <a:endParaRPr lang="ru-RU" sz="1000" dirty="0">
                        <a:latin typeface="Century Gothic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entury Gothic" pitchFamily="34" charset="0"/>
                          <a:cs typeface="Arial" pitchFamily="34" charset="0"/>
                        </a:rPr>
                        <a:t>«</a:t>
                      </a:r>
                      <a:r>
                        <a:rPr lang="en-US" sz="1000" b="1" dirty="0" err="1">
                          <a:latin typeface="Century Gothic" pitchFamily="34" charset="0"/>
                          <a:cs typeface="Arial" pitchFamily="34" charset="0"/>
                        </a:rPr>
                        <a:t>Baskent</a:t>
                      </a:r>
                      <a:r>
                        <a:rPr lang="en-US" sz="1000" b="1" dirty="0">
                          <a:latin typeface="Century Gothic" pitchFamily="34" charset="0"/>
                          <a:cs typeface="Arial" pitchFamily="34" charset="0"/>
                        </a:rPr>
                        <a:t> University Healthcare Group</a:t>
                      </a:r>
                      <a:r>
                        <a:rPr lang="en-US" sz="1000" b="1" dirty="0" smtClean="0">
                          <a:latin typeface="Century Gothic" pitchFamily="34" charset="0"/>
                          <a:cs typeface="Arial" pitchFamily="34" charset="0"/>
                        </a:rPr>
                        <a:t>»</a:t>
                      </a:r>
                      <a:r>
                        <a:rPr lang="ru-RU" sz="1000" b="1" baseline="0" dirty="0" smtClean="0">
                          <a:latin typeface="Century Gothic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000" b="1" dirty="0" smtClean="0">
                          <a:latin typeface="Century Gothic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000" b="1" dirty="0" smtClean="0">
                          <a:latin typeface="Century Gothic" pitchFamily="34" charset="0"/>
                          <a:cs typeface="Arial" pitchFamily="34" charset="0"/>
                        </a:rPr>
                        <a:t/>
                      </a:r>
                      <a:br>
                        <a:rPr lang="ru-RU" sz="1000" b="1" dirty="0" smtClean="0">
                          <a:latin typeface="Century Gothic" pitchFamily="34" charset="0"/>
                          <a:cs typeface="Arial" pitchFamily="34" charset="0"/>
                        </a:rPr>
                      </a:br>
                      <a:r>
                        <a:rPr lang="ru-RU" sz="1000" b="0" dirty="0" smtClean="0">
                          <a:latin typeface="Century Gothic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000" dirty="0" smtClean="0">
                          <a:latin typeface="Century Gothic" pitchFamily="34" charset="0"/>
                          <a:cs typeface="Arial" pitchFamily="34" charset="0"/>
                        </a:rPr>
                        <a:t>Анкара</a:t>
                      </a:r>
                      <a:r>
                        <a:rPr lang="en-US" sz="1000" dirty="0">
                          <a:latin typeface="Century Gothic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000" dirty="0" smtClean="0">
                          <a:latin typeface="Century Gothic" pitchFamily="34" charset="0"/>
                          <a:cs typeface="Arial" pitchFamily="34" charset="0"/>
                        </a:rPr>
                        <a:t>Турция)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latin typeface="Century Gothic" pitchFamily="34" charset="0"/>
                          <a:cs typeface="Arial" pitchFamily="34" charset="0"/>
                        </a:rPr>
                        <a:t>Интрамуральная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 опухоль </a:t>
                      </a:r>
                      <a:r>
                        <a:rPr lang="ru-RU" sz="1000" dirty="0" err="1">
                          <a:latin typeface="Century Gothic" pitchFamily="34" charset="0"/>
                          <a:cs typeface="Arial" pitchFamily="34" charset="0"/>
                        </a:rPr>
                        <a:t>задне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 - базальных отделов левого желудочка. СНФК II. Состояние после операции Диагностическая </a:t>
                      </a:r>
                      <a:r>
                        <a:rPr lang="ru-RU" sz="1000" dirty="0" err="1">
                          <a:latin typeface="Century Gothic" pitchFamily="34" charset="0"/>
                          <a:cs typeface="Arial" pitchFamily="34" charset="0"/>
                        </a:rPr>
                        <a:t>стернотомия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 и ревизия полости грудной клетки, </a:t>
                      </a:r>
                      <a:r>
                        <a:rPr lang="ru-RU" sz="1000" dirty="0" err="1">
                          <a:latin typeface="Century Gothic" pitchFamily="34" charset="0"/>
                          <a:cs typeface="Arial" pitchFamily="34" charset="0"/>
                        </a:rPr>
                        <a:t>перикардэктомия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 от 09.12.2014г.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44227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Century Gothic" pitchFamily="34" charset="0"/>
                          <a:cs typeface="Arial" pitchFamily="34" charset="0"/>
                        </a:rPr>
                        <a:t>Врожденный порок развития желчевыводящих 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путей. Атрезия внутри и внепеченочных желчных протоков. </a:t>
                      </a:r>
                      <a:r>
                        <a:rPr lang="en-US" sz="1000" dirty="0">
                          <a:latin typeface="Century Gothic" pitchFamily="34" charset="0"/>
                          <a:cs typeface="Arial" pitchFamily="34" charset="0"/>
                        </a:rPr>
                        <a:t>Q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 44.2. </a:t>
                      </a:r>
                      <a:r>
                        <a:rPr lang="ru-RU" sz="1000" dirty="0" err="1">
                          <a:latin typeface="Century Gothic" pitchFamily="34" charset="0"/>
                          <a:cs typeface="Arial" pitchFamily="34" charset="0"/>
                        </a:rPr>
                        <a:t>Билиарный</a:t>
                      </a:r>
                      <a:r>
                        <a:rPr lang="ru-RU" sz="1000" dirty="0">
                          <a:latin typeface="Century Gothic" pitchFamily="34" charset="0"/>
                          <a:cs typeface="Arial" pitchFamily="34" charset="0"/>
                        </a:rPr>
                        <a:t> цирроз печени. К 74.4. Состояние после трансплантации печени, релапаратомии по поводу тромбоза печеночных вен. Послеоперационная вентральная грыжа. Послеоперационные кисты печени. Состояние после дренирования желчных протоков.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304816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None/>
                      </a:pPr>
                      <a:r>
                        <a:rPr lang="ru-RU" sz="1000" dirty="0" smtClean="0">
                          <a:latin typeface="Century Gothic" pitchFamily="34" charset="0"/>
                          <a:ea typeface="Times New Roman"/>
                          <a:cs typeface="Arial" pitchFamily="34" charset="0"/>
                        </a:rPr>
                        <a:t>6.</a:t>
                      </a:r>
                      <a:endParaRPr lang="ru-RU" sz="1000" dirty="0">
                        <a:latin typeface="Century Gothic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Немецкий центр </a:t>
                      </a:r>
                      <a:r>
                        <a:rPr lang="ru-RU" sz="1000" b="1" dirty="0" smtClean="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сердца</a:t>
                      </a:r>
                      <a:endParaRPr lang="ru-RU" sz="1000" b="1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(Берлин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, </a:t>
                      </a:r>
                      <a:r>
                        <a:rPr lang="ru-RU" sz="1000" dirty="0" smtClean="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Германия)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ВПС. Комплекс Шона. Стеноз аортального клапана. Стеноз и недостаточность митрального клапана. Легочная гипертензия. СН ФК ІІ.</a:t>
                      </a:r>
                    </a:p>
                  </a:txBody>
                  <a:tcPr marL="68580" marR="68580" marT="0" marB="0"/>
                </a:tc>
              </a:tr>
              <a:tr h="574166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None/>
                      </a:pPr>
                      <a:r>
                        <a:rPr lang="ru-RU" sz="1000" dirty="0" smtClean="0">
                          <a:latin typeface="Century Gothic" pitchFamily="34" charset="0"/>
                          <a:ea typeface="Times New Roman"/>
                          <a:cs typeface="Arial" pitchFamily="34" charset="0"/>
                        </a:rPr>
                        <a:t>7.</a:t>
                      </a:r>
                      <a:endParaRPr lang="ru-RU" sz="1000" dirty="0">
                        <a:latin typeface="Century Gothic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1000" b="1" dirty="0" err="1" smtClean="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Реалибитационный</a:t>
                      </a:r>
                      <a:r>
                        <a:rPr lang="ru-RU" sz="1000" b="1" baseline="0" dirty="0" smtClean="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 центр </a:t>
                      </a:r>
                      <a:r>
                        <a:rPr lang="ru-RU" sz="1000" b="1" dirty="0" smtClean="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«EVEXIA»</a:t>
                      </a:r>
                      <a:br>
                        <a:rPr lang="ru-RU" sz="1000" b="1" dirty="0" smtClean="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</a:br>
                      <a:r>
                        <a:rPr lang="ru-RU" sz="1000" dirty="0" smtClean="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(</a:t>
                      </a:r>
                      <a:r>
                        <a:rPr lang="ru-RU" sz="1000" dirty="0" err="1" smtClean="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Калликратия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, </a:t>
                      </a:r>
                      <a:r>
                        <a:rPr lang="ru-RU" sz="1000" dirty="0" smtClean="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Греция)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Сочетанная травма. Огнестрельное слепое пулевое ранение С7 позвонка с повреждением спинного мозга. Ушиб спинного мозга тяжелой степени. Тетраплегия с нарушением функций тазовых органов. Огнестрельная рана грудной клетки с повреждением подключичной вены,артерии, перелом ключицы справа. МКБ-10-Т06.8.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</a:tr>
              <a:tr h="366714">
                <a:tc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None/>
                      </a:pPr>
                      <a:r>
                        <a:rPr lang="ru-RU" sz="1000" dirty="0" smtClean="0">
                          <a:latin typeface="Century Gothic" pitchFamily="34" charset="0"/>
                          <a:ea typeface="Times New Roman"/>
                          <a:cs typeface="Arial" pitchFamily="34" charset="0"/>
                        </a:rPr>
                        <a:t>8.</a:t>
                      </a:r>
                      <a:endParaRPr lang="ru-RU" sz="1000" dirty="0">
                        <a:latin typeface="Century Gothic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Национальный Госпиталь </a:t>
                      </a:r>
                      <a:r>
                        <a:rPr lang="ru-RU" sz="1000" b="1" dirty="0" err="1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Чуо</a:t>
                      </a:r>
                      <a:r>
                        <a:rPr lang="ru-RU" sz="1000" b="1" dirty="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000" b="1" dirty="0" err="1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Нииши</a:t>
                      </a:r>
                      <a:r>
                        <a:rPr lang="ru-RU" sz="1000" b="1" dirty="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- </a:t>
                      </a:r>
                      <a:r>
                        <a:rPr lang="ru-RU" sz="1000" b="1" dirty="0" err="1" smtClean="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Ниигата</a:t>
                      </a:r>
                      <a:r>
                        <a:rPr lang="ru-RU" sz="1000" b="1" baseline="0" dirty="0" smtClean="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ru-RU" sz="1000" baseline="0" dirty="0" smtClean="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(</a:t>
                      </a:r>
                      <a:r>
                        <a:rPr lang="ru-RU" sz="1000" dirty="0" smtClean="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Япония)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Гамартома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Arial" pitchFamily="34" charset="0"/>
                        </a:rPr>
                        <a:t> дна третьего желудочка головного мозга</a:t>
                      </a:r>
                    </a:p>
                  </a:txBody>
                  <a:tcPr marL="68580" marR="68580" marT="0" marB="0"/>
                </a:tc>
              </a:tr>
              <a:tr h="366714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>9.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4763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>Клиника </a:t>
                      </a:r>
                      <a:r>
                        <a:rPr lang="ru-RU" sz="1000" b="1" dirty="0" err="1" smtClean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>Ниши-Ниигата</a:t>
                      </a:r>
                      <a:r>
                        <a:rPr lang="ru-RU" sz="1000" b="1" dirty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/>
                      </a:r>
                      <a:br>
                        <a:rPr lang="ru-RU" sz="1000" b="1" dirty="0">
                          <a:latin typeface="Century Gothic" pitchFamily="34" charset="0"/>
                          <a:ea typeface="Times New Roman"/>
                          <a:cs typeface="Times New Roman"/>
                        </a:rPr>
                      </a:br>
                      <a:r>
                        <a:rPr lang="ru-RU" sz="1000" b="0" dirty="0" smtClean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000" dirty="0" err="1" smtClean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>Ниигата</a:t>
                      </a:r>
                      <a:r>
                        <a:rPr lang="ru-RU" sz="1000" dirty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000" dirty="0" smtClean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>Япония)</a:t>
                      </a:r>
                      <a:endParaRPr lang="ru-RU" sz="1100" dirty="0">
                        <a:latin typeface="Century Gothic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Гамартрома III желудочка справа. Геластическая эпилепсия с первично генерализованными приступами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8" name="Picture 2" descr="C:\Users\muhamedzhanova_d\Downloads\earth-glob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1"/>
            <a:ext cx="857256" cy="7143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" y="0"/>
            <a:ext cx="9143999" cy="7064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400" b="1" dirty="0" smtClean="0">
                <a:solidFill>
                  <a:schemeClr val="bg1"/>
                </a:solidFill>
                <a:latin typeface="Century Gothic" pitchFamily="34" charset="0"/>
                <a:ea typeface="Segoe UI" pitchFamily="34" charset="0"/>
                <a:cs typeface="Segoe UI" pitchFamily="34" charset="0"/>
              </a:rPr>
              <a:t>Список зарубежных клиник, осуществляющих </a:t>
            </a:r>
            <a:br>
              <a:rPr lang="ru-RU" altLang="ru-RU" sz="2400" b="1" dirty="0" smtClean="0">
                <a:solidFill>
                  <a:schemeClr val="bg1"/>
                </a:solidFill>
                <a:latin typeface="Century Gothic" pitchFamily="34" charset="0"/>
                <a:ea typeface="Segoe UI" pitchFamily="34" charset="0"/>
                <a:cs typeface="Segoe UI" pitchFamily="34" charset="0"/>
              </a:rPr>
            </a:br>
            <a:r>
              <a:rPr lang="ru-RU" altLang="ru-RU" sz="2400" b="1" dirty="0" smtClean="0">
                <a:solidFill>
                  <a:schemeClr val="bg1"/>
                </a:solidFill>
                <a:latin typeface="Century Gothic" pitchFamily="34" charset="0"/>
                <a:ea typeface="Segoe UI" pitchFamily="34" charset="0"/>
                <a:cs typeface="Segoe UI" pitchFamily="34" charset="0"/>
              </a:rPr>
              <a:t>лечение граждан Республики Казахстан</a:t>
            </a:r>
            <a:endParaRPr kumimoji="0" lang="ru-RU" altLang="ru-RU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itchFamily="34" charset="0"/>
              <a:ea typeface="Segoe UI" pitchFamily="34" charset="0"/>
              <a:cs typeface="Segoe UI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95238" y="725813"/>
          <a:ext cx="9048762" cy="59197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4796"/>
                <a:gridCol w="2214578"/>
                <a:gridCol w="6429388"/>
              </a:tblGrid>
              <a:tr h="357190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entury Gothic" pitchFamily="34" charset="0"/>
                        </a:rPr>
                        <a:t>№ </a:t>
                      </a:r>
                      <a:r>
                        <a:rPr lang="ru-RU" sz="1200" dirty="0" err="1">
                          <a:latin typeface="Century Gothic" pitchFamily="34" charset="0"/>
                        </a:rPr>
                        <a:t>п</a:t>
                      </a:r>
                      <a:r>
                        <a:rPr lang="ru-RU" sz="1200" dirty="0">
                          <a:latin typeface="Century Gothic" pitchFamily="34" charset="0"/>
                        </a:rPr>
                        <a:t>/</a:t>
                      </a:r>
                      <a:r>
                        <a:rPr lang="ru-RU" sz="1200" dirty="0" err="1">
                          <a:latin typeface="Century Gothic" pitchFamily="34" charset="0"/>
                        </a:rPr>
                        <a:t>п</a:t>
                      </a:r>
                      <a:endParaRPr lang="ru-RU" sz="18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entury Gothic" pitchFamily="34" charset="0"/>
                        </a:rPr>
                        <a:t>Зарубежная клиника</a:t>
                      </a:r>
                      <a:endParaRPr lang="ru-RU" sz="18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entury Gothic" pitchFamily="34" charset="0"/>
                        </a:rPr>
                        <a:t>Диагноз</a:t>
                      </a:r>
                      <a:endParaRPr lang="ru-RU" sz="18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14314">
                <a:tc rowSpan="10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>10.</a:t>
                      </a: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1000" dirty="0" smtClean="0">
                        <a:latin typeface="Century Gothic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10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Клиника </a:t>
                      </a:r>
                      <a:r>
                        <a:rPr lang="en-US" sz="1000" b="1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Medical </a:t>
                      </a:r>
                      <a:r>
                        <a:rPr lang="en-US" sz="1000" b="1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Park</a:t>
                      </a:r>
                      <a:r>
                        <a:rPr lang="ru-RU" sz="1000" b="1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000" b="1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</a:br>
                      <a:r>
                        <a:rPr lang="ru-RU" sz="1000" b="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00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Измир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00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Турция)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Продолжительный рост аденомы гипофиза в стадии клинической декомпенсации. </a:t>
                      </a:r>
                      <a:r>
                        <a:rPr lang="ru-RU" sz="100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Акромегалия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.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237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kk-KZ" sz="1000" dirty="0">
                          <a:latin typeface="Century Gothic" pitchFamily="34" charset="0"/>
                          <a:cs typeface="Times New Roman"/>
                        </a:rPr>
                        <a:t>Глутаровая ацидурия 1 типа.</a:t>
                      </a:r>
                      <a:endParaRPr lang="ru-RU" sz="1200" dirty="0">
                        <a:latin typeface="Century Gothic" pitchFamily="34" charset="0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Ювенильный миеломоноцитарный Лейкоз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00664">
                <a:tc vMerge="1"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ОК - Новообразование орбиты,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менингиома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зрительного нерва?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68897">
                <a:tc vMerge="1"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None/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Врожденный порок сердца. Стеноз аортального клапана, средней степени. Гипертрофия миокарда. СНФК 2 степени (</a:t>
                      </a:r>
                      <a:r>
                        <a:rPr lang="en-US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NYHA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).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650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Миелодиспластический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синдром. Рефрактерная анемия. Сопутствующий диагноз - МАРС: ДХЛЖ. ПМК 1 ст.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571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ВПС. Сочетанный порок сердца: недостаточность и стеноз аортального клапана.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Субаортальная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мембрана. Инфекционный эндокардит с поражением аортального клапана, неактивная фаза. СН ФК III.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034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МКБ (D 32.0)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Менингиома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бугорка турецкого седла с прорастанием в пещеристый синус слева.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Вторичная деформация зубочелюстной системы. Состояние после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хейдо-ураностафилопластики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. Заболевание врожденное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2278">
                <a:tc vMerge="1"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None/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Острый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лимфобластный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лейкоз, Т III (кортикальный).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Нейролейкемия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(08.10.2014г.).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Видиоторакоскопия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справа (09.04.2014г.), 4 курса ПХТ (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винкристин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виздоксо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доксолек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виздакар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). Состояние после лучевой </a:t>
                      </a:r>
                      <a:r>
                        <a:rPr lang="ru-RU" sz="100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терапии 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СОД 40 Гр (08.2014г.). ПХТ по протоколу ALL2013 KZ: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предфаза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(08.10. – 13.10.2014г.) Индукция ремиссии I. Консолидация III. Консолидация IV. Консолидация V. Поддерживающая терапия с 10.06.2015г. В процессе лечения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527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>11.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Сеульская</a:t>
                      </a:r>
                      <a:r>
                        <a:rPr lang="ru-RU" sz="1000" b="1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национальная </a:t>
                      </a:r>
                      <a:r>
                        <a:rPr lang="ru-RU" sz="1000" b="1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больница </a:t>
                      </a:r>
                      <a:r>
                        <a:rPr lang="ru-RU" sz="1000" b="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(Сеул</a:t>
                      </a:r>
                      <a:r>
                        <a:rPr lang="ru-RU" sz="1000" b="1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00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Южная Корея)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"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Постгипоксическое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поражение ЦНС. ДЦП.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Гиперкинетический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синдром. Симптоматическая эпилепсия. Образование в области левой ножки мозга".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527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>12.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en-US" sz="1000" b="1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International Clinic ASAN Medical </a:t>
                      </a:r>
                      <a:r>
                        <a:rPr lang="en-US" sz="1000" b="1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Center</a:t>
                      </a:r>
                      <a:r>
                        <a:rPr lang="en-US" sz="100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0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(Сеул</a:t>
                      </a:r>
                      <a:r>
                        <a:rPr lang="en-US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Южная </a:t>
                      </a:r>
                      <a:r>
                        <a:rPr lang="ru-RU" sz="100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Корея)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Приобретенная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апластическая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анемия, сверхтяжелая форма.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42278">
                <a:tc rowSpan="4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>13.</a:t>
                      </a:r>
                    </a:p>
                  </a:txBody>
                  <a:tcPr marL="68580" marR="68580" marT="0" marB="0"/>
                </a:tc>
                <a:tc rowSpan="4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Группа </a:t>
                      </a:r>
                      <a:r>
                        <a:rPr lang="ru-RU" sz="1000" b="1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Аджибадем</a:t>
                      </a:r>
                      <a:r>
                        <a:rPr lang="ru-RU" sz="1000" b="1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: Клиника </a:t>
                      </a:r>
                      <a:r>
                        <a:rPr lang="ru-RU" sz="1000" b="1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Аджибадем</a:t>
                      </a:r>
                      <a:r>
                        <a:rPr lang="ru-RU" sz="1000" b="1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00" b="1" dirty="0" err="1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Атакент</a:t>
                      </a:r>
                      <a:r>
                        <a:rPr lang="ru-RU" sz="1000" b="1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000" b="1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</a:br>
                      <a:r>
                        <a:rPr lang="ru-RU" sz="1000" b="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(</a:t>
                      </a:r>
                      <a:r>
                        <a:rPr lang="ru-RU" sz="100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Стамбул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00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Турция)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Комбинированный первичный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имуннодефицит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. Белково-энергетическая недостаточность 2 степени. Анемия гипохромная 1 степени.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БЦЖ-ит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генерализованная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форма.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Цитомегаловирусная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инфекция, реактивация. Гепатит умеренной активности вне обострения.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0048">
                <a:tc vMerge="1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(С 92.0) Острый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миелобластный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лейкоз, </a:t>
                      </a:r>
                      <a:r>
                        <a:rPr lang="en-US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Fab</a:t>
                      </a:r>
                      <a:r>
                        <a:rPr lang="en-US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M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5</a:t>
                      </a:r>
                      <a:r>
                        <a:rPr lang="en-US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a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вариант. Группа высокого риска. Терапия </a:t>
                      </a:r>
                      <a:r>
                        <a:rPr lang="en-US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AML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- </a:t>
                      </a:r>
                      <a:r>
                        <a:rPr lang="en-US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BFM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- </a:t>
                      </a:r>
                      <a:r>
                        <a:rPr lang="en-US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REZ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- 2002 г.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644508">
                <a:tc vMerge="1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ВПС. Транспозиция магистральных сосудов. Стеноз лёгочной артерии. Единое предсердие. Гипоплазия ЛЖ. Дефект межжелудочковой перегородки. Аномальное дренирование НПВ (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веноазигосное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продолжение), СН ФК II ст. Состояние после операции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Фонтена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от 06.03.2006 года. Состояние после операции от 03.12.13г.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транскатетерного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закрытия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фенестрации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между кондуитом и единственным предсердием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окклюдером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Occlutech№5".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44818">
                <a:tc vMerge="1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Фолликулярный рак щитовидной железы.Т2N1M0.STI.. Состояние  после оперативного лечения. Стабилизация процесса.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8" name="Picture 2" descr="C:\Users\muhamedzhanova_d\Downloads\earth-glob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1"/>
            <a:ext cx="857256" cy="7143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" y="0"/>
            <a:ext cx="9143999" cy="7064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400" b="1" dirty="0" smtClean="0">
                <a:solidFill>
                  <a:schemeClr val="bg1"/>
                </a:solidFill>
                <a:latin typeface="Century Gothic" pitchFamily="34" charset="0"/>
                <a:ea typeface="Segoe UI" pitchFamily="34" charset="0"/>
                <a:cs typeface="Segoe UI" pitchFamily="34" charset="0"/>
              </a:rPr>
              <a:t>Список зарубежных клиник, осуществляющих </a:t>
            </a:r>
            <a:br>
              <a:rPr lang="ru-RU" altLang="ru-RU" sz="2400" b="1" dirty="0" smtClean="0">
                <a:solidFill>
                  <a:schemeClr val="bg1"/>
                </a:solidFill>
                <a:latin typeface="Century Gothic" pitchFamily="34" charset="0"/>
                <a:ea typeface="Segoe UI" pitchFamily="34" charset="0"/>
                <a:cs typeface="Segoe UI" pitchFamily="34" charset="0"/>
              </a:rPr>
            </a:br>
            <a:r>
              <a:rPr lang="ru-RU" altLang="ru-RU" sz="2400" b="1" dirty="0" smtClean="0">
                <a:solidFill>
                  <a:schemeClr val="bg1"/>
                </a:solidFill>
                <a:latin typeface="Century Gothic" pitchFamily="34" charset="0"/>
                <a:ea typeface="Segoe UI" pitchFamily="34" charset="0"/>
                <a:cs typeface="Segoe UI" pitchFamily="34" charset="0"/>
              </a:rPr>
              <a:t>лечение граждан Республики Казахстан</a:t>
            </a:r>
            <a:endParaRPr kumimoji="0" lang="ru-RU" altLang="ru-RU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itchFamily="34" charset="0"/>
              <a:ea typeface="Segoe UI" pitchFamily="34" charset="0"/>
              <a:cs typeface="Segoe UI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142844" y="781668"/>
          <a:ext cx="8905885" cy="5988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"/>
                <a:gridCol w="2214578"/>
                <a:gridCol w="6262679"/>
              </a:tblGrid>
              <a:tr h="357190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</a:rPr>
                        <a:t>№ </a:t>
                      </a:r>
                      <a:r>
                        <a:rPr lang="ru-RU" sz="1000" dirty="0" err="1">
                          <a:latin typeface="Century Gothic" pitchFamily="34" charset="0"/>
                        </a:rPr>
                        <a:t>п</a:t>
                      </a:r>
                      <a:r>
                        <a:rPr lang="ru-RU" sz="1000" dirty="0">
                          <a:latin typeface="Century Gothic" pitchFamily="34" charset="0"/>
                        </a:rPr>
                        <a:t>/</a:t>
                      </a:r>
                      <a:r>
                        <a:rPr lang="ru-RU" sz="1000" dirty="0" err="1">
                          <a:latin typeface="Century Gothic" pitchFamily="34" charset="0"/>
                        </a:rPr>
                        <a:t>п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Century Gothic" pitchFamily="34" charset="0"/>
                        </a:rPr>
                        <a:t>Зарубежная клиника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smtClean="0">
                          <a:latin typeface="Century Gothic" pitchFamily="34" charset="0"/>
                        </a:rPr>
                        <a:t>Диагноз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214314">
                <a:tc rowSpan="6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>14.</a:t>
                      </a:r>
                    </a:p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endParaRPr lang="ru-RU" sz="1000" dirty="0" smtClean="0">
                        <a:latin typeface="Century Gothic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rowSpan="6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Частная больница </a:t>
                      </a:r>
                      <a:r>
                        <a:rPr lang="ru-RU" sz="1000" b="1" dirty="0" err="1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Yeni</a:t>
                      </a:r>
                      <a:r>
                        <a:rPr lang="ru-RU" sz="1000" b="1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00" b="1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Yuzyil</a:t>
                      </a:r>
                      <a:r>
                        <a:rPr lang="ru-RU" sz="1000" b="1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00" b="1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Universitesi</a:t>
                      </a:r>
                      <a:r>
                        <a:rPr lang="ru-RU" sz="1000" b="1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00" b="1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Ozel</a:t>
                      </a:r>
                      <a:r>
                        <a:rPr lang="ru-RU" sz="1000" b="1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00" b="1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Gaziosmanpasa</a:t>
                      </a:r>
                      <a:r>
                        <a:rPr lang="ru-RU" sz="1000" b="1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00" b="1" dirty="0" err="1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Hastanesi</a:t>
                      </a:r>
                      <a:r>
                        <a:rPr lang="ru-RU" sz="1000" b="1" baseline="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 </a:t>
                      </a: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b="0" baseline="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(Стамбул, Турция)</a:t>
                      </a:r>
                      <a:endParaRPr lang="ru-RU" sz="1000" b="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Century Gothic" pitchFamily="34" charset="0"/>
                          <a:ea typeface="Calibri"/>
                          <a:cs typeface="Times New Roman"/>
                        </a:rPr>
                        <a:t>Приобретенная апластическая анемия,сверхтяжелая форма</a:t>
                      </a:r>
                      <a:endParaRPr lang="ru-RU" sz="10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431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Врожденный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лимфобластный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лейкоз, L2 (FAB) B1 (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про-В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) вариант, с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коэкспрессией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CD15. Группа высокого риска. Сверхранний изолированный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костно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– мозговой рецидив 1, группа S4</a:t>
                      </a:r>
                    </a:p>
                  </a:txBody>
                  <a:tcPr marL="68580" marR="68580" marT="0" marB="0"/>
                </a:tc>
              </a:tr>
              <a:tr h="214314">
                <a:tc vMerge="1"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OD Билатеральная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ретинобластома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. T1N0M0.  Состояние после  НАПХТ (JOE). Слева анофтальм.</a:t>
                      </a:r>
                    </a:p>
                  </a:txBody>
                  <a:tcPr marL="68580" marR="68580" marT="0" marB="0"/>
                </a:tc>
              </a:tr>
              <a:tr h="265754">
                <a:tc vMerge="1"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ВПС.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Тетрада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Фалло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. Атрезия легочной артерии. Большие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аортолегочные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коллатерали. СН ФК III.</a:t>
                      </a:r>
                    </a:p>
                  </a:txBody>
                  <a:tcPr marL="68580" marR="68580" marT="0" marB="0"/>
                </a:tc>
              </a:tr>
              <a:tr h="357190">
                <a:tc vMerge="1">
                  <a:txBody>
                    <a:bodyPr/>
                    <a:lstStyle/>
                    <a:p>
                      <a:pPr marL="342900" lvl="0" indent="-34290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Times New Roman"/>
                        <a:buNone/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Артериовенозная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мальфорация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спинного мозга на уровне Th10-Th11.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Миелопатический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 синдром. Нижний спастический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парапарез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умеренной степени. Нейрогенная дисфункция мочевого пузыря.</a:t>
                      </a:r>
                    </a:p>
                  </a:txBody>
                  <a:tcPr marL="68580" marR="68580" marT="0" marB="0"/>
                </a:tc>
              </a:tr>
              <a:tr h="299402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Врожденный лимфобластный лейкоз, FabL3, сверхранний изолированный костномозговой рецидив II, состояние после проведенной трансплантации гемопоэтических стволовых клеток. Осложнение основного : Вторичный кардиомиопатия</a:t>
                      </a:r>
                      <a:r>
                        <a:rPr lang="kk-KZ" sz="100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. Сопутствующий </a:t>
                      </a:r>
                      <a:r>
                        <a:rPr lang="kk-KZ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диагноз: Гипертензионный синдром.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1960">
                <a:tc rowSpan="12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>15.</a:t>
                      </a:r>
                    </a:p>
                  </a:txBody>
                  <a:tcPr marL="68580" marR="68580" marT="0" marB="0"/>
                </a:tc>
                <a:tc rowSpan="12"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Фортис</a:t>
                      </a:r>
                      <a:r>
                        <a:rPr lang="ru-RU" sz="1000" b="1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00" b="1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Хоспитал</a:t>
                      </a:r>
                      <a:r>
                        <a:rPr lang="ru-RU" sz="1000" b="1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00" b="1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Лимитед</a:t>
                      </a:r>
                      <a:br>
                        <a:rPr lang="ru-RU" sz="1000" b="1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</a:br>
                      <a:r>
                        <a:rPr lang="ru-RU" sz="100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(Индия)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entury Gothic" pitchFamily="34" charset="0"/>
                          <a:ea typeface="Calibri"/>
                          <a:cs typeface="Times New Roman"/>
                        </a:rPr>
                        <a:t>ВПС: ДМЖП. Осложнение - высокая лёгочная гипертензия. Синдром Эйзенменгера. ХСН ФК IV (NYHA), стадия D (АСА/АНА). Сопутствующий диагноз - хронический гастрит, ремисия. Хронический пиелонефрит, ремиссия.</a:t>
                      </a:r>
                    </a:p>
                  </a:txBody>
                  <a:tcPr marL="68580" marR="68580" marT="0" marB="0"/>
                </a:tc>
              </a:tr>
              <a:tr h="361960">
                <a:tc vMerge="1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entury Gothic" pitchFamily="34" charset="0"/>
                          <a:ea typeface="Calibri"/>
                          <a:cs typeface="Times New Roman"/>
                        </a:rPr>
                        <a:t>ВПС: двойное отхождение магистральных сосудов от правого желудочка. Дефект межжелудочковой перегородки. Открытый артериальный проток. Высокая лёгочная гипертензия. Синдром Эйзенменгера. СН-ФК IV</a:t>
                      </a:r>
                    </a:p>
                  </a:txBody>
                  <a:tcPr marL="68580" marR="68580" marT="0" marB="0"/>
                </a:tc>
              </a:tr>
              <a:tr h="361960">
                <a:tc vMerge="1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entury Gothic" pitchFamily="34" charset="0"/>
                          <a:ea typeface="Calibri"/>
                          <a:cs typeface="Times New Roman"/>
                        </a:rPr>
                        <a:t>ВПС. Единственный желудочек сердца. Транспозиция магистральных сосудов. Аномальное отхождение левой коронарной артерии. Высокая легочная гипертензия. Синдром Эйзенменгера. СН ФК III</a:t>
                      </a:r>
                    </a:p>
                  </a:txBody>
                  <a:tcPr marL="68580" marR="68580" marT="0" marB="0"/>
                </a:tc>
              </a:tr>
              <a:tr h="162890">
                <a:tc vMerge="1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entury Gothic" pitchFamily="34" charset="0"/>
                          <a:ea typeface="Calibri"/>
                          <a:cs typeface="Times New Roman"/>
                        </a:rPr>
                        <a:t>Дилатационная кардиомиопатия. СНФК III.</a:t>
                      </a:r>
                    </a:p>
                  </a:txBody>
                  <a:tcPr marL="68580" marR="68580" marT="0" marB="0"/>
                </a:tc>
              </a:tr>
              <a:tr h="214314">
                <a:tc vMerge="1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Century Gothic" pitchFamily="34" charset="0"/>
                          <a:ea typeface="Calibri"/>
                          <a:cs typeface="Times New Roman"/>
                        </a:rPr>
                        <a:t>Артериовенозная мальформация правой теменной доли головного мозга.</a:t>
                      </a:r>
                      <a:endParaRPr lang="ru-RU" sz="10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22250">
                <a:tc vMerge="1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entury Gothic" pitchFamily="34" charset="0"/>
                          <a:ea typeface="Calibri"/>
                          <a:cs typeface="Times New Roman"/>
                        </a:rPr>
                        <a:t>Дилатационная кардиомиопатия СН ФК Ш</a:t>
                      </a:r>
                    </a:p>
                  </a:txBody>
                  <a:tcPr marL="68580" marR="68580" marT="0" marB="0"/>
                </a:tc>
              </a:tr>
              <a:tr h="214314">
                <a:tc vMerge="1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Century Gothic" pitchFamily="34" charset="0"/>
                          <a:ea typeface="Calibri"/>
                          <a:cs typeface="Times New Roman"/>
                        </a:rPr>
                        <a:t>Рестриктивная кардиомиопатия. Умеренная недостаточность митрального клапана СН ФК Ш</a:t>
                      </a:r>
                    </a:p>
                  </a:txBody>
                  <a:tcPr marL="68580" marR="68580" marT="0" marB="0"/>
                </a:tc>
              </a:tr>
              <a:tr h="93678">
                <a:tc vMerge="1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Century Gothic" pitchFamily="34" charset="0"/>
                          <a:ea typeface="Calibri"/>
                          <a:cs typeface="Times New Roman"/>
                        </a:rPr>
                        <a:t>Врожденный порок сердца.</a:t>
                      </a:r>
                      <a:endParaRPr lang="ru-RU" sz="10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5602">
                <a:tc vMerge="1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Хронический облитерирующий бронхиолит. ДН 2-3 степени. Кислородозависимый.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28618">
                <a:tc vMerge="1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Century Gothic" pitchFamily="34" charset="0"/>
                          <a:ea typeface="Calibri"/>
                          <a:cs typeface="Times New Roman"/>
                        </a:rPr>
                        <a:t>Врожденный кардит с исходом в дилатационную кардиомиопатию. Митральная недостаточность II, СНФК III-IV ст, INTERMACS II-III.</a:t>
                      </a:r>
                      <a:endParaRPr lang="ru-RU" sz="10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8450">
                <a:tc vMerge="1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Century Gothic" pitchFamily="34" charset="0"/>
                          <a:ea typeface="Calibri"/>
                          <a:cs typeface="Times New Roman"/>
                        </a:rPr>
                        <a:t>Дилатационная кардиомиопатия. </a:t>
                      </a:r>
                      <a:endParaRPr lang="ru-RU" sz="10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kk-KZ" sz="1000">
                          <a:latin typeface="Century Gothic" pitchFamily="34" charset="0"/>
                          <a:ea typeface="Calibri"/>
                          <a:cs typeface="Times New Roman"/>
                        </a:rPr>
                        <a:t>Осл.: СН ФК IV (NYHA), стадия D (AHA/ACC). INTERMACS II-III.</a:t>
                      </a:r>
                      <a:endParaRPr lang="ru-RU" sz="100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00674">
                <a:tc vMerge="1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 err="1">
                          <a:solidFill>
                            <a:srgbClr val="000000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Диллатационная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000" dirty="0" err="1">
                          <a:solidFill>
                            <a:srgbClr val="000000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кардиомиопатия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 изолированный некомпактный миокард левого желудочка (губчатый миокард). 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C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НФК </a:t>
                      </a:r>
                      <a:r>
                        <a:rPr lang="en-US" sz="1000" dirty="0">
                          <a:solidFill>
                            <a:srgbClr val="000000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III</a:t>
                      </a:r>
                      <a:r>
                        <a:rPr lang="ru-RU" sz="1000" dirty="0">
                          <a:solidFill>
                            <a:srgbClr val="000000"/>
                          </a:solidFill>
                          <a:latin typeface="Century Gothic" pitchFamily="34" charset="0"/>
                          <a:ea typeface="Calibri"/>
                          <a:cs typeface="Times New Roman"/>
                        </a:rPr>
                        <a:t> ст.</a:t>
                      </a:r>
                      <a:endParaRPr lang="ru-RU" sz="10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8" name="Picture 2" descr="C:\Users\muhamedzhanova_d\Downloads\earth-glob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1"/>
            <a:ext cx="857256" cy="7143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1" y="0"/>
            <a:ext cx="9143999" cy="706437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altLang="ru-RU" sz="2400" b="1" dirty="0" smtClean="0">
                <a:solidFill>
                  <a:schemeClr val="bg1"/>
                </a:solidFill>
                <a:latin typeface="Century Gothic" pitchFamily="34" charset="0"/>
                <a:ea typeface="Segoe UI" pitchFamily="34" charset="0"/>
                <a:cs typeface="Segoe UI" pitchFamily="34" charset="0"/>
              </a:rPr>
              <a:t>Список зарубежных клиник, осуществляющих </a:t>
            </a:r>
            <a:br>
              <a:rPr lang="ru-RU" altLang="ru-RU" sz="2400" b="1" dirty="0" smtClean="0">
                <a:solidFill>
                  <a:schemeClr val="bg1"/>
                </a:solidFill>
                <a:latin typeface="Century Gothic" pitchFamily="34" charset="0"/>
                <a:ea typeface="Segoe UI" pitchFamily="34" charset="0"/>
                <a:cs typeface="Segoe UI" pitchFamily="34" charset="0"/>
              </a:rPr>
            </a:br>
            <a:r>
              <a:rPr lang="ru-RU" altLang="ru-RU" sz="2400" b="1" dirty="0" smtClean="0">
                <a:solidFill>
                  <a:schemeClr val="bg1"/>
                </a:solidFill>
                <a:latin typeface="Century Gothic" pitchFamily="34" charset="0"/>
                <a:ea typeface="Segoe UI" pitchFamily="34" charset="0"/>
                <a:cs typeface="Segoe UI" pitchFamily="34" charset="0"/>
              </a:rPr>
              <a:t>лечение граждан Республики Казахстан</a:t>
            </a:r>
            <a:endParaRPr kumimoji="0" lang="ru-RU" altLang="ru-RU" sz="24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entury Gothic" pitchFamily="34" charset="0"/>
              <a:ea typeface="Segoe UI" pitchFamily="34" charset="0"/>
              <a:cs typeface="Segoe UI" pitchFamily="34" charset="0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9721780"/>
              </p:ext>
            </p:extLst>
          </p:nvPr>
        </p:nvGraphicFramePr>
        <p:xfrm>
          <a:off x="238115" y="785794"/>
          <a:ext cx="8691603" cy="45815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2708"/>
                <a:gridCol w="2636785"/>
                <a:gridCol w="5542110"/>
              </a:tblGrid>
              <a:tr h="357190"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Century Gothic" pitchFamily="34" charset="0"/>
                        </a:rPr>
                        <a:t>№ </a:t>
                      </a:r>
                      <a:r>
                        <a:rPr lang="ru-RU" sz="1200" dirty="0" err="1">
                          <a:latin typeface="Century Gothic" pitchFamily="34" charset="0"/>
                        </a:rPr>
                        <a:t>п</a:t>
                      </a:r>
                      <a:r>
                        <a:rPr lang="ru-RU" sz="1200" dirty="0">
                          <a:latin typeface="Century Gothic" pitchFamily="34" charset="0"/>
                        </a:rPr>
                        <a:t>/</a:t>
                      </a:r>
                      <a:r>
                        <a:rPr lang="ru-RU" sz="1200" dirty="0" err="1">
                          <a:latin typeface="Century Gothic" pitchFamily="34" charset="0"/>
                        </a:rPr>
                        <a:t>п</a:t>
                      </a:r>
                      <a:endParaRPr lang="ru-RU" sz="18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entury Gothic" pitchFamily="34" charset="0"/>
                        </a:rPr>
                        <a:t>Зарубежная клиника</a:t>
                      </a:r>
                      <a:endParaRPr lang="ru-RU" sz="18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Century Gothic" pitchFamily="34" charset="0"/>
                        </a:rPr>
                        <a:t>Диагноз</a:t>
                      </a:r>
                      <a:endParaRPr lang="ru-RU" sz="18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6196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>16.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Научно-практический центр реабилитации больных </a:t>
                      </a:r>
                      <a:r>
                        <a:rPr lang="ru-RU" sz="1000" b="1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лимфедемой</a:t>
                      </a:r>
                      <a:r>
                        <a:rPr lang="ru-RU" sz="1000" b="1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«Лимфа</a:t>
                      </a:r>
                      <a:r>
                        <a:rPr lang="ru-RU" sz="1000" b="1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»</a:t>
                      </a:r>
                      <a:r>
                        <a:rPr lang="ru-RU" sz="100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/>
                      </a:r>
                      <a:br>
                        <a:rPr lang="ru-RU" sz="100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</a:br>
                      <a:r>
                        <a:rPr lang="ru-RU" sz="100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(Москва, </a:t>
                      </a:r>
                      <a:r>
                        <a:rPr lang="ru-RU" sz="1000" b="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Россия</a:t>
                      </a:r>
                      <a:r>
                        <a:rPr lang="ru-RU" sz="1200" b="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)</a:t>
                      </a:r>
                      <a:endParaRPr lang="ru-RU" sz="1000" b="0" dirty="0" smtClean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Первичная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лимфедема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левой нижней конечности.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1960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>17.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kk-KZ" sz="1000" b="1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Ф</a:t>
                      </a:r>
                      <a:r>
                        <a:rPr lang="ru-RU" sz="1000" b="1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едеральное</a:t>
                      </a:r>
                      <a:r>
                        <a:rPr lang="ru-RU" sz="1000" b="1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государственное бюджетное учреждение «Российский научный центр «Восстановительная травматология и ортопедия» имени академика Г. А. </a:t>
                      </a:r>
                      <a:r>
                        <a:rPr lang="ru-RU" sz="1000" b="1" dirty="0" err="1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Илизарова</a:t>
                      </a:r>
                      <a:r>
                        <a:rPr lang="ru-RU" sz="1000" b="1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»</a:t>
                      </a:r>
                      <a:br>
                        <a:rPr lang="ru-RU" sz="1000" b="1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</a:br>
                      <a:r>
                        <a:rPr lang="ru-RU" sz="1000" b="0" baseline="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(Курган</a:t>
                      </a:r>
                      <a:r>
                        <a:rPr lang="ru-RU" sz="1000" b="1" baseline="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000" b="0" baseline="0" dirty="0" smtClean="0">
                          <a:latin typeface="Century Gothic" pitchFamily="34" charset="0"/>
                          <a:ea typeface="Calibri"/>
                          <a:cs typeface="Times New Roman"/>
                        </a:rPr>
                        <a:t>Россия)</a:t>
                      </a:r>
                      <a:endParaRPr lang="ru-RU" sz="1200" b="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Фиброзная остеодисплазия. Полиоссальная форма с поражениемнижней челюсти, левой бедренной, левой большеберцовой и подвздошных костей. Состояние после операции.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1960">
                <a:tc rowSpan="5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1000" dirty="0" smtClean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>18.</a:t>
                      </a:r>
                    </a:p>
                  </a:txBody>
                  <a:tcPr marL="68580" marR="68580" marT="0" marB="0"/>
                </a:tc>
                <a:tc rowSpan="5">
                  <a:txBody>
                    <a:bodyPr/>
                    <a:lstStyle/>
                    <a:p>
                      <a:pPr marL="4763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 smtClean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1000" b="1" dirty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>«9-я городская клиническая больница» </a:t>
                      </a:r>
                      <a:r>
                        <a:rPr lang="ru-RU" sz="1000" b="0" dirty="0" smtClean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000" dirty="0" smtClean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>Минск</a:t>
                      </a:r>
                      <a:r>
                        <a:rPr lang="ru-RU" sz="1000" dirty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>, </a:t>
                      </a:r>
                      <a:r>
                        <a:rPr lang="ru-RU" sz="1000" dirty="0" smtClean="0">
                          <a:latin typeface="Century Gothic" pitchFamily="34" charset="0"/>
                          <a:ea typeface="Times New Roman"/>
                          <a:cs typeface="Times New Roman"/>
                        </a:rPr>
                        <a:t>Беларусь)</a:t>
                      </a:r>
                      <a:endParaRPr lang="ru-RU" sz="1100" dirty="0">
                        <a:latin typeface="Century Gothic" pitchFamily="34" charset="0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ТХПН в исходе хронического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гломерулонефрита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, гипертоническая форма.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61960">
                <a:tc vMerge="1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СКВ, острое течение, активность 3 степени. Синдром быстропрогрессирующего нефрита. Терминальная хроническая почечная недостаточность. Анемия смешанного генеза 3 степени. Полисерозит.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57190">
                <a:tc vMerge="1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Болезнь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Бадда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–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Киари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, цирроз печени в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субкомпенсации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печеночно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– клеточная недостаточность. ВРВП 3 ст.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13026">
                <a:tc vMerge="1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kk-KZ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Цирроз печени в исходе вирусного гепатита В с дельта агентом в стадии декомпенсации. Класс тяжести В по Чайлд-Пью. Портальная гипертензия. Варикозное расширение вен пищевода 2-3 степени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835187">
                <a:tc vMerge="1">
                  <a:txBody>
                    <a:bodyPr/>
                    <a:lstStyle/>
                    <a:p>
                      <a:pPr marL="0" lvl="0" indent="0" algn="l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endParaRPr lang="ru-RU" sz="10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ts val="12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Хронический криз отторжения трансплантата печени. Токсическое действие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иммуносупрессоров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. Очаговые образования печени с переходом в абсцесс. Асцит. Правосторонний гидроторакс. Состояние после трансплантации печени от родственного донора по поводу цирроза печени в исходе вирусного гепатита С, класс В по СТР, MELD=7, от 23.05.2016г. Состояние после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релапаротомии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,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тромбэктомии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из печеночной артерии, </a:t>
                      </a:r>
                      <a:r>
                        <a:rPr lang="ru-RU" sz="1000" dirty="0" err="1">
                          <a:latin typeface="Century Gothic" pitchFamily="34" charset="0"/>
                          <a:ea typeface="Calibri"/>
                          <a:cs typeface="Times New Roman"/>
                        </a:rPr>
                        <a:t>реанастомоза</a:t>
                      </a:r>
                      <a:r>
                        <a:rPr lang="ru-RU" sz="1000" dirty="0">
                          <a:latin typeface="Century Gothic" pitchFamily="34" charset="0"/>
                          <a:ea typeface="Calibri"/>
                          <a:cs typeface="Times New Roman"/>
                        </a:rPr>
                        <a:t> печеночной артерии (от 24.05.16г.).</a:t>
                      </a:r>
                      <a:endParaRPr lang="ru-RU" sz="1200" dirty="0">
                        <a:latin typeface="Century Gothic" pitchFamily="34" charset="0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pic>
        <p:nvPicPr>
          <p:cNvPr id="8" name="Picture 2" descr="C:\Users\muhamedzhanova_d\Downloads\earth-glob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2" y="1"/>
            <a:ext cx="857256" cy="71435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299</TotalTime>
  <Words>1336</Words>
  <Application>Microsoft Office PowerPoint</Application>
  <PresentationFormat>Экран (4:3)</PresentationFormat>
  <Paragraphs>114</Paragraphs>
  <Slides>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muhamedzhanova_d</dc:creator>
  <cp:lastModifiedBy>Давлетбаева Айгуль Каиповна</cp:lastModifiedBy>
  <cp:revision>6</cp:revision>
  <dcterms:created xsi:type="dcterms:W3CDTF">2017-04-28T03:56:16Z</dcterms:created>
  <dcterms:modified xsi:type="dcterms:W3CDTF">2017-04-28T12:02:07Z</dcterms:modified>
</cp:coreProperties>
</file>