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3" r:id="rId3"/>
    <p:sldMasterId id="2147483685" r:id="rId4"/>
    <p:sldMasterId id="2147483721" r:id="rId5"/>
  </p:sldMasterIdLst>
  <p:notesMasterIdLst>
    <p:notesMasterId r:id="rId40"/>
  </p:notesMasterIdLst>
  <p:sldIdLst>
    <p:sldId id="277" r:id="rId6"/>
    <p:sldId id="302" r:id="rId7"/>
    <p:sldId id="300" r:id="rId8"/>
    <p:sldId id="392" r:id="rId9"/>
    <p:sldId id="301" r:id="rId10"/>
    <p:sldId id="462" r:id="rId11"/>
    <p:sldId id="387" r:id="rId12"/>
    <p:sldId id="279" r:id="rId13"/>
    <p:sldId id="274" r:id="rId14"/>
    <p:sldId id="256" r:id="rId15"/>
    <p:sldId id="257" r:id="rId16"/>
    <p:sldId id="283" r:id="rId17"/>
    <p:sldId id="284" r:id="rId18"/>
    <p:sldId id="285" r:id="rId19"/>
    <p:sldId id="286" r:id="rId20"/>
    <p:sldId id="292" r:id="rId21"/>
    <p:sldId id="290" r:id="rId22"/>
    <p:sldId id="281" r:id="rId23"/>
    <p:sldId id="282" r:id="rId24"/>
    <p:sldId id="263" r:id="rId25"/>
    <p:sldId id="265" r:id="rId26"/>
    <p:sldId id="280" r:id="rId27"/>
    <p:sldId id="272" r:id="rId28"/>
    <p:sldId id="260" r:id="rId29"/>
    <p:sldId id="261" r:id="rId30"/>
    <p:sldId id="288" r:id="rId31"/>
    <p:sldId id="262" r:id="rId32"/>
    <p:sldId id="289" r:id="rId33"/>
    <p:sldId id="264" r:id="rId34"/>
    <p:sldId id="291" r:id="rId35"/>
    <p:sldId id="293" r:id="rId36"/>
    <p:sldId id="294" r:id="rId37"/>
    <p:sldId id="276" r:id="rId38"/>
    <p:sldId id="267" r:id="rId3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9A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9" d="100"/>
          <a:sy n="69" d="100"/>
        </p:scale>
        <p:origin x="726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6\Google%20&#1044;&#1080;&#1089;&#1082;\2.%20&#1056;&#1040;&#1041;&#1054;&#1058;&#1040;\2017\1%20&#1060;&#1057;&#1052;&#1057;\1.%20&#1054;&#1087;&#1077;&#1088;&#1072;&#1094;&#1080;&#1086;&#1085;&#1085;&#1099;&#1077;%20&#1087;&#1086;&#1088;&#1091;&#1095;&#1077;&#1085;&#1080;&#1103;\104.%20&#1055;&#1088;&#1077;&#1079;&#1077;&#1085;&#1090;&#1072;&#1094;&#1080;&#1103;.%20&#1040;&#1083;&#1084;&#1072;&#1090;&#1099;%206-8%20&#1076;&#1077;&#1082;&#1072;&#1073;&#1088;&#1103;\&#1050;&#1085;&#1080;&#1075;&#1072;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mertayev-ak\Desktop\&#1054;&#1073;&#1089;&#1091;&#1078;&#1076;&#1077;&#1085;&#1080;&#1077;%20&#1091;%20&#1044;&#1086;&#1089;&#1072;&#1077;&#1074;&#1072;%20(&#1084;&#1072;&#1081;%202018)\&#1088;&#1086;&#1089;&#1090;%20&#1087;&#1083;&#1072;&#1090;&#1077;&#1078;&#1077;&#1081;%20&#1080;&#1079;%20&#1082;&#1072;&#1088;&#1072;&#1084;&#1072;&#1085;&#1072;%20&#1074;%20&#1079;&#1072;&#1074;-&#1090;&#1080;%20&#1086;&#1090;%20&#1088;&#1086;&#1089;&#1090;&#1072;%20&#1085;&#1077;&#1076;&#1086;&#1074;&#1080;&#1085;&#1072;&#1085;&#1089;.&#1075;&#1086;&#1073;&#1084;&#1087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77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5.3069073170473489E-4"/>
          <c:w val="1"/>
          <c:h val="0.99946935155475758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Values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0-C2FE-4872-8123-E877D95003A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C2FE-4872-8123-E877D95003A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2-C2FE-4872-8123-E877D95003AC}"/>
              </c:ext>
            </c:extLst>
          </c:dPt>
          <c:dPt>
            <c:idx val="3"/>
            <c:bubble3D val="0"/>
            <c:spPr>
              <a:solidFill>
                <a:srgbClr val="0088B8"/>
              </a:solidFill>
              <a:ln>
                <a:noFill/>
              </a:ln>
              <a:effectLst>
                <a:outerShdw blurRad="88900" sx="102000" sy="102000" algn="ctr" rotWithShape="0">
                  <a:srgbClr val="33CCFF">
                    <a:alpha val="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2F8B-4E63-918D-825C46878381}"/>
              </c:ext>
            </c:extLst>
          </c:dPt>
          <c:dPt>
            <c:idx val="4"/>
            <c:bubble3D val="0"/>
            <c:spPr>
              <a:solidFill>
                <a:srgbClr val="009999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0-2F8B-4E63-918D-825C4687838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2-2F8B-4E63-918D-825C46878381}"/>
              </c:ext>
            </c:extLst>
          </c:dPt>
          <c:dLbls>
            <c:dLbl>
              <c:idx val="0"/>
              <c:layout>
                <c:manualLayout>
                  <c:x val="-9.4468148032992152E-2"/>
                  <c:y val="1.521048747230196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2FE-4872-8123-E877D95003AC}"/>
                </c:ext>
              </c:extLst>
            </c:dLbl>
            <c:dLbl>
              <c:idx val="3"/>
              <c:layout>
                <c:manualLayout>
                  <c:x val="0.15073649645899681"/>
                  <c:y val="-0.27471693185763391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B-4E63-918D-825C46878381}"/>
                </c:ext>
              </c:extLst>
            </c:dLbl>
            <c:dLbl>
              <c:idx val="4"/>
              <c:layout>
                <c:manualLayout>
                  <c:x val="-0.10856699089131289"/>
                  <c:y val="6.9338295269617822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F8B-4E63-918D-825C46878381}"/>
                </c:ext>
              </c:extLst>
            </c:dLbl>
            <c:dLbl>
              <c:idx val="5"/>
              <c:layout>
                <c:manualLayout>
                  <c:x val="-0.11264079632177632"/>
                  <c:y val="3.1475173271994318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F8B-4E63-918D-825C4687838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spc="0" baseline="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Sheet1!$A$2:$A$7</c:f>
              <c:strCache>
                <c:ptCount val="6"/>
                <c:pt idx="0">
                  <c:v>Травмы</c:v>
                </c:pt>
                <c:pt idx="1">
                  <c:v>Инфекционные, расстройства питания</c:v>
                </c:pt>
                <c:pt idx="2">
                  <c:v>Материнство и детство</c:v>
                </c:pt>
                <c:pt idx="3">
                  <c:v>Неинфекционные</c:v>
                </c:pt>
                <c:pt idx="4">
                  <c:v>Сердечно-сосудистые заболева</c:v>
                </c:pt>
                <c:pt idx="5">
                  <c:v>Диабет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5</c:v>
                </c:pt>
                <c:pt idx="1">
                  <c:v>14</c:v>
                </c:pt>
                <c:pt idx="2">
                  <c:v>10</c:v>
                </c:pt>
                <c:pt idx="3">
                  <c:v>48</c:v>
                </c:pt>
                <c:pt idx="4">
                  <c:v>19</c:v>
                </c:pt>
                <c:pt idx="5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2FE-4872-8123-E877D95003AC}"/>
            </c:ext>
          </c:extLst>
        </c:ser>
        <c:dLbls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pieChart>
        <c:varyColors val="1"/>
        <c:ser>
          <c:idx val="0"/>
          <c:order val="0"/>
          <c:explosion val="5"/>
          <c:dPt>
            <c:idx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3A6-4923-80D8-FA3400DF8AA5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3A6-4923-80D8-FA3400DF8AA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3A6-4923-80D8-FA3400DF8AA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3A6-4923-80D8-FA3400DF8AA5}"/>
              </c:ext>
            </c:extLst>
          </c:dPt>
          <c:dLbls>
            <c:dLbl>
              <c:idx val="0"/>
              <c:layout>
                <c:manualLayout>
                  <c:x val="5.9709353130420161E-3"/>
                  <c:y val="-6.027085955202393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293012745907111"/>
                      <c:h val="0.1734729898583060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A3A6-4923-80D8-FA3400DF8AA5}"/>
                </c:ext>
              </c:extLst>
            </c:dLbl>
            <c:dLbl>
              <c:idx val="1"/>
              <c:layout>
                <c:manualLayout>
                  <c:x val="4.582691626829412E-3"/>
                  <c:y val="-3.9976001462729192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685221587753249"/>
                      <c:h val="0.1878364289850584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A3A6-4923-80D8-FA3400DF8AA5}"/>
                </c:ext>
              </c:extLst>
            </c:dLbl>
            <c:dLbl>
              <c:idx val="2"/>
              <c:layout>
                <c:manualLayout>
                  <c:x val="0.10553218296375071"/>
                  <c:y val="-6.303945141544005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tx1"/>
                      </a:solidFill>
                      <a:latin typeface="Arial Narrow" panose="020B0606020202030204" pitchFamily="34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517972631347009"/>
                      <c:h val="9.136327683932338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A3A6-4923-80D8-FA3400DF8AA5}"/>
                </c:ext>
              </c:extLst>
            </c:dLbl>
            <c:dLbl>
              <c:idx val="3"/>
              <c:layout>
                <c:manualLayout>
                  <c:x val="2.3359369917496514E-2"/>
                  <c:y val="0.12208721064369761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1554862350890073"/>
                      <c:h val="0.2044759920405530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A3A6-4923-80D8-FA3400DF8AA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'для презента Оба пола (4)'!$A$8:$A$11</c:f>
              <c:strCache>
                <c:ptCount val="4"/>
                <c:pt idx="0">
                  <c:v>БОЛЕЗНИ СИСТЕМЫ КРОВООБРАЩЕНИЯ</c:v>
                </c:pt>
                <c:pt idx="1">
                  <c:v>БОЛЕЗНИ ОРГАНОВ ДЫХАНИЯ</c:v>
                </c:pt>
                <c:pt idx="2">
                  <c:v>НОВООБРАЗОВАНИЯ</c:v>
                </c:pt>
                <c:pt idx="3">
                  <c:v>ВНЕШНИЕ  ПРИЧИНЫ  ЗАБОЛЕВАЕМОСТИ  И СМЕРТНОСТИ</c:v>
                </c:pt>
              </c:strCache>
            </c:strRef>
          </c:cat>
          <c:val>
            <c:numRef>
              <c:f>'для презента Оба пола (4)'!$B$8:$B$11</c:f>
              <c:numCache>
                <c:formatCode>#,##0</c:formatCode>
                <c:ptCount val="4"/>
                <c:pt idx="0">
                  <c:v>33993</c:v>
                </c:pt>
                <c:pt idx="1">
                  <c:v>18428</c:v>
                </c:pt>
                <c:pt idx="2">
                  <c:v>16453</c:v>
                </c:pt>
                <c:pt idx="3">
                  <c:v>14468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3A6-4923-80D8-FA3400DF8A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Расчет!$B$5</c:f>
              <c:strCache>
                <c:ptCount val="1"/>
                <c:pt idx="0">
                  <c:v>Дефицит ГОБМП</c:v>
                </c:pt>
              </c:strCache>
            </c:strRef>
          </c:tx>
          <c:spPr>
            <a:solidFill>
              <a:srgbClr val="FF5050"/>
            </a:solidFill>
          </c:spPr>
          <c:invertIfNegative val="0"/>
          <c:dLbls>
            <c:spPr>
              <a:noFill/>
              <a:ln w="25400" cap="flat" cmpd="sng" algn="ctr">
                <a:noFill/>
                <a:prstDash val="solid"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Расчет!$C$3:$G$3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Расчет!$C$5:$G$5</c:f>
              <c:numCache>
                <c:formatCode>General</c:formatCode>
                <c:ptCount val="5"/>
                <c:pt idx="0">
                  <c:v>248.2</c:v>
                </c:pt>
                <c:pt idx="1">
                  <c:v>260.2</c:v>
                </c:pt>
                <c:pt idx="2">
                  <c:v>279.39999999999998</c:v>
                </c:pt>
                <c:pt idx="3">
                  <c:v>317.39999999999998</c:v>
                </c:pt>
                <c:pt idx="4">
                  <c:v>344.4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3FD-498C-8B9B-5612E5171500}"/>
            </c:ext>
          </c:extLst>
        </c:ser>
        <c:ser>
          <c:idx val="1"/>
          <c:order val="1"/>
          <c:tx>
            <c:strRef>
              <c:f>Расчет!$B$10</c:f>
              <c:strCache>
                <c:ptCount val="1"/>
                <c:pt idx="0">
                  <c:v>Платежи домохозяйств из "кармана" </c:v>
                </c:pt>
              </c:strCache>
            </c:strRef>
          </c:tx>
          <c:spPr>
            <a:solidFill>
              <a:srgbClr val="FCD5B5"/>
            </a:solidFill>
          </c:spPr>
          <c:invertIfNegative val="0"/>
          <c:dLbls>
            <c:spPr>
              <a:noFill/>
              <a:ln w="25400" cap="flat" cmpd="sng" algn="ctr">
                <a:noFill/>
                <a:prstDash val="solid"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Расчет!$C$3:$G$3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Расчет!$C$10:$G$10</c:f>
              <c:numCache>
                <c:formatCode>0.0</c:formatCode>
                <c:ptCount val="5"/>
                <c:pt idx="0">
                  <c:v>237.6</c:v>
                </c:pt>
                <c:pt idx="1">
                  <c:v>268.3</c:v>
                </c:pt>
                <c:pt idx="2">
                  <c:v>373.9</c:v>
                </c:pt>
                <c:pt idx="3">
                  <c:v>542.19999999999993</c:v>
                </c:pt>
                <c:pt idx="4">
                  <c:v>646.79999999999995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3FD-498C-8B9B-5612E5171500}"/>
            </c:ext>
          </c:extLst>
        </c:ser>
        <c:ser>
          <c:idx val="2"/>
          <c:order val="2"/>
          <c:tx>
            <c:strRef>
              <c:f>Расчет!$B$4</c:f>
              <c:strCache>
                <c:ptCount val="1"/>
                <c:pt idx="0">
                  <c:v>Расходы на ГОБМП</c:v>
                </c:pt>
              </c:strCache>
            </c:strRef>
          </c:tx>
          <c:spPr>
            <a:solidFill>
              <a:srgbClr val="4F81BD"/>
            </a:solidFill>
          </c:spPr>
          <c:invertIfNegative val="0"/>
          <c:dLbls>
            <c:dLbl>
              <c:idx val="4"/>
              <c:tx>
                <c:rich>
                  <a:bodyPr/>
                  <a:lstStyle/>
                  <a:p>
                    <a:r>
                      <a:rPr lang="en-US" dirty="0"/>
                      <a:t>940,1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51B-43C8-A9B8-2BFBB603F36F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Расчет!$C$4:$G$4</c:f>
              <c:numCache>
                <c:formatCode>0.0</c:formatCode>
                <c:ptCount val="5"/>
                <c:pt idx="0">
                  <c:v>608.08100000000002</c:v>
                </c:pt>
                <c:pt idx="1">
                  <c:v>679.74099999999999</c:v>
                </c:pt>
                <c:pt idx="2">
                  <c:v>729.29700000000003</c:v>
                </c:pt>
                <c:pt idx="3">
                  <c:v>887.68600000000004</c:v>
                </c:pt>
                <c:pt idx="4">
                  <c:v>939.79100000000005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3FD-498C-8B9B-5612E517150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835746016"/>
        <c:axId val="835757984"/>
      </c:barChart>
      <c:catAx>
        <c:axId val="835746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835757984"/>
        <c:crosses val="autoZero"/>
        <c:auto val="1"/>
        <c:lblAlgn val="ctr"/>
        <c:lblOffset val="100"/>
        <c:noMultiLvlLbl val="0"/>
      </c:catAx>
      <c:valAx>
        <c:axId val="83575798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835746016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0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>
          <a:latin typeface="+mn-lt"/>
        </a:defRPr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9"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5C514B-8098-44CC-A3A4-512E346EEDDE}" type="datetimeFigureOut">
              <a:rPr lang="ru-RU" smtClean="0"/>
              <a:t>28.02.2019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38B9A4-CBD6-4DEA-A243-D1E2AAAE88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8601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-220663" y="811213"/>
            <a:ext cx="7202488" cy="40528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F1CEF7-FE82-4821-B40B-7EA4E16BC9C3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58965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D5837-1AA0-471F-8BC5-63911904D722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67981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D5837-1AA0-471F-8BC5-63911904D722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05523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D5837-1AA0-471F-8BC5-63911904D722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67981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D5837-1AA0-471F-8BC5-63911904D722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272982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D5837-1AA0-471F-8BC5-63911904D722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79273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D5837-1AA0-471F-8BC5-63911904D722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10145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D5837-1AA0-471F-8BC5-63911904D722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24328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D5837-1AA0-471F-8BC5-63911904D722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0513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D5837-1AA0-471F-8BC5-63911904D722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673173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D5837-1AA0-471F-8BC5-63911904D722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97878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D5837-1AA0-471F-8BC5-63911904D722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67981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D5837-1AA0-471F-8BC5-63911904D722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67981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DD5837-1AA0-471F-8BC5-63911904D722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94027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4FAF-A067-45C2-8009-BC72FA7B5CB3}" type="datetimeFigureOut">
              <a:rPr lang="ru-RU" smtClean="0"/>
              <a:t>28.02.2019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3A5D-A91F-4F5A-BA79-F81B7C31B5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6537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4FAF-A067-45C2-8009-BC72FA7B5CB3}" type="datetimeFigureOut">
              <a:rPr lang="ru-RU" smtClean="0"/>
              <a:t>28.02.2019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3A5D-A91F-4F5A-BA79-F81B7C31B5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494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4FAF-A067-45C2-8009-BC72FA7B5CB3}" type="datetimeFigureOut">
              <a:rPr lang="ru-RU" smtClean="0"/>
              <a:t>28.02.2019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3A5D-A91F-4F5A-BA79-F81B7C31B5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98053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F1F8A-4225-40FA-836E-C9D013E4B441}" type="datetime8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28.02.2019 9:50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fld id="{A553B8A0-A37A-43EE-B803-407A85D5F4FE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3059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BBF570-A5FF-4E63-B170-300463DE14F3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28.02.2019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11966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BC0AC0-927A-440E-AA60-F2DF76137436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28.02.2019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30597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481640-9F68-4443-BF48-FD3503DFB566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28.02.2019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631447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919B235-6F71-408D-A3D5-83B39F801C69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28.02.2019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606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779E5F-AD2F-42CB-A13F-93BA77A51F8F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28.02.2019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51132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DA3A1A6-0B2B-45AD-BAAE-3FE02F9A4B23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28.02.2019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461396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EEB57D-995D-495C-9009-B85B1C82A54D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28.02.2019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72167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4FAF-A067-45C2-8009-BC72FA7B5CB3}" type="datetimeFigureOut">
              <a:rPr lang="ru-RU" smtClean="0"/>
              <a:t>28.02.2019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3A5D-A91F-4F5A-BA79-F81B7C31B5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6532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2033C-934D-4677-82F9-74DA5C6E5B36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28.02.2019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91934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5A0C7D-B02D-4FC4-8B1E-F23C0216C06E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28.02.2019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254445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566C6D3-64F5-423E-9391-F1109B5A54B9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28.02.2019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094330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73FC7F8-788E-4699-9F15-DF6B04701B43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28.02.2019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149248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EE8427-6FB7-46F0-8301-868D5E9A9E0C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28.02.2019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731337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DA0B9-98F1-BF4E-9ADC-F1378E9681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FCE620B9-5291-C340-BE43-6D8EEAAA0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E2B3D-AC70-4A1A-8FC2-2B365890AEB7}" type="datetime6">
              <a:rPr lang="en-US" smtClean="0"/>
              <a:t>February 19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F45964C5-19C0-8344-8C7C-1507CE8FB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SHIP-1-IC-06</a:t>
            </a:r>
            <a:r>
              <a:rPr lang="en-US"/>
              <a:t> | </a:t>
            </a:r>
            <a:r>
              <a:rPr lang="ru-RU"/>
              <a:t>Группа проектного управления по Совершенствованию перечня услуг ГОБМП и системы ОСМС</a:t>
            </a:r>
            <a:r>
              <a:rPr lang="en-US"/>
              <a:t> | </a:t>
            </a:r>
            <a:endParaRPr lang="ru-RU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91FE7E97-E928-984C-B37B-5BB5524DE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AFC9D-C235-EA4F-AE2D-8E71F10C8ED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4BC5453C-D717-F543-B94B-C404735DF5B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33413" y="1008063"/>
            <a:ext cx="11068051" cy="497070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2877749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A56EC3-18CE-4133-B8F7-3B6C07A12D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5A2E02B-CBCC-4BEF-B708-60D9B02D25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C23F8E7-C9C1-4ADE-93F7-9BB054369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45B28D-82FF-4DDD-9A97-90CC916C6ACD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28.02.2019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7D683B1-0D76-44D2-BBAE-B3B04A9D4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425281C-9DCF-41F3-A7D4-2CFC60740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6A19A9-3E96-46F2-A17B-1FE2247D4CA4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033984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588CEA-25F4-4159-BB3D-DEDAE7B5C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DEB0B7D-CD7A-408B-8DA1-BC8AA4C068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79414EA-E0BA-4A0C-B6B2-6635318A3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45B28D-82FF-4DDD-9A97-90CC916C6ACD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28.02.2019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202427B-B6CF-4899-86B5-8043A80CA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EF24739-7829-48FF-A78C-AAF0C9851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6A19A9-3E96-46F2-A17B-1FE2247D4CA4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226975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4776BF-D42A-4CA1-B79D-690D4FEEA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F0498E9-C85E-4EC7-AC93-F7244001B6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2653AC8-547A-490D-B799-AC53A9EED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45B28D-82FF-4DDD-9A97-90CC916C6ACD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28.02.2019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C925279-5ED5-4002-BF5B-78FBCEB15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9AA6DD0-83D4-4985-B229-3C1311683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6A19A9-3E96-46F2-A17B-1FE2247D4CA4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803621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A53E8E-7DB5-4EE3-BCED-4FB8BE0F96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EF4502A-DCBC-4058-952F-70FF2E5926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E1D680F-7239-4B87-8F14-AD423DAB2A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DC8BB08-2347-4667-966A-45C7642D9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45B28D-82FF-4DDD-9A97-90CC916C6ACD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28.02.2019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BC99577-1032-40E7-AA3E-FE50A99E0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188F94E-4DCC-443F-8ED0-F4579536A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6A19A9-3E96-46F2-A17B-1FE2247D4CA4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70604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4FAF-A067-45C2-8009-BC72FA7B5CB3}" type="datetimeFigureOut">
              <a:rPr lang="ru-RU" smtClean="0"/>
              <a:t>28.02.2019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3A5D-A91F-4F5A-BA79-F81B7C31B5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469449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F7B19C-6A42-4451-AD8C-8170667E5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24E20D1-2DC1-4C29-9A60-3A79861C0C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E38DCA4-BC43-4032-B4F0-2B6AF66EC8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78DA5ED-1B48-4FEC-9363-776E5DAA58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764B77A-EA8F-4841-9872-C702CC1D69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E55B251-2E5A-4E92-8B7E-F8EFE4894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45B28D-82FF-4DDD-9A97-90CC916C6ACD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28.02.2019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FB6BC9F-11B9-47F5-8731-FB444A1C2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315753C-E1B0-4B1B-9584-4D9CF866D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6A19A9-3E96-46F2-A17B-1FE2247D4CA4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039082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DD4902-603E-4B45-8178-55AD75A1E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612D160-3BEB-4C0B-91A1-570B2F030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45B28D-82FF-4DDD-9A97-90CC916C6ACD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28.02.2019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F095C80-51D8-404F-BF52-D9447ED0C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56EA8E9-6E84-46CA-B375-7A9BA3B06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6A19A9-3E96-46F2-A17B-1FE2247D4CA4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2082359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A006EB4-80C7-4D81-9EB3-E150EF1FA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45B28D-82FF-4DDD-9A97-90CC916C6ACD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28.02.2019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47906A3-7EA1-4258-97BD-7053A78C3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FEA8C49-C14C-40A1-915F-44A0C3CC9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6A19A9-3E96-46F2-A17B-1FE2247D4CA4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0697204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29CB09-468D-4B9F-8EF8-FE162343B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674FE7E-FC05-4FBC-B652-E2CA72B5DB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8193233-25CA-4328-9EB7-20EAE7AE38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AB67BAF-83FF-4255-B68D-F639E9AAD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45B28D-82FF-4DDD-9A97-90CC916C6ACD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28.02.2019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934AAB8-F005-4ECF-8CE2-23FE985FB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709FDD3-59C1-4A1F-A33E-C1A5DACB9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6A19A9-3E96-46F2-A17B-1FE2247D4CA4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93230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3C35E0-27CD-4166-9177-FC95F5F38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D0435F39-2FE7-474D-A9B9-3A23F4214A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9E66F2E-6809-4D23-BC7A-3BC86BB0C1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FD27E01-8443-474C-B73B-63D6A62F7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45B28D-82FF-4DDD-9A97-90CC916C6ACD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28.02.2019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5B43B62-CDA4-4AD0-A9B4-2C191D3DC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1001396-46EF-4730-AE19-A3B485CBA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6A19A9-3E96-46F2-A17B-1FE2247D4CA4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4447710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316136-E06E-4C2A-92DF-3EB12A418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524230C-71E6-4313-B721-9C2AF49CD8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AD4497F-965E-4261-85C2-267766771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45B28D-82FF-4DDD-9A97-90CC916C6ACD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28.02.2019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EC201DF-9508-4484-B5F0-E96F62971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729D92D-F074-4394-B654-38A72D317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6A19A9-3E96-46F2-A17B-1FE2247D4CA4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942851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65EBB5A-CD58-48C1-A4E0-EAC447EFE7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EAD0F31-4261-4C70-9D8C-8E9DF52F15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F39B0DF-52E6-42D2-9352-813152CEB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45B28D-82FF-4DDD-9A97-90CC916C6ACD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28.02.2019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CCC90DE-6886-42F9-9EA4-8A6B07196B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B730FC5-AE19-4B68-B862-F33E28C53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6A19A9-3E96-46F2-A17B-1FE2247D4CA4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063376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A56EC3-18CE-4133-B8F7-3B6C07A12D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5A2E02B-CBCC-4BEF-B708-60D9B02D25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C23F8E7-C9C1-4ADE-93F7-9BB054369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45B28D-82FF-4DDD-9A97-90CC916C6ACD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28.02.2019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7D683B1-0D76-44D2-BBAE-B3B04A9D4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425281C-9DCF-41F3-A7D4-2CFC60740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6A19A9-3E96-46F2-A17B-1FE2247D4CA4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1979028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588CEA-25F4-4159-BB3D-DEDAE7B5C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DEB0B7D-CD7A-408B-8DA1-BC8AA4C068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79414EA-E0BA-4A0C-B6B2-6635318A3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45B28D-82FF-4DDD-9A97-90CC916C6ACD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28.02.2019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202427B-B6CF-4899-86B5-8043A80CA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EF24739-7829-48FF-A78C-AAF0C9851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6A19A9-3E96-46F2-A17B-1FE2247D4CA4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242358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4776BF-D42A-4CA1-B79D-690D4FEEA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F0498E9-C85E-4EC7-AC93-F7244001B6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2653AC8-547A-490D-B799-AC53A9EED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45B28D-82FF-4DDD-9A97-90CC916C6ACD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28.02.2019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C925279-5ED5-4002-BF5B-78FBCEB15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9AA6DD0-83D4-4985-B229-3C1311683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6A19A9-3E96-46F2-A17B-1FE2247D4CA4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7950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4FAF-A067-45C2-8009-BC72FA7B5CB3}" type="datetimeFigureOut">
              <a:rPr lang="ru-RU" smtClean="0"/>
              <a:t>28.02.2019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3A5D-A91F-4F5A-BA79-F81B7C31B5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884642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A53E8E-7DB5-4EE3-BCED-4FB8BE0F96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EF4502A-DCBC-4058-952F-70FF2E5926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E1D680F-7239-4B87-8F14-AD423DAB2A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DC8BB08-2347-4667-966A-45C7642D9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45B28D-82FF-4DDD-9A97-90CC916C6ACD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28.02.2019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BC99577-1032-40E7-AA3E-FE50A99E0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188F94E-4DCC-443F-8ED0-F4579536A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6A19A9-3E96-46F2-A17B-1FE2247D4CA4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6714030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F7B19C-6A42-4451-AD8C-8170667E5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24E20D1-2DC1-4C29-9A60-3A79861C0C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E38DCA4-BC43-4032-B4F0-2B6AF66EC8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78DA5ED-1B48-4FEC-9363-776E5DAA58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764B77A-EA8F-4841-9872-C702CC1D69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E55B251-2E5A-4E92-8B7E-F8EFE4894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45B28D-82FF-4DDD-9A97-90CC916C6ACD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28.02.2019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FB6BC9F-11B9-47F5-8731-FB444A1C2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315753C-E1B0-4B1B-9584-4D9CF866D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6A19A9-3E96-46F2-A17B-1FE2247D4CA4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56417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DD4902-603E-4B45-8178-55AD75A1E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612D160-3BEB-4C0B-91A1-570B2F030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45B28D-82FF-4DDD-9A97-90CC916C6ACD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28.02.2019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F095C80-51D8-404F-BF52-D9447ED0C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56EA8E9-6E84-46CA-B375-7A9BA3B06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6A19A9-3E96-46F2-A17B-1FE2247D4CA4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0848167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A006EB4-80C7-4D81-9EB3-E150EF1FA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45B28D-82FF-4DDD-9A97-90CC916C6ACD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28.02.2019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47906A3-7EA1-4258-97BD-7053A78C3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FEA8C49-C14C-40A1-915F-44A0C3CC9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6A19A9-3E96-46F2-A17B-1FE2247D4CA4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7020164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29CB09-468D-4B9F-8EF8-FE162343B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674FE7E-FC05-4FBC-B652-E2CA72B5DB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8193233-25CA-4328-9EB7-20EAE7AE38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AB67BAF-83FF-4255-B68D-F639E9AAD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45B28D-82FF-4DDD-9A97-90CC916C6ACD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28.02.2019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934AAB8-F005-4ECF-8CE2-23FE985FB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709FDD3-59C1-4A1F-A33E-C1A5DACB9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6A19A9-3E96-46F2-A17B-1FE2247D4CA4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9465507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3C35E0-27CD-4166-9177-FC95F5F38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D0435F39-2FE7-474D-A9B9-3A23F4214A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9E66F2E-6809-4D23-BC7A-3BC86BB0C1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FD27E01-8443-474C-B73B-63D6A62F7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45B28D-82FF-4DDD-9A97-90CC916C6ACD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28.02.2019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5B43B62-CDA4-4AD0-A9B4-2C191D3DC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1001396-46EF-4730-AE19-A3B485CBA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6A19A9-3E96-46F2-A17B-1FE2247D4CA4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6761509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316136-E06E-4C2A-92DF-3EB12A418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524230C-71E6-4313-B721-9C2AF49CD8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AD4497F-965E-4261-85C2-267766771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45B28D-82FF-4DDD-9A97-90CC916C6ACD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28.02.2019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EC201DF-9508-4484-B5F0-E96F62971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729D92D-F074-4394-B654-38A72D317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6A19A9-3E96-46F2-A17B-1FE2247D4CA4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4727773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65EBB5A-CD58-48C1-A4E0-EAC447EFE7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EAD0F31-4261-4C70-9D8C-8E9DF52F15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F39B0DF-52E6-42D2-9352-813152CEB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45B28D-82FF-4DDD-9A97-90CC916C6ACD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28.02.2019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CCC90DE-6886-42F9-9EA4-8A6B07196B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B730FC5-AE19-4B68-B862-F33E28C53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6A19A9-3E96-46F2-A17B-1FE2247D4CA4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113577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A56EC3-18CE-4133-B8F7-3B6C07A12D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5A2E02B-CBCC-4BEF-B708-60D9B02D25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C23F8E7-C9C1-4ADE-93F7-9BB054369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5B28D-82FF-4DDD-9A97-90CC916C6A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28.02.2019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7D683B1-0D76-44D2-BBAE-B3B04A9D4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425281C-9DCF-41F3-A7D4-2CFC60740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A19A9-3E96-46F2-A17B-1FE2247D4CA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793808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588CEA-25F4-4159-BB3D-DEDAE7B5C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DEB0B7D-CD7A-408B-8DA1-BC8AA4C068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79414EA-E0BA-4A0C-B6B2-6635318A3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5B28D-82FF-4DDD-9A97-90CC916C6A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28.02.2019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202427B-B6CF-4899-86B5-8043A80CA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EF24739-7829-48FF-A78C-AAF0C9851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A19A9-3E96-46F2-A17B-1FE2247D4CA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274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4FAF-A067-45C2-8009-BC72FA7B5CB3}" type="datetimeFigureOut">
              <a:rPr lang="ru-RU" smtClean="0"/>
              <a:t>28.02.2019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3A5D-A91F-4F5A-BA79-F81B7C31B5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049988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4776BF-D42A-4CA1-B79D-690D4FEEA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F0498E9-C85E-4EC7-AC93-F7244001B6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2653AC8-547A-490D-B799-AC53A9EED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5B28D-82FF-4DDD-9A97-90CC916C6A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28.02.2019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C925279-5ED5-4002-BF5B-78FBCEB15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9AA6DD0-83D4-4985-B229-3C1311683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A19A9-3E96-46F2-A17B-1FE2247D4CA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230841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A53E8E-7DB5-4EE3-BCED-4FB8BE0F96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EF4502A-DCBC-4058-952F-70FF2E5926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E1D680F-7239-4B87-8F14-AD423DAB2A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DC8BB08-2347-4667-966A-45C7642D9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5B28D-82FF-4DDD-9A97-90CC916C6A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28.02.2019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BC99577-1032-40E7-AA3E-FE50A99E0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188F94E-4DCC-443F-8ED0-F4579536A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A19A9-3E96-46F2-A17B-1FE2247D4CA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68036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F7B19C-6A42-4451-AD8C-8170667E5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24E20D1-2DC1-4C29-9A60-3A79861C0C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E38DCA4-BC43-4032-B4F0-2B6AF66EC8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78DA5ED-1B48-4FEC-9363-776E5DAA58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764B77A-EA8F-4841-9872-C702CC1D69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E55B251-2E5A-4E92-8B7E-F8EFE4894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5B28D-82FF-4DDD-9A97-90CC916C6A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28.02.2019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FB6BC9F-11B9-47F5-8731-FB444A1C2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315753C-E1B0-4B1B-9584-4D9CF866D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A19A9-3E96-46F2-A17B-1FE2247D4CA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774707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DD4902-603E-4B45-8178-55AD75A1E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612D160-3BEB-4C0B-91A1-570B2F030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5B28D-82FF-4DDD-9A97-90CC916C6A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28.02.2019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F095C80-51D8-404F-BF52-D9447ED0C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56EA8E9-6E84-46CA-B375-7A9BA3B06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A19A9-3E96-46F2-A17B-1FE2247D4CA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743685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A006EB4-80C7-4D81-9EB3-E150EF1FA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5B28D-82FF-4DDD-9A97-90CC916C6A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28.02.2019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47906A3-7EA1-4258-97BD-7053A78C3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FEA8C49-C14C-40A1-915F-44A0C3CC9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A19A9-3E96-46F2-A17B-1FE2247D4CA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692415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29CB09-468D-4B9F-8EF8-FE162343B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674FE7E-FC05-4FBC-B652-E2CA72B5DB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8193233-25CA-4328-9EB7-20EAE7AE38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AB67BAF-83FF-4255-B68D-F639E9AAD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5B28D-82FF-4DDD-9A97-90CC916C6A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28.02.2019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934AAB8-F005-4ECF-8CE2-23FE985FB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709FDD3-59C1-4A1F-A33E-C1A5DACB9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A19A9-3E96-46F2-A17B-1FE2247D4CA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376706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3C35E0-27CD-4166-9177-FC95F5F38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D0435F39-2FE7-474D-A9B9-3A23F4214A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9E66F2E-6809-4D23-BC7A-3BC86BB0C1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FD27E01-8443-474C-B73B-63D6A62F7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5B28D-82FF-4DDD-9A97-90CC916C6A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28.02.2019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5B43B62-CDA4-4AD0-A9B4-2C191D3DC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1001396-46EF-4730-AE19-A3B485CBA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A19A9-3E96-46F2-A17B-1FE2247D4CA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793385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316136-E06E-4C2A-92DF-3EB12A418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524230C-71E6-4313-B721-9C2AF49CD8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AD4497F-965E-4261-85C2-267766771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5B28D-82FF-4DDD-9A97-90CC916C6A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28.02.2019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EC201DF-9508-4484-B5F0-E96F62971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729D92D-F074-4394-B654-38A72D317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A19A9-3E96-46F2-A17B-1FE2247D4CA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26886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65EBB5A-CD58-48C1-A4E0-EAC447EFE7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EAD0F31-4261-4C70-9D8C-8E9DF52F15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F39B0DF-52E6-42D2-9352-813152CEB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5B28D-82FF-4DDD-9A97-90CC916C6A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28.02.2019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CCC90DE-6886-42F9-9EA4-8A6B07196B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B730FC5-AE19-4B68-B862-F33E28C53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A19A9-3E96-46F2-A17B-1FE2247D4CA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0898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4FAF-A067-45C2-8009-BC72FA7B5CB3}" type="datetimeFigureOut">
              <a:rPr lang="ru-RU" smtClean="0"/>
              <a:t>28.02.2019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3A5D-A91F-4F5A-BA79-F81B7C31B5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3009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4FAF-A067-45C2-8009-BC72FA7B5CB3}" type="datetimeFigureOut">
              <a:rPr lang="ru-RU" smtClean="0"/>
              <a:t>28.02.2019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3A5D-A91F-4F5A-BA79-F81B7C31B5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8422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4FAF-A067-45C2-8009-BC72FA7B5CB3}" type="datetimeFigureOut">
              <a:rPr lang="ru-RU" smtClean="0"/>
              <a:t>28.02.2019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3A5D-A91F-4F5A-BA79-F81B7C31B5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4826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C4FAF-A067-45C2-8009-BC72FA7B5CB3}" type="datetimeFigureOut">
              <a:rPr lang="ru-RU" smtClean="0"/>
              <a:t>28.02.2019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3A5D-A91F-4F5A-BA79-F81B7C31B5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6507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1C4FAF-A067-45C2-8009-BC72FA7B5CB3}" type="datetimeFigureOut">
              <a:rPr lang="ru-RU" smtClean="0"/>
              <a:t>28.02.2019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33A5D-A91F-4F5A-BA79-F81B7C31B5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8195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73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E6B183-B5E2-40FD-B20C-808BE8B171A5}" type="datetime1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28.02.2019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5649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733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EE3038-D4F8-4210-AC52-C0BA2864F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64F36B4-C1AA-4AA3-A4D0-7493FC56E3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22F66EF-C4D9-4C36-9BC0-6F166BA008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45B28D-82FF-4DDD-9A97-90CC916C6ACD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28.02.2019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23A0497-C667-4F24-A3CA-15CD9E979D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F361517-602F-4793-994D-02666B6BCB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6A19A9-3E96-46F2-A17B-1FE2247D4CA4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46963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EE3038-D4F8-4210-AC52-C0BA2864F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64F36B4-C1AA-4AA3-A4D0-7493FC56E3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22F66EF-C4D9-4C36-9BC0-6F166BA008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45B28D-82FF-4DDD-9A97-90CC916C6ACD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28.02.2019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23A0497-C667-4F24-A3CA-15CD9E979D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F361517-602F-4793-994D-02666B6BCB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6A19A9-3E96-46F2-A17B-1FE2247D4CA4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29482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EE3038-D4F8-4210-AC52-C0BA2864F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64F36B4-C1AA-4AA3-A4D0-7493FC56E3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22F66EF-C4D9-4C36-9BC0-6F166BA008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45B28D-82FF-4DDD-9A97-90CC916C6A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28.02.2019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23A0497-C667-4F24-A3CA-15CD9E979D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F361517-602F-4793-994D-02666B6BCB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6A19A9-3E96-46F2-A17B-1FE2247D4CA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0111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758681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ru-RU" sz="6600" b="1" dirty="0">
                <a:solidFill>
                  <a:srgbClr val="002060"/>
                </a:solidFill>
                <a:latin typeface="Arial Narrow" panose="020B0606020202030204" pitchFamily="34" charset="0"/>
              </a:rPr>
              <a:t>Новая модель </a:t>
            </a:r>
            <a:r>
              <a:rPr lang="en-US" sz="6600" b="1" dirty="0">
                <a:solidFill>
                  <a:srgbClr val="002060"/>
                </a:solidFill>
                <a:latin typeface="Arial Narrow" panose="020B0606020202030204" pitchFamily="34" charset="0"/>
              </a:rPr>
              <a:t/>
            </a:r>
            <a:br>
              <a:rPr lang="en-US" sz="6600" b="1" dirty="0">
                <a:solidFill>
                  <a:srgbClr val="002060"/>
                </a:solidFill>
                <a:latin typeface="Arial Narrow" panose="020B0606020202030204" pitchFamily="34" charset="0"/>
              </a:rPr>
            </a:br>
            <a:r>
              <a:rPr lang="ru-RU" sz="6600" b="1" dirty="0">
                <a:solidFill>
                  <a:srgbClr val="002060"/>
                </a:solidFill>
                <a:latin typeface="Arial Narrow" panose="020B0606020202030204" pitchFamily="34" charset="0"/>
              </a:rPr>
              <a:t>ГОБМП и ОСМС в 2020 году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>
                <a:solidFill>
                  <a:srgbClr val="002060"/>
                </a:solidFill>
                <a:latin typeface="Arial Narrow" panose="020B0606020202030204" pitchFamily="34" charset="0"/>
              </a:rPr>
              <a:t>НАО «ФОНД СОЦИАЛЬНОГО МЕДИЦИНСКОГО СТРАХОВАНИЯ»</a:t>
            </a:r>
            <a:r>
              <a:rPr lang="ru-RU" b="1" dirty="0">
                <a:latin typeface="Arial Narrow" panose="020B0606020202030204" pitchFamily="34" charset="0"/>
              </a:rPr>
              <a:t> </a:t>
            </a:r>
          </a:p>
          <a:p>
            <a:r>
              <a:rPr lang="ru-RU" dirty="0">
                <a:latin typeface="Arial Narrow" panose="020B0606020202030204" pitchFamily="34" charset="0"/>
              </a:rPr>
              <a:t>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979324" y="5935287"/>
            <a:ext cx="30507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i="1" dirty="0">
                <a:solidFill>
                  <a:srgbClr val="002060"/>
                </a:solidFill>
                <a:latin typeface="Arial Narrow" panose="020B0606020202030204" pitchFamily="34" charset="0"/>
              </a:rPr>
              <a:t>2019 год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888076" y="3485024"/>
            <a:ext cx="10415847" cy="49877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4340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99307" y="1737361"/>
            <a:ext cx="9144000" cy="2726574"/>
          </a:xfrm>
        </p:spPr>
        <p:txBody>
          <a:bodyPr>
            <a:normAutofit/>
          </a:bodyPr>
          <a:lstStyle/>
          <a:p>
            <a:r>
              <a:rPr lang="ru-RU" sz="5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Медицинские услуги предоставляемые в рамках ГОБМП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V="1">
            <a:off x="763384" y="1454728"/>
            <a:ext cx="10415847" cy="49877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763383" y="4982096"/>
            <a:ext cx="10415847" cy="49877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11827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Заголовок 11"/>
          <p:cNvSpPr txBox="1">
            <a:spLocks/>
          </p:cNvSpPr>
          <p:nvPr/>
        </p:nvSpPr>
        <p:spPr>
          <a:xfrm>
            <a:off x="21342" y="422131"/>
            <a:ext cx="12191999" cy="4986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СКОРАЯ МЕДИЦИНСКАЯ ПОМОЩЬ И САНИТАРНАЯ АВИАЦИЯ</a:t>
            </a:r>
          </a:p>
          <a:p>
            <a:pPr lvl="0" algn="ctr"/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H="1">
            <a:off x="124629" y="809024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Прямоугольник 58"/>
          <p:cNvSpPr/>
          <p:nvPr/>
        </p:nvSpPr>
        <p:spPr>
          <a:xfrm>
            <a:off x="102816" y="1872484"/>
            <a:ext cx="6014526" cy="454890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266700" marR="0" lvl="0" indent="-2667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24629" y="1463566"/>
            <a:ext cx="5960287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k-KZ" b="1" dirty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Перечень услуг</a:t>
            </a:r>
            <a:endParaRPr lang="ru-RU" b="1" dirty="0">
              <a:solidFill>
                <a:prstClr val="white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6251170" y="1463566"/>
            <a:ext cx="5868841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noProof="0" dirty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Что нового 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 flipH="1">
            <a:off x="176782" y="1106237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Скругленный прямоугольник 42"/>
          <p:cNvSpPr/>
          <p:nvPr/>
        </p:nvSpPr>
        <p:spPr>
          <a:xfrm>
            <a:off x="6972301" y="3793501"/>
            <a:ext cx="5085602" cy="1873755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tIns="0" bIns="0"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1755286" y="6452614"/>
            <a:ext cx="364725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 Narrow" panose="020B060602020203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 Narrow" panose="020B060602020203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7328" y="1964037"/>
            <a:ext cx="591758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96000" indent="-28575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Скорая медицинская помощь по </a:t>
            </a: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подушевому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нормативу за прикрепленное население</a:t>
            </a:r>
          </a:p>
          <a:p>
            <a:pPr marL="110250"/>
            <a:endParaRPr lang="ru-RU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396000" indent="-285750"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Тромболитическая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терапия</a:t>
            </a:r>
          </a:p>
          <a:p>
            <a:pPr marL="110250"/>
            <a:endParaRPr lang="ru-RU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396000" indent="-28575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Помощь иногородним больным</a:t>
            </a:r>
          </a:p>
          <a:p>
            <a:pPr marL="110250"/>
            <a:endParaRPr lang="ru-RU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396000" indent="-28575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Медицинская помощь связанная с транспортировкой квалифицированных специалистов и (или) больного санитарным транспортом</a:t>
            </a:r>
          </a:p>
          <a:p>
            <a:pPr marL="396000" indent="-285750">
              <a:buFont typeface="Wingdings" panose="05000000000000000000" pitchFamily="2" charset="2"/>
              <a:buChar char="Ø"/>
            </a:pPr>
            <a:endParaRPr lang="ru-RU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396000" indent="-28575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Скорая медицинская помощь иностранцам, временно пребывающим на территории РК (в соответствии с международными договорами)</a:t>
            </a:r>
          </a:p>
          <a:p>
            <a:pPr marL="396000" indent="-285750">
              <a:buFont typeface="Wingdings" panose="05000000000000000000" pitchFamily="2" charset="2"/>
              <a:buChar char="Ø"/>
            </a:pPr>
            <a:endParaRPr lang="en-US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6651B3C-5B4E-4CFB-A095-87006796E524}"/>
              </a:ext>
            </a:extLst>
          </p:cNvPr>
          <p:cNvSpPr txBox="1"/>
          <p:nvPr/>
        </p:nvSpPr>
        <p:spPr>
          <a:xfrm>
            <a:off x="176782" y="759267"/>
            <a:ext cx="118811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>
                <a:latin typeface="Arial Narrow" panose="020B0606020202030204" pitchFamily="34" charset="0"/>
              </a:rPr>
              <a:t>Действующий метод оплаты</a:t>
            </a:r>
            <a:r>
              <a:rPr lang="ru-RU" b="1" dirty="0">
                <a:latin typeface="Arial Narrow" panose="020B0606020202030204" pitchFamily="34" charset="0"/>
              </a:rPr>
              <a:t>: СМП - </a:t>
            </a:r>
            <a:r>
              <a:rPr lang="ru-RU" dirty="0" err="1">
                <a:latin typeface="Arial Narrow" panose="020B0606020202030204" pitchFamily="34" charset="0"/>
              </a:rPr>
              <a:t>подушевой</a:t>
            </a:r>
            <a:r>
              <a:rPr lang="ru-RU" dirty="0">
                <a:latin typeface="Arial Narrow" panose="020B0606020202030204" pitchFamily="34" charset="0"/>
              </a:rPr>
              <a:t> норматив и оплата стоимости </a:t>
            </a:r>
            <a:r>
              <a:rPr lang="ru-RU" dirty="0" err="1">
                <a:latin typeface="Arial Narrow" panose="020B0606020202030204" pitchFamily="34" charset="0"/>
              </a:rPr>
              <a:t>тромболитической</a:t>
            </a:r>
            <a:r>
              <a:rPr lang="ru-RU" dirty="0">
                <a:latin typeface="Arial Narrow" panose="020B0606020202030204" pitchFamily="34" charset="0"/>
              </a:rPr>
              <a:t> терапии</a:t>
            </a:r>
          </a:p>
          <a:p>
            <a:r>
              <a:rPr lang="ru-RU" dirty="0">
                <a:latin typeface="Arial Narrow" panose="020B0606020202030204" pitchFamily="34" charset="0"/>
              </a:rPr>
              <a:t>                                                      </a:t>
            </a:r>
            <a:r>
              <a:rPr lang="ru-RU" b="1" dirty="0">
                <a:latin typeface="Arial Narrow" panose="020B0606020202030204" pitchFamily="34" charset="0"/>
              </a:rPr>
              <a:t>СА    - </a:t>
            </a:r>
            <a:r>
              <a:rPr lang="ru-RU" dirty="0">
                <a:latin typeface="Arial Narrow" panose="020B0606020202030204" pitchFamily="34" charset="0"/>
              </a:rPr>
              <a:t>на основе государственного задания за вылеты</a:t>
            </a:r>
            <a:endParaRPr lang="x-none" dirty="0">
              <a:latin typeface="Arial Narrow" panose="020B0606020202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251170" y="1946222"/>
            <a:ext cx="575458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i="1" dirty="0">
                <a:solidFill>
                  <a:srgbClr val="002060"/>
                </a:solidFill>
                <a:latin typeface="Arial Narrow" pitchFamily="34" charset="0"/>
              </a:rPr>
              <a:t>Предлагается для введения с 2020 года</a:t>
            </a:r>
          </a:p>
          <a:p>
            <a:pPr algn="just"/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(при выделении дополнительных бюджетных средств)</a:t>
            </a:r>
            <a:endParaRPr lang="ru-RU" sz="1600" b="1" i="1" dirty="0">
              <a:solidFill>
                <a:srgbClr val="002060"/>
              </a:solidFill>
              <a:latin typeface="Arial Narrow" pitchFamily="34" charset="0"/>
            </a:endParaRPr>
          </a:p>
          <a:p>
            <a:pPr algn="just"/>
            <a:endParaRPr lang="ru-RU" b="1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Поэтапное выравнивание тарифа – 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с установлением единых требований – индикаторов по регионам при выравнивании</a:t>
            </a:r>
          </a:p>
          <a:p>
            <a:pPr algn="just"/>
            <a:endParaRPr lang="ru-RU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Оплата услуг иногородним больным - 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за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 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вызов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Оплата услуг по обслуживанию общественных мероприятий - 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за мероприятие по средней стоимости или за час работы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Оплата услуг иностранцам, временно пребывающим на территории РК (в соответствии с международными договорами - 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за вызов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endParaRPr lang="ru-RU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15551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3825" y="308975"/>
            <a:ext cx="11247120" cy="740467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ПОДХОДЫ К ФОРМИРОВАНИЮ УСЛУГ НА АПП В РАМКАХ ГОБМП И ОСМС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9956" y="1401346"/>
            <a:ext cx="11162608" cy="4766696"/>
          </a:xfrm>
          <a:noFill/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Максимальное оказание услуг на уровне амбулаторно-поликлинической помощи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Возможности оказания данных услуг в условиях амбулаторно-поликлинических организаций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Доступность недорогостоящих услуг, необходимых для постановки диагноза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Услуги диагностики и лечения, необходимые для снижения стационарной помощи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Услуги диагностики и лечения, необходимые для оказания медицинской помощи при социально значимых заболеваниях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Проведение профилактических мероприятий и скрининговых исследований в целях ранней диагностики и профилактики заболеваний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Услуги диагностики и лечения, необходимые для оказания медицинской помощи при заболеваниях, представляющих опасность для окружающих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Снижение рисков возникновения осложнений острых и хронических заболеваний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Вероятность оказания данных услуг на основе практического опыта применения и назначения данных услуг в условиях   амбулаторно-поликлинических организаций 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Оказание лабораторных услуг в зависимости от уровня медицинской организации 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H="1">
            <a:off x="188766" y="981555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flipH="1">
            <a:off x="188766" y="1242021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87770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2DD7834F-CDDD-4216-8EE3-9B70D6B2EF54}"/>
              </a:ext>
            </a:extLst>
          </p:cNvPr>
          <p:cNvSpPr/>
          <p:nvPr/>
        </p:nvSpPr>
        <p:spPr>
          <a:xfrm>
            <a:off x="660404" y="1563933"/>
            <a:ext cx="2220328" cy="108361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rgbClr val="E7E6E6">
                    <a:lumMod val="25000"/>
                  </a:srgbClr>
                </a:solidFill>
                <a:latin typeface="Arial Narrow" pitchFamily="34" charset="0"/>
              </a:rPr>
              <a:t>КПН</a:t>
            </a:r>
          </a:p>
        </p:txBody>
      </p:sp>
      <p:sp>
        <p:nvSpPr>
          <p:cNvPr id="5" name="Стрелка: вправо 4">
            <a:extLst>
              <a:ext uri="{FF2B5EF4-FFF2-40B4-BE49-F238E27FC236}">
                <a16:creationId xmlns:a16="http://schemas.microsoft.com/office/drawing/2014/main" id="{7B5AF487-A286-483B-B220-BDB1499DE07E}"/>
              </a:ext>
            </a:extLst>
          </p:cNvPr>
          <p:cNvSpPr/>
          <p:nvPr/>
        </p:nvSpPr>
        <p:spPr>
          <a:xfrm>
            <a:off x="3862296" y="804130"/>
            <a:ext cx="2406788" cy="1027999"/>
          </a:xfrm>
          <a:prstGeom prst="rightArrow">
            <a:avLst>
              <a:gd name="adj1" fmla="val 79983"/>
              <a:gd name="adj2" fmla="val 39006"/>
            </a:avLst>
          </a:prstGeom>
          <a:solidFill>
            <a:schemeClr val="bg1">
              <a:lumMod val="8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E7E6E6">
                    <a:lumMod val="25000"/>
                  </a:srgbClr>
                </a:solidFill>
                <a:latin typeface="Arial Narrow" pitchFamily="34" charset="0"/>
              </a:rPr>
              <a:t>ПМСП</a:t>
            </a:r>
          </a:p>
        </p:txBody>
      </p:sp>
      <p:sp>
        <p:nvSpPr>
          <p:cNvPr id="6" name="Стрелка: вправо 5">
            <a:extLst>
              <a:ext uri="{FF2B5EF4-FFF2-40B4-BE49-F238E27FC236}">
                <a16:creationId xmlns:a16="http://schemas.microsoft.com/office/drawing/2014/main" id="{206E71F7-688B-48B7-82C6-253DF1D765FC}"/>
              </a:ext>
            </a:extLst>
          </p:cNvPr>
          <p:cNvSpPr/>
          <p:nvPr/>
        </p:nvSpPr>
        <p:spPr>
          <a:xfrm>
            <a:off x="3923445" y="2133549"/>
            <a:ext cx="2345639" cy="1027999"/>
          </a:xfrm>
          <a:prstGeom prst="rightArrow">
            <a:avLst>
              <a:gd name="adj1" fmla="val 81982"/>
              <a:gd name="adj2" fmla="val 36008"/>
            </a:avLst>
          </a:prstGeom>
          <a:solidFill>
            <a:schemeClr val="bg1">
              <a:lumMod val="8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E7E6E6">
                    <a:lumMod val="25000"/>
                  </a:srgbClr>
                </a:solidFill>
                <a:latin typeface="Arial Narrow" pitchFamily="34" charset="0"/>
              </a:rPr>
              <a:t>КДУ</a:t>
            </a: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B87C1396-D918-49C3-B76C-24AD5F9BC278}"/>
              </a:ext>
            </a:extLst>
          </p:cNvPr>
          <p:cNvSpPr/>
          <p:nvPr/>
        </p:nvSpPr>
        <p:spPr>
          <a:xfrm>
            <a:off x="745033" y="4183632"/>
            <a:ext cx="2220328" cy="122096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3600" b="1" dirty="0">
                <a:solidFill>
                  <a:srgbClr val="E7E6E6">
                    <a:lumMod val="25000"/>
                  </a:srgbClr>
                </a:solidFill>
                <a:latin typeface="Arial Narrow" pitchFamily="34" charset="0"/>
              </a:rPr>
              <a:t>КДУ</a:t>
            </a:r>
            <a:br>
              <a:rPr lang="ru-RU" sz="3600" b="1" dirty="0">
                <a:solidFill>
                  <a:srgbClr val="E7E6E6">
                    <a:lumMod val="25000"/>
                  </a:srgbClr>
                </a:solidFill>
                <a:latin typeface="Arial Narrow" pitchFamily="34" charset="0"/>
              </a:rPr>
            </a:br>
            <a:r>
              <a:rPr lang="ru-RU" sz="2400" i="1" dirty="0">
                <a:solidFill>
                  <a:srgbClr val="E7E6E6">
                    <a:lumMod val="25000"/>
                  </a:srgbClr>
                </a:solidFill>
                <a:latin typeface="Arial Narrow" pitchFamily="34" charset="0"/>
              </a:rPr>
              <a:t>вне КПН</a:t>
            </a:r>
            <a:endParaRPr lang="ru-RU" sz="3600" i="1" dirty="0">
              <a:solidFill>
                <a:srgbClr val="E7E6E6">
                  <a:lumMod val="25000"/>
                </a:srgbClr>
              </a:solidFill>
              <a:latin typeface="Arial Narrow" pitchFamily="34" charset="0"/>
            </a:endParaRP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ED2C7C33-2EB2-45AE-A02C-D1D3927A0A19}"/>
              </a:ext>
            </a:extLst>
          </p:cNvPr>
          <p:cNvSpPr/>
          <p:nvPr/>
        </p:nvSpPr>
        <p:spPr>
          <a:xfrm>
            <a:off x="3651500" y="5115591"/>
            <a:ext cx="2658834" cy="144472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u="sng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Консультации по профилям:</a:t>
            </a:r>
          </a:p>
          <a:p>
            <a:pPr marL="174625" indent="-174625">
              <a:buFont typeface="Arial" panose="020B0604020202020204" pitchFamily="34" charset="0"/>
              <a:buChar char="•"/>
            </a:pPr>
            <a:r>
              <a:rPr lang="ru-RU" sz="1600" i="1" dirty="0">
                <a:solidFill>
                  <a:srgbClr val="E7E6E6">
                    <a:lumMod val="25000"/>
                  </a:srgbClr>
                </a:solidFill>
                <a:latin typeface="Arial Narrow" pitchFamily="34" charset="0"/>
              </a:rPr>
              <a:t>Кожно-венерология</a:t>
            </a:r>
          </a:p>
          <a:p>
            <a:pPr marL="174625" indent="-174625">
              <a:buFont typeface="Arial" panose="020B0604020202020204" pitchFamily="34" charset="0"/>
              <a:buChar char="•"/>
            </a:pPr>
            <a:r>
              <a:rPr lang="ru-RU" sz="1600" i="1" dirty="0">
                <a:solidFill>
                  <a:srgbClr val="E7E6E6">
                    <a:lumMod val="25000"/>
                  </a:srgbClr>
                </a:solidFill>
                <a:latin typeface="Arial Narrow" pitchFamily="34" charset="0"/>
              </a:rPr>
              <a:t>Стоматология</a:t>
            </a:r>
          </a:p>
          <a:p>
            <a:pPr marL="174625" indent="-174625">
              <a:buFont typeface="Arial" panose="020B0604020202020204" pitchFamily="34" charset="0"/>
              <a:buChar char="•"/>
            </a:pPr>
            <a:r>
              <a:rPr lang="ru-RU" sz="1600" i="1" dirty="0">
                <a:solidFill>
                  <a:srgbClr val="E7E6E6">
                    <a:lumMod val="25000"/>
                  </a:srgbClr>
                </a:solidFill>
                <a:latin typeface="Arial Narrow" pitchFamily="34" charset="0"/>
              </a:rPr>
              <a:t>Экстренная травматология</a:t>
            </a:r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40EBD5BC-56D5-4154-9989-F23D3C97C003}"/>
              </a:ext>
            </a:extLst>
          </p:cNvPr>
          <p:cNvCxnSpPr>
            <a:cxnSpLocks/>
          </p:cNvCxnSpPr>
          <p:nvPr/>
        </p:nvCxnSpPr>
        <p:spPr>
          <a:xfrm>
            <a:off x="517694" y="3388485"/>
            <a:ext cx="11086263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0AF18552-8AFE-4491-AF74-CE1EFDF0F899}"/>
              </a:ext>
            </a:extLst>
          </p:cNvPr>
          <p:cNvCxnSpPr>
            <a:cxnSpLocks/>
          </p:cNvCxnSpPr>
          <p:nvPr/>
        </p:nvCxnSpPr>
        <p:spPr>
          <a:xfrm flipH="1">
            <a:off x="6736725" y="872153"/>
            <a:ext cx="1" cy="5514938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730C1F2E-B855-4FC4-B7B3-D387F9300255}"/>
              </a:ext>
            </a:extLst>
          </p:cNvPr>
          <p:cNvSpPr/>
          <p:nvPr/>
        </p:nvSpPr>
        <p:spPr>
          <a:xfrm>
            <a:off x="7610757" y="1144163"/>
            <a:ext cx="429981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Arial Narrow" pitchFamily="34" charset="0"/>
              </a:rPr>
              <a:t>прием</a:t>
            </a:r>
            <a:r>
              <a:rPr lang="ru-RU" sz="2000" dirty="0">
                <a:solidFill>
                  <a:srgbClr val="FF6600"/>
                </a:solidFill>
                <a:latin typeface="Arial Narrow" pitchFamily="34" charset="0"/>
              </a:rPr>
              <a:t> </a:t>
            </a:r>
            <a:r>
              <a:rPr lang="ru-RU" sz="4000" b="1" dirty="0">
                <a:solidFill>
                  <a:srgbClr val="002060"/>
                </a:solidFill>
                <a:latin typeface="Arial Narrow" pitchFamily="34" charset="0"/>
              </a:rPr>
              <a:t>76</a:t>
            </a:r>
            <a:r>
              <a:rPr lang="ru-RU" sz="4000" b="1" dirty="0">
                <a:solidFill>
                  <a:srgbClr val="FF6600"/>
                </a:solidFill>
                <a:latin typeface="Arial Narrow" pitchFamily="34" charset="0"/>
              </a:rPr>
              <a:t> </a:t>
            </a:r>
            <a:r>
              <a:rPr lang="ru-RU" sz="2000" dirty="0">
                <a:latin typeface="Arial Narrow" pitchFamily="34" charset="0"/>
              </a:rPr>
              <a:t>специалистов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5B705303-ABFB-4CC2-9C7E-EC9EFBC3FE8B}"/>
              </a:ext>
            </a:extLst>
          </p:cNvPr>
          <p:cNvSpPr/>
          <p:nvPr/>
        </p:nvSpPr>
        <p:spPr>
          <a:xfrm>
            <a:off x="6833476" y="1955255"/>
            <a:ext cx="500464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Arial Narrow" pitchFamily="34" charset="0"/>
              </a:rPr>
              <a:t>Прием и консультации СПЕЦИАЛИСТОВ ПМСП</a:t>
            </a:r>
          </a:p>
          <a:p>
            <a:r>
              <a:rPr lang="ru-RU" sz="1600" dirty="0">
                <a:latin typeface="Arial Narrow" pitchFamily="34" charset="0"/>
              </a:rPr>
              <a:t>Прием и консультации профильных специалистов </a:t>
            </a:r>
          </a:p>
          <a:p>
            <a:r>
              <a:rPr lang="ru-RU" sz="1600" dirty="0">
                <a:latin typeface="Arial Narrow" pitchFamily="34" charset="0"/>
              </a:rPr>
              <a:t>Профилактика</a:t>
            </a:r>
          </a:p>
          <a:p>
            <a:r>
              <a:rPr lang="ru-RU" sz="1600" dirty="0">
                <a:latin typeface="Arial Narrow" pitchFamily="34" charset="0"/>
              </a:rPr>
              <a:t>Диагностика</a:t>
            </a:r>
          </a:p>
          <a:p>
            <a:r>
              <a:rPr lang="ru-RU" sz="1600" dirty="0">
                <a:latin typeface="Arial Narrow" pitchFamily="34" charset="0"/>
              </a:rPr>
              <a:t>Лечение, манипуляции и процедуры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0B5F7978-74F6-435B-9B73-F346965021BA}"/>
              </a:ext>
            </a:extLst>
          </p:cNvPr>
          <p:cNvSpPr/>
          <p:nvPr/>
        </p:nvSpPr>
        <p:spPr>
          <a:xfrm>
            <a:off x="6916051" y="3746915"/>
            <a:ext cx="499452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9388" indent="-179388">
              <a:buFontTx/>
              <a:buAutoNum type="arabicPeriod"/>
            </a:pPr>
            <a:r>
              <a:rPr lang="ru-RU" sz="1600" dirty="0">
                <a:latin typeface="Arial Narrow" pitchFamily="34" charset="0"/>
              </a:rPr>
              <a:t>Полимеразная цепная реакция </a:t>
            </a:r>
            <a:r>
              <a:rPr lang="ru-RU" sz="1600" i="1" dirty="0">
                <a:latin typeface="Arial Narrow" pitchFamily="34" charset="0"/>
              </a:rPr>
              <a:t>(ПЦР)</a:t>
            </a:r>
          </a:p>
          <a:p>
            <a:pPr marL="179388" indent="-179388">
              <a:buFontTx/>
              <a:buAutoNum type="arabicPeriod"/>
            </a:pPr>
            <a:r>
              <a:rPr lang="ru-RU" sz="1600" dirty="0" err="1">
                <a:latin typeface="Arial Narrow" pitchFamily="34" charset="0"/>
              </a:rPr>
              <a:t>Иммунофенотипирование</a:t>
            </a:r>
            <a:endParaRPr lang="ru-RU" sz="1600" dirty="0">
              <a:latin typeface="Arial Narrow" pitchFamily="34" charset="0"/>
            </a:endParaRPr>
          </a:p>
          <a:p>
            <a:pPr marL="179388" indent="-179388">
              <a:buFontTx/>
              <a:buAutoNum type="arabicPeriod"/>
            </a:pPr>
            <a:r>
              <a:rPr lang="ru-RU" sz="1600" dirty="0">
                <a:latin typeface="Arial Narrow" pitchFamily="34" charset="0"/>
              </a:rPr>
              <a:t>Медико-генетические исследования </a:t>
            </a:r>
            <a:br>
              <a:rPr lang="ru-RU" sz="1600" dirty="0">
                <a:latin typeface="Arial Narrow" pitchFamily="34" charset="0"/>
              </a:rPr>
            </a:br>
            <a:r>
              <a:rPr lang="ru-RU" sz="1600" dirty="0">
                <a:latin typeface="Arial Narrow" pitchFamily="34" charset="0"/>
              </a:rPr>
              <a:t>беременных</a:t>
            </a:r>
          </a:p>
          <a:p>
            <a:pPr marL="179388" indent="-179388">
              <a:buFontTx/>
              <a:buAutoNum type="arabicPeriod"/>
            </a:pPr>
            <a:r>
              <a:rPr lang="ru-RU" sz="1600" dirty="0">
                <a:latin typeface="Arial Narrow" pitchFamily="34" charset="0"/>
              </a:rPr>
              <a:t>Компьютерная томография </a:t>
            </a:r>
            <a:r>
              <a:rPr lang="ru-RU" sz="1600" i="1" dirty="0">
                <a:latin typeface="Arial Narrow" pitchFamily="34" charset="0"/>
              </a:rPr>
              <a:t>(КТ)</a:t>
            </a:r>
          </a:p>
          <a:p>
            <a:pPr marL="179388" indent="-179388">
              <a:buFontTx/>
              <a:buAutoNum type="arabicPeriod"/>
            </a:pPr>
            <a:r>
              <a:rPr lang="ru-RU" sz="1600" dirty="0">
                <a:latin typeface="Arial Narrow" pitchFamily="34" charset="0"/>
              </a:rPr>
              <a:t>Магниторезонансная томография </a:t>
            </a:r>
            <a:r>
              <a:rPr lang="ru-RU" sz="1600" i="1" dirty="0">
                <a:latin typeface="Arial Narrow" pitchFamily="34" charset="0"/>
              </a:rPr>
              <a:t>(МРТ)</a:t>
            </a:r>
          </a:p>
          <a:p>
            <a:pPr marL="179388" indent="-179388">
              <a:buFontTx/>
              <a:buAutoNum type="arabicPeriod"/>
            </a:pPr>
            <a:r>
              <a:rPr lang="ru-RU" sz="1600" dirty="0">
                <a:latin typeface="Arial Narrow" pitchFamily="34" charset="0"/>
              </a:rPr>
              <a:t>Позитронно-эмиссионная томография </a:t>
            </a:r>
            <a:r>
              <a:rPr lang="ru-RU" sz="1600" i="1" dirty="0">
                <a:latin typeface="Arial Narrow" pitchFamily="34" charset="0"/>
              </a:rPr>
              <a:t>(ПЭТ)</a:t>
            </a:r>
          </a:p>
          <a:p>
            <a:pPr marL="179388" indent="-179388">
              <a:buFontTx/>
              <a:buAutoNum type="arabicPeriod"/>
            </a:pPr>
            <a:r>
              <a:rPr lang="ru-RU" sz="1600" dirty="0">
                <a:latin typeface="Arial Narrow" pitchFamily="34" charset="0"/>
              </a:rPr>
              <a:t>Однофотонная эмиссионная компьютерная томография</a:t>
            </a:r>
          </a:p>
          <a:p>
            <a:pPr marL="179388" indent="-179388">
              <a:buFontTx/>
              <a:buAutoNum type="arabicPeriod"/>
            </a:pPr>
            <a:r>
              <a:rPr lang="ru-RU" sz="1600" dirty="0">
                <a:latin typeface="Arial Narrow" pitchFamily="34" charset="0"/>
              </a:rPr>
              <a:t>Ангиография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CA6E685-5D99-4EA1-AB53-EE4636E1C552}"/>
              </a:ext>
            </a:extLst>
          </p:cNvPr>
          <p:cNvSpPr txBox="1"/>
          <p:nvPr/>
        </p:nvSpPr>
        <p:spPr>
          <a:xfrm>
            <a:off x="6749920" y="1625922"/>
            <a:ext cx="950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i="1" dirty="0">
                <a:latin typeface="Arial Narrow" pitchFamily="34" charset="0"/>
              </a:rPr>
              <a:t>а именно:</a:t>
            </a:r>
          </a:p>
        </p:txBody>
      </p:sp>
      <p:sp>
        <p:nvSpPr>
          <p:cNvPr id="21" name="Стрелка: вправо 20">
            <a:extLst>
              <a:ext uri="{FF2B5EF4-FFF2-40B4-BE49-F238E27FC236}">
                <a16:creationId xmlns:a16="http://schemas.microsoft.com/office/drawing/2014/main" id="{01F913B8-9EAE-4D57-9AA0-49BAC6CBD181}"/>
              </a:ext>
            </a:extLst>
          </p:cNvPr>
          <p:cNvSpPr/>
          <p:nvPr/>
        </p:nvSpPr>
        <p:spPr>
          <a:xfrm>
            <a:off x="3305427" y="3629622"/>
            <a:ext cx="3270559" cy="1108023"/>
          </a:xfrm>
          <a:prstGeom prst="rightArrow">
            <a:avLst>
              <a:gd name="adj1" fmla="val 86638"/>
              <a:gd name="adj2" fmla="val 29064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8</a:t>
            </a:r>
            <a:r>
              <a:rPr lang="ru-RU" sz="2000" b="1" dirty="0">
                <a:solidFill>
                  <a:srgbClr val="E7E6E6">
                    <a:lumMod val="25000"/>
                  </a:srgbClr>
                </a:solidFill>
                <a:latin typeface="Arial Narrow" pitchFamily="34" charset="0"/>
              </a:rPr>
              <a:t> ДОРОГОСТОЯЩИХ УСЛУГ</a:t>
            </a:r>
            <a:endParaRPr lang="ru-RU" sz="2000" i="1" dirty="0">
              <a:solidFill>
                <a:srgbClr val="E7E6E6">
                  <a:lumMod val="25000"/>
                </a:srgbClr>
              </a:solidFill>
              <a:latin typeface="Arial Narrow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F445D82-55E1-456C-8BC8-AF833F74D37D}"/>
              </a:ext>
            </a:extLst>
          </p:cNvPr>
          <p:cNvSpPr txBox="1"/>
          <p:nvPr/>
        </p:nvSpPr>
        <p:spPr>
          <a:xfrm>
            <a:off x="4739532" y="4474316"/>
            <a:ext cx="35673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+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A1214F44-0ACE-43C3-9394-820F5F0AA487}"/>
              </a:ext>
            </a:extLst>
          </p:cNvPr>
          <p:cNvSpPr/>
          <p:nvPr/>
        </p:nvSpPr>
        <p:spPr>
          <a:xfrm>
            <a:off x="6815317" y="532393"/>
            <a:ext cx="53212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Arial Narrow" pitchFamily="34" charset="0"/>
              </a:rPr>
              <a:t>ВСЕГО порядка 1700 МЕДИЦИНСКИХ УСЛУГ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F695803-D835-498A-AFA2-F866D9E9DB69}"/>
              </a:ext>
            </a:extLst>
          </p:cNvPr>
          <p:cNvSpPr txBox="1"/>
          <p:nvPr/>
        </p:nvSpPr>
        <p:spPr>
          <a:xfrm>
            <a:off x="6714146" y="1225379"/>
            <a:ext cx="121219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i="1" dirty="0">
                <a:latin typeface="Arial Narrow" pitchFamily="34" charset="0"/>
              </a:rPr>
              <a:t>в том числе:</a:t>
            </a:r>
          </a:p>
        </p:txBody>
      </p:sp>
      <p:sp>
        <p:nvSpPr>
          <p:cNvPr id="23" name="Заголовок 1"/>
          <p:cNvSpPr txBox="1">
            <a:spLocks/>
          </p:cNvSpPr>
          <p:nvPr/>
        </p:nvSpPr>
        <p:spPr>
          <a:xfrm>
            <a:off x="482885" y="2180"/>
            <a:ext cx="11247120" cy="74046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800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ТЕКУЩАЯ СИТУАЦИЯ</a:t>
            </a:r>
          </a:p>
        </p:txBody>
      </p:sp>
    </p:spTree>
    <p:extLst>
      <p:ext uri="{BB962C8B-B14F-4D97-AF65-F5344CB8AC3E}">
        <p14:creationId xmlns:p14="http://schemas.microsoft.com/office/powerpoint/2010/main" val="10410497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трелка: вправо 4">
            <a:extLst>
              <a:ext uri="{FF2B5EF4-FFF2-40B4-BE49-F238E27FC236}">
                <a16:creationId xmlns:a16="http://schemas.microsoft.com/office/drawing/2014/main" id="{7B5AF487-A286-483B-B220-BDB1499DE07E}"/>
              </a:ext>
            </a:extLst>
          </p:cNvPr>
          <p:cNvSpPr/>
          <p:nvPr/>
        </p:nvSpPr>
        <p:spPr>
          <a:xfrm>
            <a:off x="1236521" y="894063"/>
            <a:ext cx="3274083" cy="1130795"/>
          </a:xfrm>
          <a:prstGeom prst="rightArrow">
            <a:avLst>
              <a:gd name="adj1" fmla="val 72785"/>
              <a:gd name="adj2" fmla="val 29747"/>
            </a:avLst>
          </a:prstGeom>
          <a:solidFill>
            <a:schemeClr val="bg1">
              <a:lumMod val="8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Arial Narrow" pitchFamily="34" charset="0"/>
              </a:rPr>
              <a:t>КПН - 724:</a:t>
            </a:r>
          </a:p>
          <a:p>
            <a:pPr algn="ctr"/>
            <a:r>
              <a:rPr lang="ru-RU" sz="1400" b="1" dirty="0">
                <a:solidFill>
                  <a:schemeClr val="tx1"/>
                </a:solidFill>
                <a:latin typeface="Arial Narrow" pitchFamily="34" charset="0"/>
              </a:rPr>
              <a:t>ПМСП – 231 </a:t>
            </a:r>
          </a:p>
          <a:p>
            <a:pPr algn="ctr"/>
            <a:r>
              <a:rPr lang="ru-RU" sz="1400" b="1" dirty="0">
                <a:solidFill>
                  <a:schemeClr val="tx1"/>
                </a:solidFill>
                <a:latin typeface="Arial Narrow" pitchFamily="34" charset="0"/>
              </a:rPr>
              <a:t>КДУ - 493</a:t>
            </a:r>
          </a:p>
        </p:txBody>
      </p: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0AF18552-8AFE-4491-AF74-CE1EFDF0F899}"/>
              </a:ext>
            </a:extLst>
          </p:cNvPr>
          <p:cNvCxnSpPr>
            <a:cxnSpLocks/>
          </p:cNvCxnSpPr>
          <p:nvPr/>
        </p:nvCxnSpPr>
        <p:spPr>
          <a:xfrm>
            <a:off x="5662266" y="554800"/>
            <a:ext cx="16747" cy="5486492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458AD099-2D9E-467F-B82F-F51DF32C4737}"/>
              </a:ext>
            </a:extLst>
          </p:cNvPr>
          <p:cNvSpPr/>
          <p:nvPr/>
        </p:nvSpPr>
        <p:spPr>
          <a:xfrm>
            <a:off x="557698" y="2138002"/>
            <a:ext cx="478738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Arial Narrow" pitchFamily="34" charset="0"/>
              </a:rPr>
              <a:t>349</a:t>
            </a:r>
            <a:r>
              <a:rPr lang="ru-RU" dirty="0">
                <a:solidFill>
                  <a:srgbClr val="70AD47">
                    <a:lumMod val="75000"/>
                  </a:srgbClr>
                </a:solidFill>
                <a:latin typeface="Arial Narrow" pitchFamily="34" charset="0"/>
              </a:rPr>
              <a:t> </a:t>
            </a:r>
            <a:r>
              <a:rPr lang="ru-RU" sz="1600" dirty="0">
                <a:latin typeface="Arial Narrow" pitchFamily="34" charset="0"/>
              </a:rPr>
              <a:t>лабораторных услуг</a:t>
            </a:r>
          </a:p>
          <a:p>
            <a:r>
              <a:rPr lang="ru-RU" sz="2400" b="1" dirty="0">
                <a:solidFill>
                  <a:srgbClr val="002060"/>
                </a:solidFill>
                <a:latin typeface="Arial Narrow" pitchFamily="34" charset="0"/>
              </a:rPr>
              <a:t>27</a:t>
            </a:r>
            <a:r>
              <a:rPr lang="ru-RU" sz="2400" b="1" dirty="0">
                <a:solidFill>
                  <a:srgbClr val="92D050"/>
                </a:solidFill>
                <a:latin typeface="Arial Narrow" pitchFamily="34" charset="0"/>
              </a:rPr>
              <a:t> </a:t>
            </a:r>
            <a:r>
              <a:rPr lang="ru-RU" sz="1600" dirty="0">
                <a:latin typeface="Arial Narrow" pitchFamily="34" charset="0"/>
              </a:rPr>
              <a:t>профильных специалистов</a:t>
            </a:r>
            <a:endParaRPr lang="ru-RU" dirty="0">
              <a:latin typeface="Arial Narrow" pitchFamily="34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DCF98160-DC19-4DBE-A911-5A39A371B13A}"/>
              </a:ext>
            </a:extLst>
          </p:cNvPr>
          <p:cNvSpPr/>
          <p:nvPr/>
        </p:nvSpPr>
        <p:spPr>
          <a:xfrm>
            <a:off x="441736" y="4578205"/>
            <a:ext cx="6185576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Arial Narrow" pitchFamily="34" charset="0"/>
              </a:rPr>
              <a:t>596</a:t>
            </a:r>
            <a:r>
              <a:rPr lang="ru-RU" sz="2800" b="1" dirty="0">
                <a:solidFill>
                  <a:srgbClr val="92D050"/>
                </a:solidFill>
                <a:latin typeface="Arial Narrow" pitchFamily="34" charset="0"/>
              </a:rPr>
              <a:t> </a:t>
            </a:r>
            <a:r>
              <a:rPr lang="ru-RU" dirty="0">
                <a:solidFill>
                  <a:prstClr val="black"/>
                </a:solidFill>
                <a:latin typeface="Arial Narrow" pitchFamily="34" charset="0"/>
              </a:rPr>
              <a:t>лабораторных услуг</a:t>
            </a:r>
          </a:p>
          <a:p>
            <a:r>
              <a:rPr lang="ru-RU" sz="2800" b="1" dirty="0">
                <a:solidFill>
                  <a:srgbClr val="002060"/>
                </a:solidFill>
                <a:latin typeface="Arial Narrow" pitchFamily="34" charset="0"/>
              </a:rPr>
              <a:t>49</a:t>
            </a:r>
            <a:r>
              <a:rPr lang="ru-RU" sz="2800" b="1" dirty="0">
                <a:solidFill>
                  <a:srgbClr val="70AD47">
                    <a:lumMod val="75000"/>
                  </a:srgbClr>
                </a:solidFill>
                <a:latin typeface="Arial Narrow" pitchFamily="34" charset="0"/>
              </a:rPr>
              <a:t> </a:t>
            </a:r>
            <a:r>
              <a:rPr lang="ru-RU" dirty="0">
                <a:solidFill>
                  <a:prstClr val="black"/>
                </a:solidFill>
                <a:latin typeface="Arial Narrow" pitchFamily="34" charset="0"/>
              </a:rPr>
              <a:t>профильных специалистов</a:t>
            </a:r>
            <a:endParaRPr lang="ru-RU" sz="2000" dirty="0">
              <a:solidFill>
                <a:prstClr val="black"/>
              </a:solidFill>
              <a:latin typeface="Arial Narrow" pitchFamily="34" charset="0"/>
            </a:endParaRPr>
          </a:p>
          <a:p>
            <a:r>
              <a:rPr lang="ru-RU" sz="2000" b="1" dirty="0">
                <a:solidFill>
                  <a:srgbClr val="70AD47">
                    <a:lumMod val="75000"/>
                  </a:srgbClr>
                </a:solidFill>
                <a:latin typeface="Arial Narrow" pitchFamily="34" charset="0"/>
              </a:rPr>
              <a:t>		</a:t>
            </a:r>
            <a:endParaRPr lang="ru-RU" sz="2400" b="1" dirty="0">
              <a:solidFill>
                <a:srgbClr val="70AD47">
                  <a:lumMod val="75000"/>
                </a:srgbClr>
              </a:solidFill>
              <a:latin typeface="Arial Narrow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347609CC-2CDD-4314-A532-D462E3AC6A13}"/>
              </a:ext>
            </a:extLst>
          </p:cNvPr>
          <p:cNvSpPr/>
          <p:nvPr/>
        </p:nvSpPr>
        <p:spPr>
          <a:xfrm>
            <a:off x="6212071" y="1091561"/>
            <a:ext cx="5764278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9388" indent="-179388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prstClr val="black"/>
                </a:solidFill>
                <a:latin typeface="Arial Narrow" pitchFamily="34" charset="0"/>
              </a:rPr>
              <a:t>Прием врачей ПМСП 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prstClr val="black"/>
                </a:solidFill>
                <a:latin typeface="Arial Narrow" pitchFamily="34" charset="0"/>
              </a:rPr>
              <a:t>Прием медсестер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prstClr val="black"/>
                </a:solidFill>
                <a:latin typeface="Arial Narrow" pitchFamily="34" charset="0"/>
              </a:rPr>
              <a:t>Прием других специалистов ПМСП (психологи, соцработники)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prstClr val="black"/>
                </a:solidFill>
                <a:latin typeface="Arial Narrow" pitchFamily="34" charset="0"/>
              </a:rPr>
              <a:t>Консультации профильных специалистов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prstClr val="black"/>
                </a:solidFill>
                <a:latin typeface="Arial Narrow" pitchFamily="34" charset="0"/>
              </a:rPr>
              <a:t>Диагностические услуги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prstClr val="black"/>
                </a:solidFill>
                <a:latin typeface="Arial Narrow" pitchFamily="34" charset="0"/>
              </a:rPr>
              <a:t>Скриниги на БСК, СД, глаукому, КРР – 1 этап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prstClr val="black"/>
                </a:solidFill>
                <a:latin typeface="Arial Narrow" pitchFamily="34" charset="0"/>
              </a:rPr>
              <a:t>Лабораторные услуги, </a:t>
            </a:r>
            <a:r>
              <a:rPr lang="ru-RU" sz="1400" i="1" dirty="0">
                <a:solidFill>
                  <a:prstClr val="black"/>
                </a:solidFill>
                <a:latin typeface="Arial Narrow" pitchFamily="34" charset="0"/>
              </a:rPr>
              <a:t>в т.ч. экспресс-диагностика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prstClr val="black"/>
                </a:solidFill>
                <a:latin typeface="Arial Narrow" pitchFamily="34" charset="0"/>
              </a:rPr>
              <a:t>Процедуры и манипуляции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prstClr val="black"/>
                </a:solidFill>
                <a:latin typeface="Arial Narrow" pitchFamily="34" charset="0"/>
              </a:rPr>
              <a:t>Физиотерапевтическое лечение детям до 18 </a:t>
            </a:r>
            <a:r>
              <a:rPr lang="ru-RU" sz="1600" dirty="0">
                <a:solidFill>
                  <a:prstClr val="black"/>
                </a:solidFill>
                <a:latin typeface="Arial Narrow" pitchFamily="34" charset="0"/>
              </a:rPr>
              <a:t>лет</a:t>
            </a:r>
            <a:r>
              <a:rPr lang="ru-RU" sz="1600" b="1" dirty="0">
                <a:solidFill>
                  <a:prstClr val="black"/>
                </a:solidFill>
                <a:latin typeface="Arial Narrow" pitchFamily="34" charset="0"/>
              </a:rPr>
              <a:t> </a:t>
            </a:r>
            <a:endParaRPr lang="ru-RU" sz="1600" i="1" dirty="0">
              <a:solidFill>
                <a:srgbClr val="E7E6E6">
                  <a:lumMod val="25000"/>
                </a:srgbClr>
              </a:solidFill>
              <a:latin typeface="Arial Narrow" pitchFamily="34" charset="0"/>
            </a:endParaRPr>
          </a:p>
        </p:txBody>
      </p:sp>
      <p:sp>
        <p:nvSpPr>
          <p:cNvPr id="17" name="Стрелка: вправо 16">
            <a:extLst>
              <a:ext uri="{FF2B5EF4-FFF2-40B4-BE49-F238E27FC236}">
                <a16:creationId xmlns:a16="http://schemas.microsoft.com/office/drawing/2014/main" id="{0F2D72E1-C0F8-47F0-A75C-FA3CA847DEE6}"/>
              </a:ext>
            </a:extLst>
          </p:cNvPr>
          <p:cNvSpPr/>
          <p:nvPr/>
        </p:nvSpPr>
        <p:spPr>
          <a:xfrm>
            <a:off x="1363286" y="3421078"/>
            <a:ext cx="3020557" cy="972320"/>
          </a:xfrm>
          <a:prstGeom prst="rightArrow">
            <a:avLst>
              <a:gd name="adj1" fmla="val 72785"/>
              <a:gd name="adj2" fmla="val 29747"/>
            </a:avLst>
          </a:prstGeom>
          <a:solidFill>
            <a:schemeClr val="bg1">
              <a:lumMod val="8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Arial Narrow" pitchFamily="34" charset="0"/>
              </a:rPr>
              <a:t>КДУ вне КПН* - 1518 </a:t>
            </a:r>
            <a:r>
              <a:rPr lang="ru-RU" sz="1600" b="1" i="1" dirty="0">
                <a:solidFill>
                  <a:schemeClr val="tx1"/>
                </a:solidFill>
                <a:latin typeface="Arial Narrow" pitchFamily="34" charset="0"/>
              </a:rPr>
              <a:t>услуг</a:t>
            </a:r>
            <a:endParaRPr lang="ru-RU" sz="2000" b="1" i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3474554C-BDA2-4AE3-ABF2-3CF622F303BB}"/>
              </a:ext>
            </a:extLst>
          </p:cNvPr>
          <p:cNvSpPr/>
          <p:nvPr/>
        </p:nvSpPr>
        <p:spPr>
          <a:xfrm>
            <a:off x="6259656" y="3882732"/>
            <a:ext cx="566910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9388" indent="-179388"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prstClr val="black"/>
                </a:solidFill>
                <a:latin typeface="Arial Narrow" pitchFamily="34" charset="0"/>
              </a:rPr>
              <a:t>Консультации профильных специалистов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prstClr val="black"/>
                </a:solidFill>
                <a:latin typeface="Arial Narrow" pitchFamily="34" charset="0"/>
              </a:rPr>
              <a:t>Диагностические услуги, в т.ч. дорогостоящие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prstClr val="black"/>
                </a:solidFill>
                <a:latin typeface="Arial Narrow" pitchFamily="34" charset="0"/>
              </a:rPr>
              <a:t>Консультативно-диагностические услуги для пациентов с социально значимыми заболеваниями </a:t>
            </a:r>
            <a:r>
              <a:rPr lang="ru-RU" sz="1400" dirty="0">
                <a:solidFill>
                  <a:prstClr val="black"/>
                </a:solidFill>
                <a:latin typeface="Arial Narrow" pitchFamily="34" charset="0"/>
              </a:rPr>
              <a:t>(ТВС, онкология, наркология, психиатрия)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prstClr val="black"/>
                </a:solidFill>
                <a:latin typeface="Arial Narrow" pitchFamily="34" charset="0"/>
              </a:rPr>
              <a:t>Консультативно-диагностические услуги для пациентов с травматологическими, стоматологическими и кожно-венерологическими заболеваниями 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prstClr val="black"/>
                </a:solidFill>
                <a:latin typeface="Arial Narrow" pitchFamily="34" charset="0"/>
              </a:rPr>
              <a:t>Лабораторные услуги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prstClr val="black"/>
                </a:solidFill>
                <a:latin typeface="Arial Narrow" pitchFamily="34" charset="0"/>
              </a:rPr>
              <a:t>Онкоскрининги (РШМ, РМЖ, КРР- 2 этап)</a:t>
            </a:r>
            <a:endParaRPr lang="ru-RU" sz="1400" i="1" dirty="0">
              <a:solidFill>
                <a:srgbClr val="E7E6E6">
                  <a:lumMod val="25000"/>
                </a:srgbClr>
              </a:solidFill>
              <a:latin typeface="Arial Narrow" pitchFamily="34" charset="0"/>
            </a:endParaRP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prstClr val="black"/>
                </a:solidFill>
                <a:latin typeface="Arial Narrow" pitchFamily="34" charset="0"/>
              </a:rPr>
              <a:t>Процедуры и манипуляции</a:t>
            </a:r>
            <a:endParaRPr lang="ru-RU" sz="1400" b="1" dirty="0">
              <a:solidFill>
                <a:srgbClr val="70AD47">
                  <a:lumMod val="50000"/>
                </a:srgbClr>
              </a:solidFill>
              <a:latin typeface="Arial Narrow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694FA58-FA19-41BB-9A8E-A4500968A85A}"/>
              </a:ext>
            </a:extLst>
          </p:cNvPr>
          <p:cNvSpPr txBox="1"/>
          <p:nvPr/>
        </p:nvSpPr>
        <p:spPr>
          <a:xfrm>
            <a:off x="1022466" y="1884585"/>
            <a:ext cx="25120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>
                <a:solidFill>
                  <a:srgbClr val="E7E6E6">
                    <a:lumMod val="25000"/>
                  </a:srgbClr>
                </a:solidFill>
                <a:latin typeface="Arial Narrow" pitchFamily="34" charset="0"/>
              </a:rPr>
              <a:t>в том числе: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B3A0BA6-2C1C-4D23-94BA-218F6E7B95C7}"/>
              </a:ext>
            </a:extLst>
          </p:cNvPr>
          <p:cNvSpPr txBox="1"/>
          <p:nvPr/>
        </p:nvSpPr>
        <p:spPr>
          <a:xfrm>
            <a:off x="1953492" y="4239193"/>
            <a:ext cx="16708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>
                <a:solidFill>
                  <a:srgbClr val="E7E6E6">
                    <a:lumMod val="25000"/>
                  </a:srgbClr>
                </a:solidFill>
                <a:latin typeface="Arial Narrow" pitchFamily="34" charset="0"/>
              </a:rPr>
              <a:t>в том числе:</a:t>
            </a:r>
          </a:p>
        </p:txBody>
      </p: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id="{96EB4473-ED2C-46C7-9519-C50B51C6E697}"/>
              </a:ext>
            </a:extLst>
          </p:cNvPr>
          <p:cNvCxnSpPr>
            <a:cxnSpLocks/>
          </p:cNvCxnSpPr>
          <p:nvPr/>
        </p:nvCxnSpPr>
        <p:spPr>
          <a:xfrm flipV="1">
            <a:off x="1053087" y="3324829"/>
            <a:ext cx="10486266" cy="21929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036E360E-28FF-47FB-9283-4B681C5029CC}"/>
              </a:ext>
            </a:extLst>
          </p:cNvPr>
          <p:cNvSpPr txBox="1"/>
          <p:nvPr/>
        </p:nvSpPr>
        <p:spPr>
          <a:xfrm>
            <a:off x="233380" y="37076"/>
            <a:ext cx="118882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  <a:latin typeface="Arial Narrow" pitchFamily="34" charset="0"/>
              </a:rPr>
              <a:t>ПРЕДЛАГАЕМАЯ МОДЕЛЬ</a:t>
            </a:r>
            <a:r>
              <a:rPr lang="en-US" sz="2800" b="1" dirty="0">
                <a:solidFill>
                  <a:srgbClr val="002060"/>
                </a:solidFill>
                <a:latin typeface="Arial Narrow" pitchFamily="34" charset="0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Arial Narrow" pitchFamily="34" charset="0"/>
              </a:rPr>
              <a:t>ГОБМП В 2019 ГОДУ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66255" y="6275753"/>
            <a:ext cx="11220760" cy="47418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rgbClr val="FF0000"/>
                </a:solidFill>
                <a:latin typeface="Arial Narrow" pitchFamily="34" charset="0"/>
              </a:rPr>
              <a:t>*Необходимо </a:t>
            </a:r>
            <a:r>
              <a:rPr lang="ru-RU" sz="1600" dirty="0" err="1">
                <a:solidFill>
                  <a:srgbClr val="FF0000"/>
                </a:solidFill>
                <a:latin typeface="Arial Narrow" pitchFamily="34" charset="0"/>
              </a:rPr>
              <a:t>допфинансирование</a:t>
            </a:r>
            <a:r>
              <a:rPr lang="ru-RU" sz="1600" dirty="0">
                <a:solidFill>
                  <a:srgbClr val="FF0000"/>
                </a:solidFill>
                <a:latin typeface="Arial Narrow" pitchFamily="34" charset="0"/>
              </a:rPr>
              <a:t> на КДУ вне КПН в случае оптимизации КПН в рамках ГОБМП в 2019 году до момента внедрения ОСМС 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776635" y="710061"/>
            <a:ext cx="3934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Arial Narrow" pitchFamily="34" charset="0"/>
              </a:rPr>
              <a:t>Объем услуг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776635" y="3421078"/>
            <a:ext cx="33762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Arial Narrow" pitchFamily="34" charset="0"/>
              </a:rPr>
              <a:t>Объем услуг КДУ</a:t>
            </a:r>
          </a:p>
        </p:txBody>
      </p:sp>
    </p:spTree>
    <p:extLst>
      <p:ext uri="{BB962C8B-B14F-4D97-AF65-F5344CB8AC3E}">
        <p14:creationId xmlns:p14="http://schemas.microsoft.com/office/powerpoint/2010/main" val="18097555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трелка: вправо 4">
            <a:extLst>
              <a:ext uri="{FF2B5EF4-FFF2-40B4-BE49-F238E27FC236}">
                <a16:creationId xmlns:a16="http://schemas.microsoft.com/office/drawing/2014/main" id="{7B5AF487-A286-483B-B220-BDB1499DE07E}"/>
              </a:ext>
            </a:extLst>
          </p:cNvPr>
          <p:cNvSpPr/>
          <p:nvPr/>
        </p:nvSpPr>
        <p:spPr>
          <a:xfrm>
            <a:off x="155633" y="1480869"/>
            <a:ext cx="2154060" cy="1130795"/>
          </a:xfrm>
          <a:prstGeom prst="rightArrow">
            <a:avLst>
              <a:gd name="adj1" fmla="val 72785"/>
              <a:gd name="adj2" fmla="val 29747"/>
            </a:avLst>
          </a:prstGeom>
          <a:solidFill>
            <a:schemeClr val="bg1">
              <a:lumMod val="8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Arial Narrow" pitchFamily="34" charset="0"/>
              </a:rPr>
              <a:t>КПН – 605</a:t>
            </a:r>
            <a:r>
              <a:rPr lang="ru-RU" sz="1400" i="1" dirty="0">
                <a:solidFill>
                  <a:schemeClr val="tx1"/>
                </a:solidFill>
                <a:latin typeface="Arial Narrow" pitchFamily="34" charset="0"/>
              </a:rPr>
              <a:t>услуг</a:t>
            </a:r>
            <a:endParaRPr lang="ru-RU" sz="2000" i="1" dirty="0">
              <a:solidFill>
                <a:schemeClr val="tx1"/>
              </a:solidFill>
              <a:latin typeface="Arial Narrow" pitchFamily="34" charset="0"/>
            </a:endParaRPr>
          </a:p>
          <a:p>
            <a:pPr algn="ctr"/>
            <a:r>
              <a:rPr lang="ru-RU" sz="1600" b="1" dirty="0">
                <a:solidFill>
                  <a:schemeClr val="tx1"/>
                </a:solidFill>
                <a:latin typeface="Arial Narrow" pitchFamily="34" charset="0"/>
              </a:rPr>
              <a:t>ПМСП – 220 </a:t>
            </a:r>
            <a:r>
              <a:rPr lang="ru-RU" sz="1400" i="1" dirty="0">
                <a:solidFill>
                  <a:schemeClr val="tx1"/>
                </a:solidFill>
                <a:latin typeface="Arial Narrow" pitchFamily="34" charset="0"/>
              </a:rPr>
              <a:t>услуг</a:t>
            </a:r>
            <a:r>
              <a:rPr lang="ru-RU" sz="14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endParaRPr lang="ru-RU" sz="1600" b="1" dirty="0">
              <a:solidFill>
                <a:schemeClr val="tx1"/>
              </a:solidFill>
              <a:latin typeface="Arial Narrow" pitchFamily="34" charset="0"/>
            </a:endParaRPr>
          </a:p>
          <a:p>
            <a:pPr algn="ctr"/>
            <a:r>
              <a:rPr lang="ru-RU" sz="1600" b="1" dirty="0">
                <a:solidFill>
                  <a:schemeClr val="tx1"/>
                </a:solidFill>
                <a:latin typeface="Arial Narrow" pitchFamily="34" charset="0"/>
              </a:rPr>
              <a:t>КДУ – 385 </a:t>
            </a:r>
            <a:r>
              <a:rPr lang="ru-RU" sz="1400" i="1" dirty="0">
                <a:solidFill>
                  <a:schemeClr val="tx1"/>
                </a:solidFill>
                <a:latin typeface="Arial Narrow" pitchFamily="34" charset="0"/>
              </a:rPr>
              <a:t>услуг</a:t>
            </a:r>
            <a:endParaRPr lang="ru-RU" sz="1600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0AF18552-8AFE-4491-AF74-CE1EFDF0F899}"/>
              </a:ext>
            </a:extLst>
          </p:cNvPr>
          <p:cNvCxnSpPr>
            <a:cxnSpLocks/>
          </p:cNvCxnSpPr>
          <p:nvPr/>
        </p:nvCxnSpPr>
        <p:spPr>
          <a:xfrm flipH="1">
            <a:off x="115626" y="4064445"/>
            <a:ext cx="7146411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458AD099-2D9E-467F-B82F-F51DF32C4737}"/>
              </a:ext>
            </a:extLst>
          </p:cNvPr>
          <p:cNvSpPr/>
          <p:nvPr/>
        </p:nvSpPr>
        <p:spPr>
          <a:xfrm>
            <a:off x="155633" y="2855360"/>
            <a:ext cx="318138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Arial Narrow" pitchFamily="34" charset="0"/>
              </a:rPr>
              <a:t>288</a:t>
            </a:r>
            <a:r>
              <a:rPr lang="ru-RU" dirty="0">
                <a:solidFill>
                  <a:srgbClr val="70AD47">
                    <a:lumMod val="75000"/>
                  </a:srgbClr>
                </a:solidFill>
                <a:latin typeface="Arial Narrow" pitchFamily="34" charset="0"/>
              </a:rPr>
              <a:t> </a:t>
            </a:r>
            <a:r>
              <a:rPr lang="ru-RU" sz="1600" dirty="0">
                <a:latin typeface="Arial Narrow" pitchFamily="34" charset="0"/>
              </a:rPr>
              <a:t>лабораторных услуг</a:t>
            </a:r>
          </a:p>
          <a:p>
            <a:r>
              <a:rPr lang="ru-RU" sz="2000" b="1" dirty="0">
                <a:solidFill>
                  <a:srgbClr val="002060"/>
                </a:solidFill>
                <a:latin typeface="Arial Narrow" pitchFamily="34" charset="0"/>
              </a:rPr>
              <a:t>24</a:t>
            </a:r>
            <a:r>
              <a:rPr lang="ru-RU" sz="2400" b="1" dirty="0">
                <a:solidFill>
                  <a:srgbClr val="92D050"/>
                </a:solidFill>
                <a:latin typeface="Arial Narrow" pitchFamily="34" charset="0"/>
              </a:rPr>
              <a:t> </a:t>
            </a:r>
            <a:r>
              <a:rPr lang="ru-RU" sz="1600" dirty="0">
                <a:latin typeface="Arial Narrow" pitchFamily="34" charset="0"/>
              </a:rPr>
              <a:t>профильных специалиста</a:t>
            </a:r>
            <a:endParaRPr lang="ru-RU" dirty="0">
              <a:latin typeface="Arial Narrow" pitchFamily="34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DCF98160-DC19-4DBE-A911-5A39A371B13A}"/>
              </a:ext>
            </a:extLst>
          </p:cNvPr>
          <p:cNvSpPr/>
          <p:nvPr/>
        </p:nvSpPr>
        <p:spPr>
          <a:xfrm>
            <a:off x="155728" y="5251124"/>
            <a:ext cx="4469435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Arial Narrow" pitchFamily="34" charset="0"/>
              </a:rPr>
              <a:t>26</a:t>
            </a:r>
            <a:r>
              <a:rPr lang="ru-RU" sz="2800" b="1" dirty="0">
                <a:solidFill>
                  <a:srgbClr val="92D050"/>
                </a:solidFill>
                <a:latin typeface="Arial Narrow" pitchFamily="34" charset="0"/>
              </a:rPr>
              <a:t> </a:t>
            </a:r>
            <a:r>
              <a:rPr lang="ru-RU" sz="1600" dirty="0">
                <a:solidFill>
                  <a:prstClr val="black"/>
                </a:solidFill>
                <a:latin typeface="Arial Narrow" pitchFamily="34" charset="0"/>
              </a:rPr>
              <a:t>лабораторных услуг</a:t>
            </a:r>
            <a:endParaRPr lang="ru-RU" dirty="0">
              <a:solidFill>
                <a:prstClr val="black"/>
              </a:solidFill>
              <a:latin typeface="Arial Narrow" pitchFamily="34" charset="0"/>
            </a:endParaRPr>
          </a:p>
          <a:p>
            <a:r>
              <a:rPr lang="ru-RU" sz="2400" b="1" dirty="0">
                <a:solidFill>
                  <a:srgbClr val="002060"/>
                </a:solidFill>
                <a:latin typeface="Arial Narrow" pitchFamily="34" charset="0"/>
              </a:rPr>
              <a:t>4 </a:t>
            </a:r>
            <a:r>
              <a:rPr lang="ru-RU" sz="1600" dirty="0">
                <a:solidFill>
                  <a:prstClr val="black"/>
                </a:solidFill>
                <a:latin typeface="Arial Narrow" pitchFamily="34" charset="0"/>
              </a:rPr>
              <a:t>профильных специалистов</a:t>
            </a:r>
            <a:endParaRPr lang="ru-RU" sz="2000" dirty="0">
              <a:solidFill>
                <a:prstClr val="black"/>
              </a:solidFill>
              <a:latin typeface="Arial Narrow" pitchFamily="34" charset="0"/>
            </a:endParaRPr>
          </a:p>
          <a:p>
            <a:r>
              <a:rPr lang="ru-RU" b="1" dirty="0">
                <a:solidFill>
                  <a:srgbClr val="70AD47">
                    <a:lumMod val="75000"/>
                  </a:srgbClr>
                </a:solidFill>
                <a:latin typeface="Arial Narrow" pitchFamily="34" charset="0"/>
              </a:rPr>
              <a:t>		</a:t>
            </a:r>
            <a:endParaRPr lang="ru-RU" sz="2000" b="1" dirty="0">
              <a:solidFill>
                <a:srgbClr val="70AD47">
                  <a:lumMod val="75000"/>
                </a:srgbClr>
              </a:solidFill>
              <a:latin typeface="Arial Narrow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347609CC-2CDD-4314-A532-D462E3AC6A13}"/>
              </a:ext>
            </a:extLst>
          </p:cNvPr>
          <p:cNvSpPr/>
          <p:nvPr/>
        </p:nvSpPr>
        <p:spPr>
          <a:xfrm>
            <a:off x="3130930" y="1507154"/>
            <a:ext cx="4653137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9388" indent="-179388">
              <a:buFont typeface="Arial" panose="020B0604020202020204" pitchFamily="34" charset="0"/>
              <a:buChar char="•"/>
            </a:pPr>
            <a:r>
              <a:rPr lang="ru-RU" sz="1600" dirty="0">
                <a:latin typeface="Arial Narrow" pitchFamily="34" charset="0"/>
              </a:rPr>
              <a:t>Прием врачей ПМСП 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ru-RU" sz="1600" dirty="0">
                <a:latin typeface="Arial Narrow" pitchFamily="34" charset="0"/>
              </a:rPr>
              <a:t>Прием медсестер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ru-RU" sz="1600" dirty="0">
                <a:latin typeface="Arial Narrow" pitchFamily="34" charset="0"/>
              </a:rPr>
              <a:t>Прием других специалистов ПМСП</a:t>
            </a:r>
            <a:br>
              <a:rPr lang="ru-RU" sz="1600" dirty="0">
                <a:latin typeface="Arial Narrow" pitchFamily="34" charset="0"/>
              </a:rPr>
            </a:br>
            <a:r>
              <a:rPr lang="ru-RU" sz="1400" i="1" dirty="0">
                <a:latin typeface="Arial Narrow" pitchFamily="34" charset="0"/>
              </a:rPr>
              <a:t>(психологи, соцработники)</a:t>
            </a:r>
            <a:endParaRPr lang="ru-RU" sz="1600" i="1" dirty="0">
              <a:latin typeface="Arial Narrow" pitchFamily="34" charset="0"/>
            </a:endParaRP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ru-RU" sz="1600" dirty="0">
                <a:latin typeface="Arial Narrow" pitchFamily="34" charset="0"/>
              </a:rPr>
              <a:t>Консультации профильных специалистов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ru-RU" sz="1600" dirty="0">
                <a:latin typeface="Arial Narrow" pitchFamily="34" charset="0"/>
              </a:rPr>
              <a:t>Диагностические услуги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ru-RU" sz="1600" dirty="0">
                <a:latin typeface="Arial Narrow" pitchFamily="34" charset="0"/>
              </a:rPr>
              <a:t>Скриниги на БСК, СД, глаукому, КРР – 1 этап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ru-RU" sz="1600" dirty="0">
                <a:latin typeface="Arial Narrow" pitchFamily="34" charset="0"/>
              </a:rPr>
              <a:t>Лабораторные услуги, </a:t>
            </a:r>
            <a:r>
              <a:rPr lang="ru-RU" sz="1600" i="1" dirty="0">
                <a:latin typeface="Arial Narrow" pitchFamily="34" charset="0"/>
              </a:rPr>
              <a:t>в т.ч. экспресс-диагностика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ru-RU" sz="1600" dirty="0">
                <a:latin typeface="Arial Narrow" pitchFamily="34" charset="0"/>
              </a:rPr>
              <a:t>Процедуры и манипуляции</a:t>
            </a:r>
            <a:endParaRPr lang="ru-RU" i="1" dirty="0">
              <a:latin typeface="Arial Narrow" pitchFamily="34" charset="0"/>
            </a:endParaRPr>
          </a:p>
        </p:txBody>
      </p:sp>
      <p:sp>
        <p:nvSpPr>
          <p:cNvPr id="17" name="Стрелка: вправо 16">
            <a:extLst>
              <a:ext uri="{FF2B5EF4-FFF2-40B4-BE49-F238E27FC236}">
                <a16:creationId xmlns:a16="http://schemas.microsoft.com/office/drawing/2014/main" id="{0F2D72E1-C0F8-47F0-A75C-FA3CA847DEE6}"/>
              </a:ext>
            </a:extLst>
          </p:cNvPr>
          <p:cNvSpPr/>
          <p:nvPr/>
        </p:nvSpPr>
        <p:spPr>
          <a:xfrm>
            <a:off x="155728" y="4223902"/>
            <a:ext cx="3199281" cy="713566"/>
          </a:xfrm>
          <a:prstGeom prst="rightArrow">
            <a:avLst>
              <a:gd name="adj1" fmla="val 72785"/>
              <a:gd name="adj2" fmla="val 29747"/>
            </a:avLst>
          </a:prstGeom>
          <a:solidFill>
            <a:schemeClr val="bg1">
              <a:lumMod val="8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Arial Narrow" pitchFamily="34" charset="0"/>
              </a:rPr>
              <a:t>КДУ вне КПН* - 206 </a:t>
            </a:r>
            <a:r>
              <a:rPr lang="ru-RU" sz="1400" i="1" dirty="0">
                <a:solidFill>
                  <a:schemeClr val="tx1"/>
                </a:solidFill>
                <a:latin typeface="Arial Narrow" pitchFamily="34" charset="0"/>
              </a:rPr>
              <a:t>услуг</a:t>
            </a:r>
            <a:r>
              <a:rPr lang="ru-RU" sz="14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endParaRPr lang="ru-RU" sz="2000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3474554C-BDA2-4AE3-ABF2-3CF622F303BB}"/>
              </a:ext>
            </a:extLst>
          </p:cNvPr>
          <p:cNvSpPr/>
          <p:nvPr/>
        </p:nvSpPr>
        <p:spPr>
          <a:xfrm>
            <a:off x="3526655" y="4704939"/>
            <a:ext cx="387056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9388" indent="-179388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prstClr val="black"/>
                </a:solidFill>
                <a:latin typeface="Arial Narrow" pitchFamily="34" charset="0"/>
              </a:rPr>
              <a:t>Консультативно-диагностические услуги для пациентов с социально значимыми заболеваниями (ТВС, онкология, наркология, психиатрия)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prstClr val="black"/>
                </a:solidFill>
                <a:latin typeface="Arial Narrow" pitchFamily="34" charset="0"/>
              </a:rPr>
              <a:t>Консультативно-диагностические услуги для пациентов с травматологическими, кожно-венерологическими заболеваниями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694FA58-FA19-41BB-9A8E-A4500968A85A}"/>
              </a:ext>
            </a:extLst>
          </p:cNvPr>
          <p:cNvSpPr txBox="1"/>
          <p:nvPr/>
        </p:nvSpPr>
        <p:spPr>
          <a:xfrm>
            <a:off x="620401" y="2601943"/>
            <a:ext cx="25120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i="1" dirty="0">
                <a:latin typeface="Arial Narrow" pitchFamily="34" charset="0"/>
              </a:rPr>
              <a:t>в том числе: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B3A0BA6-2C1C-4D23-94BA-218F6E7B95C7}"/>
              </a:ext>
            </a:extLst>
          </p:cNvPr>
          <p:cNvSpPr txBox="1"/>
          <p:nvPr/>
        </p:nvSpPr>
        <p:spPr>
          <a:xfrm>
            <a:off x="205572" y="4892445"/>
            <a:ext cx="16708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i="1" dirty="0">
                <a:solidFill>
                  <a:srgbClr val="E7E6E6">
                    <a:lumMod val="25000"/>
                  </a:srgbClr>
                </a:solidFill>
                <a:latin typeface="Arial Narrow" pitchFamily="34" charset="0"/>
              </a:rPr>
              <a:t>в том числе:</a:t>
            </a:r>
          </a:p>
        </p:txBody>
      </p:sp>
      <p:cxnSp>
        <p:nvCxnSpPr>
          <p:cNvPr id="31" name="Прямая соединительная линия 30">
            <a:extLst>
              <a:ext uri="{FF2B5EF4-FFF2-40B4-BE49-F238E27FC236}">
                <a16:creationId xmlns:a16="http://schemas.microsoft.com/office/drawing/2014/main" id="{4F0C7B7A-1108-48A5-9F13-FAE453D43C6A}"/>
              </a:ext>
            </a:extLst>
          </p:cNvPr>
          <p:cNvCxnSpPr/>
          <p:nvPr/>
        </p:nvCxnSpPr>
        <p:spPr>
          <a:xfrm>
            <a:off x="337930" y="219241"/>
            <a:ext cx="0" cy="546946"/>
          </a:xfrm>
          <a:prstGeom prst="line">
            <a:avLst/>
          </a:prstGeom>
          <a:ln w="19050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036E360E-28FF-47FB-9283-4B681C5029CC}"/>
              </a:ext>
            </a:extLst>
          </p:cNvPr>
          <p:cNvSpPr txBox="1"/>
          <p:nvPr/>
        </p:nvSpPr>
        <p:spPr>
          <a:xfrm>
            <a:off x="392638" y="203890"/>
            <a:ext cx="11799362" cy="56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100" b="1" dirty="0">
                <a:solidFill>
                  <a:srgbClr val="002060"/>
                </a:solidFill>
                <a:latin typeface="Arial Narrow" pitchFamily="34" charset="0"/>
              </a:rPr>
              <a:t>ПРЕДЛАГАЕМАЯ МОДЕЛЬ АПП В 2020 ГОДУ</a:t>
            </a:r>
          </a:p>
        </p:txBody>
      </p:sp>
      <p:grpSp>
        <p:nvGrpSpPr>
          <p:cNvPr id="38" name="Группа 37"/>
          <p:cNvGrpSpPr/>
          <p:nvPr/>
        </p:nvGrpSpPr>
        <p:grpSpPr>
          <a:xfrm>
            <a:off x="7989436" y="813602"/>
            <a:ext cx="1436314" cy="646331"/>
            <a:chOff x="8891846" y="216188"/>
            <a:chExt cx="1436314" cy="646331"/>
          </a:xfrm>
        </p:grpSpPr>
        <p:sp>
          <p:nvSpPr>
            <p:cNvPr id="37" name="Скругленный прямоугольник 36"/>
            <p:cNvSpPr/>
            <p:nvPr/>
          </p:nvSpPr>
          <p:spPr>
            <a:xfrm>
              <a:off x="8891846" y="236945"/>
              <a:ext cx="1436313" cy="586355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white"/>
                </a:solidFill>
                <a:latin typeface="Arial Narrow" pitchFamily="34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8987728" y="216188"/>
              <a:ext cx="1340432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3600" b="1" dirty="0">
                  <a:latin typeface="Arial Narrow" pitchFamily="34" charset="0"/>
                </a:rPr>
                <a:t>ОСМС</a:t>
              </a:r>
            </a:p>
          </p:txBody>
        </p:sp>
      </p:grp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id="{0AF18552-8AFE-4491-AF74-CE1EFDF0F899}"/>
              </a:ext>
            </a:extLst>
          </p:cNvPr>
          <p:cNvCxnSpPr>
            <a:cxnSpLocks/>
          </p:cNvCxnSpPr>
          <p:nvPr/>
        </p:nvCxnSpPr>
        <p:spPr>
          <a:xfrm>
            <a:off x="7538485" y="766187"/>
            <a:ext cx="0" cy="5875652"/>
          </a:xfrm>
          <a:prstGeom prst="line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DCF98160-DC19-4DBE-A911-5A39A371B13A}"/>
              </a:ext>
            </a:extLst>
          </p:cNvPr>
          <p:cNvSpPr/>
          <p:nvPr/>
        </p:nvSpPr>
        <p:spPr>
          <a:xfrm>
            <a:off x="7687327" y="2187824"/>
            <a:ext cx="441870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717</a:t>
            </a: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 </a:t>
            </a:r>
            <a:r>
              <a:rPr lang="ru-RU" sz="1600" dirty="0">
                <a:solidFill>
                  <a:prstClr val="black"/>
                </a:solidFill>
                <a:latin typeface="Arial Narrow" pitchFamily="34" charset="0"/>
              </a:rPr>
              <a:t>лабораторных услуг, </a:t>
            </a:r>
            <a:r>
              <a:rPr lang="ru-RU" sz="1600" i="1" dirty="0">
                <a:solidFill>
                  <a:prstClr val="black"/>
                </a:solidFill>
                <a:latin typeface="Arial Narrow" pitchFamily="34" charset="0"/>
              </a:rPr>
              <a:t>в т.ч. 146 дорогостоящих</a:t>
            </a:r>
          </a:p>
          <a:p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48</a:t>
            </a:r>
            <a:r>
              <a:rPr lang="ru-RU" sz="2000" b="1" dirty="0">
                <a:solidFill>
                  <a:srgbClr val="70AD47">
                    <a:lumMod val="75000"/>
                  </a:srgbClr>
                </a:solidFill>
                <a:latin typeface="Arial Narrow" pitchFamily="34" charset="0"/>
              </a:rPr>
              <a:t> </a:t>
            </a:r>
            <a:r>
              <a:rPr lang="ru-RU" sz="1400" b="1" dirty="0">
                <a:solidFill>
                  <a:srgbClr val="70AD47">
                    <a:lumMod val="75000"/>
                  </a:srgbClr>
                </a:solidFill>
                <a:latin typeface="Arial Narrow" pitchFamily="34" charset="0"/>
              </a:rPr>
              <a:t> </a:t>
            </a:r>
            <a:r>
              <a:rPr lang="ru-RU" sz="1600" b="1" dirty="0">
                <a:solidFill>
                  <a:srgbClr val="70AD47">
                    <a:lumMod val="75000"/>
                  </a:srgbClr>
                </a:solidFill>
                <a:latin typeface="Arial Narrow" pitchFamily="34" charset="0"/>
              </a:rPr>
              <a:t>  </a:t>
            </a:r>
            <a:r>
              <a:rPr lang="ru-RU" dirty="0">
                <a:solidFill>
                  <a:prstClr val="black"/>
                </a:solidFill>
                <a:latin typeface="Arial Narrow" pitchFamily="34" charset="0"/>
              </a:rPr>
              <a:t>профильных специалистов</a:t>
            </a:r>
            <a:endParaRPr lang="ru-RU" dirty="0">
              <a:solidFill>
                <a:srgbClr val="70AD47">
                  <a:lumMod val="75000"/>
                </a:srgbClr>
              </a:solidFill>
              <a:latin typeface="Arial Narrow" pitchFamily="34" charset="0"/>
            </a:endParaRPr>
          </a:p>
        </p:txBody>
      </p:sp>
      <p:sp>
        <p:nvSpPr>
          <p:cNvPr id="28" name="Стрелка: вправо 16">
            <a:extLst>
              <a:ext uri="{FF2B5EF4-FFF2-40B4-BE49-F238E27FC236}">
                <a16:creationId xmlns:a16="http://schemas.microsoft.com/office/drawing/2014/main" id="{0F2D72E1-C0F8-47F0-A75C-FA3CA847DEE6}"/>
              </a:ext>
            </a:extLst>
          </p:cNvPr>
          <p:cNvSpPr/>
          <p:nvPr/>
        </p:nvSpPr>
        <p:spPr>
          <a:xfrm>
            <a:off x="7687327" y="1487732"/>
            <a:ext cx="3476847" cy="516002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2000" b="1" dirty="0">
                <a:solidFill>
                  <a:srgbClr val="E7E6E6">
                    <a:lumMod val="25000"/>
                  </a:srgbClr>
                </a:solidFill>
                <a:latin typeface="Arial Narrow" pitchFamily="34" charset="0"/>
              </a:rPr>
              <a:t>КДУ  – 1517 </a:t>
            </a:r>
            <a:r>
              <a:rPr lang="ru-RU" sz="1400" i="1" dirty="0">
                <a:solidFill>
                  <a:srgbClr val="E7E6E6">
                    <a:lumMod val="25000"/>
                  </a:srgbClr>
                </a:solidFill>
                <a:latin typeface="Arial Narrow" pitchFamily="34" charset="0"/>
              </a:rPr>
              <a:t>услуг</a:t>
            </a:r>
            <a:r>
              <a:rPr lang="ru-RU" sz="1400" b="1" dirty="0">
                <a:solidFill>
                  <a:srgbClr val="E7E6E6">
                    <a:lumMod val="25000"/>
                  </a:srgbClr>
                </a:solidFill>
                <a:latin typeface="Arial Narrow" pitchFamily="34" charset="0"/>
              </a:rPr>
              <a:t> </a:t>
            </a:r>
            <a:endParaRPr lang="ru-RU" sz="2000" b="1" dirty="0">
              <a:solidFill>
                <a:srgbClr val="E7E6E6">
                  <a:lumMod val="25000"/>
                </a:srgbClr>
              </a:solidFill>
              <a:latin typeface="Arial Narrow" pitchFamily="34" charset="0"/>
            </a:endParaRP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3474554C-BDA2-4AE3-ABF2-3CF622F303BB}"/>
              </a:ext>
            </a:extLst>
          </p:cNvPr>
          <p:cNvSpPr/>
          <p:nvPr/>
        </p:nvSpPr>
        <p:spPr>
          <a:xfrm>
            <a:off x="7644801" y="3709552"/>
            <a:ext cx="439124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9388" indent="-179388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prstClr val="black"/>
                </a:solidFill>
                <a:latin typeface="Arial Narrow" pitchFamily="34" charset="0"/>
              </a:rPr>
              <a:t>Консультации профильных специалистов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prstClr val="black"/>
                </a:solidFill>
                <a:latin typeface="Arial Narrow" pitchFamily="34" charset="0"/>
              </a:rPr>
              <a:t>Диагностические услуги, </a:t>
            </a:r>
            <a:r>
              <a:rPr lang="ru-RU" sz="1400" i="1" dirty="0">
                <a:solidFill>
                  <a:prstClr val="black"/>
                </a:solidFill>
                <a:latin typeface="Arial Narrow" pitchFamily="34" charset="0"/>
              </a:rPr>
              <a:t>в т.ч. дорогостоящие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prstClr val="black"/>
                </a:solidFill>
                <a:latin typeface="Arial Narrow" pitchFamily="34" charset="0"/>
              </a:rPr>
              <a:t>Консультативно-диагностические услуги для пациентов со стоматологическими заболеваниями 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prstClr val="black"/>
                </a:solidFill>
                <a:latin typeface="Arial Narrow" pitchFamily="34" charset="0"/>
              </a:rPr>
              <a:t>Лабораторные услуги, </a:t>
            </a:r>
            <a:r>
              <a:rPr lang="ru-RU" sz="1400" i="1" dirty="0">
                <a:solidFill>
                  <a:prstClr val="black"/>
                </a:solidFill>
                <a:latin typeface="Arial Narrow" pitchFamily="34" charset="0"/>
              </a:rPr>
              <a:t>в т.ч. дорогостоящие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prstClr val="black"/>
                </a:solidFill>
                <a:latin typeface="Arial Narrow" pitchFamily="34" charset="0"/>
              </a:rPr>
              <a:t>Онкоскрининги </a:t>
            </a:r>
            <a:r>
              <a:rPr lang="ru-RU" sz="1400" i="1" dirty="0">
                <a:solidFill>
                  <a:prstClr val="black"/>
                </a:solidFill>
                <a:latin typeface="Arial Narrow" pitchFamily="34" charset="0"/>
              </a:rPr>
              <a:t>(РШМ, РМЖ, КРР- 2 этап)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prstClr val="black"/>
                </a:solidFill>
                <a:latin typeface="Arial Narrow" pitchFamily="34" charset="0"/>
              </a:rPr>
              <a:t>Профилактические осмотры детей до 18 лет и взрослых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prstClr val="black"/>
                </a:solidFill>
                <a:latin typeface="Arial Narrow" pitchFamily="34" charset="0"/>
              </a:rPr>
              <a:t>Процедуры и манипуляции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prstClr val="black"/>
                </a:solidFill>
                <a:latin typeface="Arial Narrow" pitchFamily="34" charset="0"/>
              </a:rPr>
              <a:t>Физиотерапевтическое лечение детям </a:t>
            </a:r>
            <a:br>
              <a:rPr lang="ru-RU" sz="1600" dirty="0">
                <a:solidFill>
                  <a:prstClr val="black"/>
                </a:solidFill>
                <a:latin typeface="Arial Narrow" pitchFamily="34" charset="0"/>
              </a:rPr>
            </a:br>
            <a:r>
              <a:rPr lang="ru-RU" sz="1600" dirty="0">
                <a:solidFill>
                  <a:prstClr val="black"/>
                </a:solidFill>
                <a:latin typeface="Arial Narrow" pitchFamily="34" charset="0"/>
              </a:rPr>
              <a:t>до 18 лет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B3A0BA6-2C1C-4D23-94BA-218F6E7B95C7}"/>
              </a:ext>
            </a:extLst>
          </p:cNvPr>
          <p:cNvSpPr txBox="1"/>
          <p:nvPr/>
        </p:nvSpPr>
        <p:spPr>
          <a:xfrm>
            <a:off x="7687327" y="1929127"/>
            <a:ext cx="1637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i="1" dirty="0">
                <a:solidFill>
                  <a:srgbClr val="E7E6E6">
                    <a:lumMod val="25000"/>
                  </a:srgbClr>
                </a:solidFill>
                <a:latin typeface="Arial Narrow" pitchFamily="34" charset="0"/>
              </a:rPr>
              <a:t>в том числе:</a:t>
            </a:r>
          </a:p>
        </p:txBody>
      </p:sp>
      <p:grpSp>
        <p:nvGrpSpPr>
          <p:cNvPr id="42" name="Группа 41"/>
          <p:cNvGrpSpPr/>
          <p:nvPr/>
        </p:nvGrpSpPr>
        <p:grpSpPr>
          <a:xfrm>
            <a:off x="484446" y="860823"/>
            <a:ext cx="1748391" cy="646331"/>
            <a:chOff x="9046606" y="207768"/>
            <a:chExt cx="1748391" cy="646331"/>
          </a:xfrm>
        </p:grpSpPr>
        <p:sp>
          <p:nvSpPr>
            <p:cNvPr id="40" name="Скругленный прямоугольник 39"/>
            <p:cNvSpPr/>
            <p:nvPr/>
          </p:nvSpPr>
          <p:spPr>
            <a:xfrm>
              <a:off x="9046606" y="255520"/>
              <a:ext cx="1567638" cy="533075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00">
                <a:solidFill>
                  <a:srgbClr val="E7E6E6">
                    <a:lumMod val="25000"/>
                  </a:srgbClr>
                </a:solidFill>
                <a:latin typeface="Arial Narrow" pitchFamily="34" charset="0"/>
              </a:endParaRPr>
            </a:p>
          </p:txBody>
        </p:sp>
        <p:sp>
          <p:nvSpPr>
            <p:cNvPr id="41" name="Прямоугольник 40"/>
            <p:cNvSpPr/>
            <p:nvPr/>
          </p:nvSpPr>
          <p:spPr>
            <a:xfrm>
              <a:off x="9057247" y="207768"/>
              <a:ext cx="1737750" cy="646331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ru-RU" sz="3600" b="1" dirty="0">
                  <a:latin typeface="Arial Narrow" pitchFamily="34" charset="0"/>
                </a:rPr>
                <a:t>ГОБМП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3688831" y="4335607"/>
            <a:ext cx="33762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Arial Narrow" pitchFamily="34" charset="0"/>
              </a:rPr>
              <a:t>Объем услуг КДУ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787927" y="3259387"/>
            <a:ext cx="33762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Arial Narrow" pitchFamily="34" charset="0"/>
              </a:rPr>
              <a:t>Объем услуг КДУ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130930" y="1183988"/>
            <a:ext cx="3934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Arial Narrow" pitchFamily="34" charset="0"/>
              </a:rPr>
              <a:t>Объем услуг</a:t>
            </a:r>
          </a:p>
        </p:txBody>
      </p:sp>
    </p:spTree>
    <p:extLst>
      <p:ext uri="{BB962C8B-B14F-4D97-AF65-F5344CB8AC3E}">
        <p14:creationId xmlns:p14="http://schemas.microsoft.com/office/powerpoint/2010/main" val="40672003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6792198"/>
              </p:ext>
            </p:extLst>
          </p:nvPr>
        </p:nvGraphicFramePr>
        <p:xfrm>
          <a:off x="540325" y="1047403"/>
          <a:ext cx="10834740" cy="450917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166948">
                  <a:extLst>
                    <a:ext uri="{9D8B030D-6E8A-4147-A177-3AD203B41FA5}">
                      <a16:colId xmlns:a16="http://schemas.microsoft.com/office/drawing/2014/main" val="218245856"/>
                    </a:ext>
                  </a:extLst>
                </a:gridCol>
                <a:gridCol w="2166948">
                  <a:extLst>
                    <a:ext uri="{9D8B030D-6E8A-4147-A177-3AD203B41FA5}">
                      <a16:colId xmlns:a16="http://schemas.microsoft.com/office/drawing/2014/main" val="800521997"/>
                    </a:ext>
                  </a:extLst>
                </a:gridCol>
                <a:gridCol w="2166948">
                  <a:extLst>
                    <a:ext uri="{9D8B030D-6E8A-4147-A177-3AD203B41FA5}">
                      <a16:colId xmlns:a16="http://schemas.microsoft.com/office/drawing/2014/main" val="4022718632"/>
                    </a:ext>
                  </a:extLst>
                </a:gridCol>
                <a:gridCol w="2166948">
                  <a:extLst>
                    <a:ext uri="{9D8B030D-6E8A-4147-A177-3AD203B41FA5}">
                      <a16:colId xmlns:a16="http://schemas.microsoft.com/office/drawing/2014/main" val="2723348316"/>
                    </a:ext>
                  </a:extLst>
                </a:gridCol>
                <a:gridCol w="2166948">
                  <a:extLst>
                    <a:ext uri="{9D8B030D-6E8A-4147-A177-3AD203B41FA5}">
                      <a16:colId xmlns:a16="http://schemas.microsoft.com/office/drawing/2014/main" val="3735157367"/>
                    </a:ext>
                  </a:extLst>
                </a:gridCol>
              </a:tblGrid>
              <a:tr h="195439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Arial Narrow" panose="020B0606020202030204" pitchFamily="34" charset="0"/>
                        </a:rPr>
                        <a:t>Услуги</a:t>
                      </a:r>
                      <a:endParaRPr lang="ru-RU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Arial Narrow" panose="020B0606020202030204" pitchFamily="34" charset="0"/>
                        </a:rPr>
                        <a:t>2018</a:t>
                      </a:r>
                      <a:r>
                        <a:rPr lang="en-US" dirty="0"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dirty="0">
                          <a:latin typeface="Arial Narrow" panose="020B0606020202030204" pitchFamily="34" charset="0"/>
                        </a:rPr>
                        <a:t>(ГОБМП)</a:t>
                      </a:r>
                      <a:endParaRPr lang="ru-RU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Arial Narrow" panose="020B0606020202030204" pitchFamily="34" charset="0"/>
                        </a:rPr>
                        <a:t>2019 (ГОБМП)</a:t>
                      </a:r>
                      <a:endParaRPr lang="ru-RU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Arial Narrow" panose="020B0606020202030204" pitchFamily="34" charset="0"/>
                        </a:rPr>
                        <a:t>2020 (ГОБМП)</a:t>
                      </a:r>
                      <a:endParaRPr lang="ru-RU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Arial Narrow" panose="020B0606020202030204" pitchFamily="34" charset="0"/>
                        </a:rPr>
                        <a:t>2020</a:t>
                      </a:r>
                      <a:r>
                        <a:rPr lang="ru-RU" baseline="0" dirty="0">
                          <a:latin typeface="Arial Narrow" panose="020B0606020202030204" pitchFamily="34" charset="0"/>
                        </a:rPr>
                        <a:t> (ОСМС)</a:t>
                      </a:r>
                      <a:endParaRPr lang="ru-RU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0361373"/>
                  </a:ext>
                </a:extLst>
              </a:tr>
              <a:tr h="326151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КПН,</a:t>
                      </a:r>
                      <a:r>
                        <a:rPr lang="ru-RU" b="1" baseline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b="1" i="1" baseline="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в том числе:</a:t>
                      </a:r>
                      <a:endParaRPr lang="ru-RU" b="1" i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1700</a:t>
                      </a:r>
                      <a:endParaRPr lang="ru-RU" sz="1800" b="1" kern="120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724</a:t>
                      </a:r>
                      <a:endParaRPr lang="ru-RU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605</a:t>
                      </a:r>
                      <a:endParaRPr lang="ru-RU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4690370"/>
                  </a:ext>
                </a:extLst>
              </a:tr>
              <a:tr h="326151">
                <a:tc>
                  <a:txBody>
                    <a:bodyPr/>
                    <a:lstStyle/>
                    <a:p>
                      <a:r>
                        <a:rPr lang="ru-RU" b="0" i="0" dirty="0">
                          <a:latin typeface="Arial Narrow" panose="020B0606020202030204" pitchFamily="34" charset="0"/>
                        </a:rPr>
                        <a:t>ПМСП</a:t>
                      </a:r>
                      <a:endParaRPr lang="ru-RU" b="0" i="0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Arial Narrow" panose="020B0606020202030204" pitchFamily="34" charset="0"/>
                        </a:rPr>
                        <a:t>1269</a:t>
                      </a:r>
                      <a:endParaRPr lang="ru-RU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Arial Narrow" panose="020B0606020202030204" pitchFamily="34" charset="0"/>
                        </a:rPr>
                        <a:t>231</a:t>
                      </a:r>
                      <a:endParaRPr lang="ru-RU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Arial Narrow" panose="020B0606020202030204" pitchFamily="34" charset="0"/>
                        </a:rPr>
                        <a:t>220</a:t>
                      </a:r>
                      <a:endParaRPr lang="ru-RU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6151">
                <a:tc>
                  <a:txBody>
                    <a:bodyPr/>
                    <a:lstStyle/>
                    <a:p>
                      <a:r>
                        <a:rPr lang="ru-RU" b="0" i="0" dirty="0">
                          <a:latin typeface="Arial Narrow" panose="020B0606020202030204" pitchFamily="34" charset="0"/>
                        </a:rPr>
                        <a:t>КДУ</a:t>
                      </a:r>
                      <a:endParaRPr lang="ru-RU" b="0" i="0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Arial Narrow" panose="020B0606020202030204" pitchFamily="34" charset="0"/>
                        </a:rPr>
                        <a:t>431</a:t>
                      </a:r>
                      <a:endParaRPr lang="ru-RU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 Narrow" panose="020B0606020202030204" pitchFamily="34" charset="0"/>
                        </a:rPr>
                        <a:t>493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 Narrow" panose="020B0606020202030204" pitchFamily="34" charset="0"/>
                        </a:rPr>
                        <a:t>385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2945">
                <a:tc>
                  <a:txBody>
                    <a:bodyPr/>
                    <a:lstStyle/>
                    <a:p>
                      <a:r>
                        <a:rPr lang="ru-RU" b="0" i="0" dirty="0">
                          <a:latin typeface="Arial Narrow" panose="020B0606020202030204" pitchFamily="34" charset="0"/>
                        </a:rPr>
                        <a:t>Лабораторные услуги</a:t>
                      </a:r>
                      <a:endParaRPr lang="ru-RU" b="0" i="0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Arial Narrow" panose="020B0606020202030204" pitchFamily="34" charset="0"/>
                        </a:rPr>
                        <a:t>1020</a:t>
                      </a:r>
                      <a:endParaRPr lang="ru-RU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Arial Narrow" panose="020B0606020202030204" pitchFamily="34" charset="0"/>
                        </a:rPr>
                        <a:t>349</a:t>
                      </a:r>
                      <a:endParaRPr lang="ru-RU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288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5209340"/>
                  </a:ext>
                </a:extLst>
              </a:tr>
              <a:tr h="562945">
                <a:tc>
                  <a:txBody>
                    <a:bodyPr/>
                    <a:lstStyle/>
                    <a:p>
                      <a:r>
                        <a:rPr lang="ru-RU" b="0" i="0" dirty="0">
                          <a:latin typeface="Arial Narrow" panose="020B0606020202030204" pitchFamily="34" charset="0"/>
                        </a:rPr>
                        <a:t>Профильные специалисты</a:t>
                      </a:r>
                      <a:endParaRPr lang="ru-RU" b="0" i="0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Arial Narrow" panose="020B0606020202030204" pitchFamily="34" charset="0"/>
                        </a:rPr>
                        <a:t>65</a:t>
                      </a:r>
                      <a:endParaRPr lang="ru-RU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Arial Narrow" panose="020B0606020202030204" pitchFamily="34" charset="0"/>
                        </a:rPr>
                        <a:t>27</a:t>
                      </a:r>
                      <a:endParaRPr lang="ru-RU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>
                          <a:latin typeface="Arial Narrow" panose="020B0606020202030204" pitchFamily="34" charset="0"/>
                        </a:rPr>
                        <a:t>24</a:t>
                      </a:r>
                      <a:endParaRPr lang="ru-RU" sz="1800" kern="1200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0777374"/>
                  </a:ext>
                </a:extLst>
              </a:tr>
              <a:tr h="562945"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КДУ* вне КПН, </a:t>
                      </a:r>
                      <a:r>
                        <a:rPr lang="ru-RU" sz="1800" b="1" i="1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в том числе:</a:t>
                      </a:r>
                      <a:endParaRPr lang="ru-RU" b="1" i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1400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1518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206</a:t>
                      </a:r>
                      <a:endParaRPr lang="ru-RU" sz="1800" b="1" kern="120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1517 </a:t>
                      </a:r>
                      <a:endParaRPr lang="ru-RU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8919787"/>
                  </a:ext>
                </a:extLst>
              </a:tr>
              <a:tr h="562945">
                <a:tc>
                  <a:txBody>
                    <a:bodyPr/>
                    <a:lstStyle/>
                    <a:p>
                      <a:r>
                        <a:rPr lang="ru-RU" b="0" i="0" dirty="0">
                          <a:latin typeface="Arial Narrow" panose="020B0606020202030204" pitchFamily="34" charset="0"/>
                        </a:rPr>
                        <a:t>Лабораторные услуг</a:t>
                      </a:r>
                      <a:endParaRPr lang="ru-RU" b="0" i="0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 Narrow" panose="020B0606020202030204" pitchFamily="34" charset="0"/>
                        </a:rPr>
                        <a:t>10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 Narrow" panose="020B0606020202030204" pitchFamily="34" charset="0"/>
                        </a:rPr>
                        <a:t>596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26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>
                          <a:latin typeface="Arial Narrow" panose="020B0606020202030204" pitchFamily="34" charset="0"/>
                        </a:rPr>
                        <a:t>717</a:t>
                      </a:r>
                      <a:endParaRPr lang="ru-RU" sz="1800" kern="1200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38307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i="0" dirty="0">
                          <a:latin typeface="Arial Narrow" panose="020B0606020202030204" pitchFamily="34" charset="0"/>
                        </a:rPr>
                        <a:t>Профильные специалисты</a:t>
                      </a:r>
                      <a:endParaRPr lang="ru-RU" sz="2000" b="0" i="0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Arial Narrow" panose="020B0606020202030204" pitchFamily="34" charset="0"/>
                        </a:rPr>
                        <a:t>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Arial Narrow" panose="020B0606020202030204" pitchFamily="34" charset="0"/>
                        </a:rPr>
                        <a:t>49</a:t>
                      </a:r>
                      <a:endParaRPr lang="ru-RU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>
                          <a:latin typeface="Arial Narrow" panose="020B0606020202030204" pitchFamily="34" charset="0"/>
                        </a:rPr>
                        <a:t>4</a:t>
                      </a:r>
                      <a:endParaRPr lang="ru-RU" sz="1800" kern="1200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>
                          <a:latin typeface="Arial Narrow" panose="020B0606020202030204" pitchFamily="34" charset="0"/>
                        </a:rPr>
                        <a:t>48</a:t>
                      </a:r>
                      <a:endParaRPr lang="ru-RU" sz="1800" kern="1200" dirty="0">
                        <a:solidFill>
                          <a:schemeClr val="bg2">
                            <a:lumMod val="25000"/>
                          </a:schemeClr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915BC390-16D5-4575-BAA1-C94A9184556D}"/>
              </a:ext>
            </a:extLst>
          </p:cNvPr>
          <p:cNvSpPr txBox="1">
            <a:spLocks/>
          </p:cNvSpPr>
          <p:nvPr/>
        </p:nvSpPr>
        <p:spPr>
          <a:xfrm>
            <a:off x="540325" y="179142"/>
            <a:ext cx="10834740" cy="735257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СТРУКТУРА МЕДИЦИНСКИХ УСЛУГ</a:t>
            </a:r>
            <a:b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текущей и предлагаемой модели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40325" y="5843847"/>
            <a:ext cx="10834740" cy="69827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anose="020B0606020202030204" pitchFamily="34" charset="0"/>
              </a:rPr>
              <a:t>*</a:t>
            </a:r>
            <a:r>
              <a:rPr kumimoji="0" lang="ru-RU" sz="1600" b="0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anose="020B0606020202030204" pitchFamily="34" charset="0"/>
              </a:rPr>
              <a:t>Необходимо </a:t>
            </a:r>
            <a:r>
              <a:rPr kumimoji="0" lang="ru-RU" sz="1600" b="0" i="1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anose="020B0606020202030204" pitchFamily="34" charset="0"/>
              </a:rPr>
              <a:t>допфинансирование</a:t>
            </a:r>
            <a:r>
              <a:rPr kumimoji="0" lang="ru-RU" sz="1600" b="0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anose="020B0606020202030204" pitchFamily="34" charset="0"/>
              </a:rPr>
              <a:t> на КДУ вне КПН в случае оптимизации КПН в рамках ГОБМП в 2019 году до момента внедрения ОСМС </a:t>
            </a:r>
          </a:p>
        </p:txBody>
      </p:sp>
    </p:spTree>
    <p:extLst>
      <p:ext uri="{BB962C8B-B14F-4D97-AF65-F5344CB8AC3E}">
        <p14:creationId xmlns:p14="http://schemas.microsoft.com/office/powerpoint/2010/main" val="14725422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1353" y="914400"/>
            <a:ext cx="11668369" cy="55567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900" b="1" dirty="0">
                <a:latin typeface="Arial Narrow" pitchFamily="34" charset="0"/>
              </a:rPr>
              <a:t>РАЗРАБОТАНЫ И ПОДЛЕЖАТ РЕАЛИЗАЦИИ В НПА И В ИС</a:t>
            </a:r>
          </a:p>
          <a:p>
            <a:pPr marL="0" indent="0">
              <a:buNone/>
            </a:pPr>
            <a:endParaRPr lang="ru-RU" sz="1700" b="1" dirty="0">
              <a:latin typeface="Arial Narrow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100" dirty="0">
                <a:latin typeface="Arial Narrow" pitchFamily="34" charset="0"/>
              </a:rPr>
              <a:t>Перечень медицинских услуг по кодам тарификатора, оказываемые специалистами ПМСП</a:t>
            </a:r>
          </a:p>
          <a:p>
            <a:pPr>
              <a:buFont typeface="Wingdings" pitchFamily="2" charset="2"/>
              <a:buChar char="Ø"/>
            </a:pPr>
            <a:r>
              <a:rPr lang="ru-RU" sz="2100" dirty="0">
                <a:latin typeface="Arial Narrow" pitchFamily="34" charset="0"/>
              </a:rPr>
              <a:t>Перечень медицинских услуг по кодам тарификатора, оказываемые консультативно-диагностическими организациями</a:t>
            </a:r>
          </a:p>
          <a:p>
            <a:pPr>
              <a:buFont typeface="Wingdings" pitchFamily="2" charset="2"/>
              <a:buChar char="Ø"/>
            </a:pPr>
            <a:r>
              <a:rPr lang="ru-RU" sz="2100" dirty="0">
                <a:latin typeface="Arial Narrow" pitchFamily="34" charset="0"/>
              </a:rPr>
              <a:t>Перечень медицинских услуг по кодам тарификатора, оказываемые средними медицинским работниками</a:t>
            </a:r>
          </a:p>
          <a:p>
            <a:pPr>
              <a:buFont typeface="Wingdings" pitchFamily="2" charset="2"/>
              <a:buChar char="Ø"/>
            </a:pPr>
            <a:r>
              <a:rPr lang="ru-RU" sz="2100" dirty="0">
                <a:latin typeface="Arial Narrow" pitchFamily="34" charset="0"/>
              </a:rPr>
              <a:t>Перечень медицинских услуг по кодам тарификатора, оказываемые в рамках ГОБМП</a:t>
            </a:r>
          </a:p>
          <a:p>
            <a:pPr>
              <a:buFont typeface="Wingdings" pitchFamily="2" charset="2"/>
              <a:buChar char="Ø"/>
            </a:pPr>
            <a:r>
              <a:rPr lang="ru-RU" sz="2100" dirty="0">
                <a:latin typeface="Arial Narrow" pitchFamily="34" charset="0"/>
              </a:rPr>
              <a:t>Перечень медицинских услуг по кодам тарификатора, оказываемые в системе ОСМС</a:t>
            </a:r>
          </a:p>
          <a:p>
            <a:pPr>
              <a:buFont typeface="Wingdings" pitchFamily="2" charset="2"/>
              <a:buChar char="Ø"/>
            </a:pPr>
            <a:r>
              <a:rPr lang="ru-RU" sz="2100" dirty="0">
                <a:latin typeface="Arial Narrow" pitchFamily="34" charset="0"/>
              </a:rPr>
              <a:t>Перечень медицинских услуг по кодам тарификатора, оказываемые в рамках диспансерного наблюдения</a:t>
            </a:r>
          </a:p>
          <a:p>
            <a:pPr>
              <a:buFont typeface="Wingdings" pitchFamily="2" charset="2"/>
              <a:buChar char="Ø"/>
            </a:pPr>
            <a:r>
              <a:rPr lang="ru-RU" sz="2100" dirty="0">
                <a:latin typeface="Arial Narrow" pitchFamily="34" charset="0"/>
              </a:rPr>
              <a:t>Перечень медицинских услуг по кодам тарификатора, оказываемые в рамках программ управления заболеваниями</a:t>
            </a:r>
          </a:p>
          <a:p>
            <a:pPr>
              <a:buFont typeface="Wingdings" pitchFamily="2" charset="2"/>
              <a:buChar char="Ø"/>
            </a:pPr>
            <a:r>
              <a:rPr lang="ru-RU" sz="2100" dirty="0">
                <a:latin typeface="Arial Narrow" pitchFamily="34" charset="0"/>
              </a:rPr>
              <a:t>Перечень медицинских услуг по кодам тарификатора, оказываемые при социально-значимых заболеваниях</a:t>
            </a:r>
          </a:p>
          <a:p>
            <a:pPr>
              <a:buFont typeface="Wingdings" pitchFamily="2" charset="2"/>
              <a:buChar char="Ø"/>
            </a:pPr>
            <a:r>
              <a:rPr lang="ru-RU" sz="2100" dirty="0">
                <a:latin typeface="Arial Narrow" pitchFamily="34" charset="0"/>
              </a:rPr>
              <a:t>Перечень медицинских услуг по кодам тарификатора, оказываемые, лицам представляющих опасность для окружающих</a:t>
            </a:r>
          </a:p>
          <a:p>
            <a:pPr>
              <a:buFont typeface="Wingdings" pitchFamily="2" charset="2"/>
              <a:buChar char="Ø"/>
            </a:pPr>
            <a:r>
              <a:rPr lang="ru-RU" sz="2100" dirty="0">
                <a:latin typeface="Arial Narrow" pitchFamily="34" charset="0"/>
              </a:rPr>
              <a:t>Перечень лабораторных услуг по кодам тарификатора, оказываемые в условиях централизованной лаборатории</a:t>
            </a:r>
          </a:p>
          <a:p>
            <a:pPr>
              <a:buFont typeface="Wingdings" pitchFamily="2" charset="2"/>
              <a:buChar char="Ø"/>
            </a:pPr>
            <a:r>
              <a:rPr lang="ru-RU" sz="2100" dirty="0">
                <a:latin typeface="Arial Narrow" pitchFamily="34" charset="0"/>
              </a:rPr>
              <a:t>Перечень необходимых пунктов забора, кадровых ресурсов и оборудования для оказания лабораторных услуг в МО</a:t>
            </a:r>
          </a:p>
          <a:p>
            <a:pPr>
              <a:buFont typeface="Wingdings" pitchFamily="2" charset="2"/>
              <a:buChar char="Ø"/>
            </a:pPr>
            <a:r>
              <a:rPr lang="ru-RU" sz="2100" dirty="0">
                <a:latin typeface="Arial Narrow" pitchFamily="34" charset="0"/>
              </a:rPr>
              <a:t>Детализированный перечень медицинских услуг (тарификатор)</a:t>
            </a:r>
          </a:p>
        </p:txBody>
      </p:sp>
      <p:sp>
        <p:nvSpPr>
          <p:cNvPr id="4" name="Заголовок 11"/>
          <p:cNvSpPr txBox="1">
            <a:spLocks/>
          </p:cNvSpPr>
          <p:nvPr/>
        </p:nvSpPr>
        <p:spPr>
          <a:xfrm>
            <a:off x="0" y="228748"/>
            <a:ext cx="12191999" cy="425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/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АМБУЛАТОРНО-ПОЛИКЛИНИЧЕСКАЯ ПОМОЩЬ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56935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Заголовок 11"/>
          <p:cNvSpPr txBox="1">
            <a:spLocks/>
          </p:cNvSpPr>
          <p:nvPr/>
        </p:nvSpPr>
        <p:spPr>
          <a:xfrm>
            <a:off x="0" y="228748"/>
            <a:ext cx="12191999" cy="425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/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ПЕРВИЧНАЯ МЕДИКО-САНИТАРНАЯ ПОМОЩЬ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H="1">
            <a:off x="176782" y="767460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Прямоугольник 58"/>
          <p:cNvSpPr/>
          <p:nvPr/>
        </p:nvSpPr>
        <p:spPr>
          <a:xfrm>
            <a:off x="102816" y="1872484"/>
            <a:ext cx="3426222" cy="454890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266700" marR="0" lvl="0" indent="-2667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24629" y="1213486"/>
            <a:ext cx="5721989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</a:rPr>
              <a:t>Перечень услуг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6033891" y="1209389"/>
            <a:ext cx="6024012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dirty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Что нового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 flipH="1">
            <a:off x="176782" y="1106237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1755286" y="6452614"/>
            <a:ext cx="364725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76782" y="1761666"/>
            <a:ext cx="5591695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Профилактические прививки, </a:t>
            </a:r>
            <a:r>
              <a:rPr lang="ru-RU" sz="1600" i="1" u="sng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согласно перечню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Профилактические медицинские осмотры целевых групп населения, за исключением лиц, указанных в Законе Республики Казахстан "Об обязательном социальном медицинском страховании";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Патронаж детей в возрасте до одного года;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Наблюдение беременности;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Динамическое наблюдение больных с хроническими заболеваниями </a:t>
            </a:r>
            <a:r>
              <a:rPr lang="ru-RU" sz="1600" i="1" u="sng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по перечню;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Медико-социальная помощь на уровне ПМСП при социально значимых заболеваниях </a:t>
            </a:r>
            <a:r>
              <a:rPr lang="ru-RU" sz="1600" i="1" u="sng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по перечню;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Неотложная медицинская помощь;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Прием, консультация специалиста первичной медико-санитарной помощи при острых или обострении хронических заболеваний;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Диагностические услуги, в том числе лабораторная диагностика, </a:t>
            </a:r>
            <a:r>
              <a:rPr lang="ru-RU" sz="1600" i="1" u="sng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по перечню;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Консультирование пациентов по вопросам здорового образа жизни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6651B3C-5B4E-4CFB-A095-87006796E524}"/>
              </a:ext>
            </a:extLst>
          </p:cNvPr>
          <p:cNvSpPr txBox="1"/>
          <p:nvPr/>
        </p:nvSpPr>
        <p:spPr>
          <a:xfrm>
            <a:off x="176782" y="759267"/>
            <a:ext cx="118811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>
                <a:latin typeface="Arial Narrow" panose="020B0606020202030204" pitchFamily="34" charset="0"/>
              </a:rPr>
              <a:t>Метод оплаты</a:t>
            </a:r>
            <a:r>
              <a:rPr lang="ru-RU" b="1" dirty="0">
                <a:latin typeface="Arial Narrow" panose="020B0606020202030204" pitchFamily="34" charset="0"/>
              </a:rPr>
              <a:t>:</a:t>
            </a:r>
            <a:r>
              <a:rPr lang="kk-KZ" b="1" dirty="0">
                <a:latin typeface="Arial Narrow" panose="020B0606020202030204" pitchFamily="34" charset="0"/>
              </a:rPr>
              <a:t> </a:t>
            </a:r>
            <a:r>
              <a:rPr lang="kk-KZ" dirty="0">
                <a:latin typeface="Arial Narrow" panose="020B0606020202030204" pitchFamily="34" charset="0"/>
              </a:rPr>
              <a:t>комплексный подушевой норматив (включая СКПН, СКУС, школьная медицина) </a:t>
            </a:r>
            <a:endParaRPr lang="x-none" dirty="0">
              <a:latin typeface="Arial Narrow" panose="020B0606020202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33891" y="1755615"/>
            <a:ext cx="571084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200" dirty="0">
                <a:solidFill>
                  <a:schemeClr val="accent6">
                    <a:lumMod val="50000"/>
                  </a:schemeClr>
                </a:solidFill>
              </a:rPr>
              <a:t>Определены Правила оказания первичной медико-санитарной помощи, согласно Приказа МЗ РК </a:t>
            </a:r>
            <a:r>
              <a:rPr lang="ru-RU" sz="1200" b="1" dirty="0">
                <a:solidFill>
                  <a:schemeClr val="accent6">
                    <a:lumMod val="50000"/>
                  </a:schemeClr>
                </a:solidFill>
              </a:rPr>
              <a:t>№281 (далее – Правила) </a:t>
            </a:r>
            <a:r>
              <a:rPr lang="ru-RU" sz="1200" b="1" i="1" dirty="0">
                <a:solidFill>
                  <a:schemeClr val="accent6">
                    <a:lumMod val="50000"/>
                  </a:schemeClr>
                </a:solidFill>
              </a:rPr>
              <a:t>(в новой редакции)</a:t>
            </a:r>
            <a:r>
              <a:rPr lang="ru-RU" sz="1200" i="1" dirty="0">
                <a:solidFill>
                  <a:schemeClr val="accent6">
                    <a:lumMod val="50000"/>
                  </a:schemeClr>
                </a:solidFill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1200" dirty="0">
              <a:solidFill>
                <a:schemeClr val="accent6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200" dirty="0">
                <a:solidFill>
                  <a:schemeClr val="accent6">
                    <a:lumMod val="50000"/>
                  </a:schemeClr>
                </a:solidFill>
              </a:rPr>
              <a:t>Перечень медицинских услуг, оказываемых медицинскими работниками ПМСП (фельдшер, акушер, медицинская сестра со средним и/или высшим медицинским образованием) (приложение 1 Правил)</a:t>
            </a:r>
            <a:endParaRPr lang="ru-RU" sz="1200" b="1" i="1" dirty="0">
              <a:solidFill>
                <a:schemeClr val="accent6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1200" dirty="0">
              <a:solidFill>
                <a:schemeClr val="accent6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200" dirty="0">
                <a:solidFill>
                  <a:schemeClr val="accent6">
                    <a:lumMod val="50000"/>
                  </a:schemeClr>
                </a:solidFill>
              </a:rPr>
              <a:t>Перечень медицинских услуг, оказываемых врачами ПМСП (ВОП, участковый врач терапевт/ участковый педиатр) (приложение 2 Правил)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12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200" dirty="0">
                <a:solidFill>
                  <a:schemeClr val="accent6">
                    <a:lumMod val="50000"/>
                  </a:schemeClr>
                </a:solidFill>
              </a:rPr>
              <a:t>Перечень поводов обращения  в организации ПМСП </a:t>
            </a:r>
          </a:p>
          <a:p>
            <a:r>
              <a:rPr lang="ru-RU" sz="1200" dirty="0">
                <a:solidFill>
                  <a:schemeClr val="accent6">
                    <a:lumMod val="50000"/>
                  </a:schemeClr>
                </a:solidFill>
              </a:rPr>
              <a:t>       (приложение 4 Правил) </a:t>
            </a:r>
          </a:p>
          <a:p>
            <a:endParaRPr lang="ru-RU" sz="12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200" dirty="0">
                <a:solidFill>
                  <a:schemeClr val="accent6">
                    <a:lumMod val="50000"/>
                  </a:schemeClr>
                </a:solidFill>
              </a:rPr>
              <a:t>Перечень заболеваний, подлежащих динамическому наблюдению в организациях ПМСП</a:t>
            </a:r>
            <a:r>
              <a:rPr lang="ru-RU" sz="1200" b="1" i="1" dirty="0">
                <a:solidFill>
                  <a:schemeClr val="accent6">
                    <a:lumMod val="50000"/>
                  </a:schemeClr>
                </a:solidFill>
              </a:rPr>
              <a:t>(25 групп) </a:t>
            </a:r>
            <a:r>
              <a:rPr lang="ru-RU" sz="1200" dirty="0">
                <a:solidFill>
                  <a:schemeClr val="accent6">
                    <a:lumMod val="50000"/>
                  </a:schemeClr>
                </a:solidFill>
              </a:rPr>
              <a:t>(приложение 5 Правил)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12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200" dirty="0">
                <a:solidFill>
                  <a:schemeClr val="accent6">
                    <a:lumMod val="50000"/>
                  </a:schemeClr>
                </a:solidFill>
              </a:rPr>
              <a:t>Алгоритм организации оказания медицинской помощи                               лицам с хроническими заболеваниями (приложение 6 Правил) </a:t>
            </a:r>
            <a:r>
              <a:rPr lang="ru-RU" sz="1100" b="1" i="1" dirty="0">
                <a:solidFill>
                  <a:schemeClr val="accent6">
                    <a:lumMod val="50000"/>
                  </a:schemeClr>
                </a:solidFill>
              </a:rPr>
              <a:t>(определение периодичности осмотров СМР, врачом ПМСП, профильным специалистом, обязательный минимум диагностических исследований)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1100" b="1" i="1" dirty="0">
              <a:solidFill>
                <a:schemeClr val="accent6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200" dirty="0">
                <a:solidFill>
                  <a:schemeClr val="accent6">
                    <a:lumMod val="50000"/>
                  </a:schemeClr>
                </a:solidFill>
              </a:rPr>
              <a:t>Автоматизация мониторинга качества и объема услуг с учетом новых Правил </a:t>
            </a:r>
            <a:r>
              <a:rPr lang="ru-RU" sz="1100" b="1" i="1" dirty="0">
                <a:solidFill>
                  <a:schemeClr val="accent6">
                    <a:lumMod val="50000"/>
                  </a:schemeClr>
                </a:solidFill>
              </a:rPr>
              <a:t>(ФЛК, автоматическая выборка, увеличение охвата, и др.)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1200" b="1" dirty="0">
              <a:solidFill>
                <a:schemeClr val="accent6">
                  <a:lumMod val="50000"/>
                </a:schemeClr>
              </a:solidFill>
            </a:endParaRPr>
          </a:p>
          <a:p>
            <a:endParaRPr lang="ru-RU" sz="12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00164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D48900-ABA1-4AC1-8527-30F86B130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526" y="826242"/>
            <a:ext cx="10942738" cy="649943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СТРУКТУРА КОМПЛЕКСНОГО ПОДУШЕВОГО НОРМАТИВА </a:t>
            </a:r>
            <a:b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АМБУЛАТОРНО-ПОЛИКЛИНИЧЕСКОЙ ПОМОЩИ</a:t>
            </a:r>
            <a:b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В РАМКАХ ГОБМП В 2020 ГОДУ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729E7497-5A29-486A-AE0B-8993F7DEE3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1809923"/>
              </p:ext>
            </p:extLst>
          </p:nvPr>
        </p:nvGraphicFramePr>
        <p:xfrm>
          <a:off x="460937" y="2016322"/>
          <a:ext cx="11341915" cy="415159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27496">
                  <a:extLst>
                    <a:ext uri="{9D8B030D-6E8A-4147-A177-3AD203B41FA5}">
                      <a16:colId xmlns:a16="http://schemas.microsoft.com/office/drawing/2014/main" val="353420431"/>
                    </a:ext>
                  </a:extLst>
                </a:gridCol>
                <a:gridCol w="3101585">
                  <a:extLst>
                    <a:ext uri="{9D8B030D-6E8A-4147-A177-3AD203B41FA5}">
                      <a16:colId xmlns:a16="http://schemas.microsoft.com/office/drawing/2014/main" val="2248384622"/>
                    </a:ext>
                  </a:extLst>
                </a:gridCol>
                <a:gridCol w="1739282">
                  <a:extLst>
                    <a:ext uri="{9D8B030D-6E8A-4147-A177-3AD203B41FA5}">
                      <a16:colId xmlns:a16="http://schemas.microsoft.com/office/drawing/2014/main" val="3485358883"/>
                    </a:ext>
                  </a:extLst>
                </a:gridCol>
                <a:gridCol w="3265714">
                  <a:extLst>
                    <a:ext uri="{9D8B030D-6E8A-4147-A177-3AD203B41FA5}">
                      <a16:colId xmlns:a16="http://schemas.microsoft.com/office/drawing/2014/main" val="1807411990"/>
                    </a:ext>
                  </a:extLst>
                </a:gridCol>
                <a:gridCol w="1559379">
                  <a:extLst>
                    <a:ext uri="{9D8B030D-6E8A-4147-A177-3AD203B41FA5}">
                      <a16:colId xmlns:a16="http://schemas.microsoft.com/office/drawing/2014/main" val="753673697"/>
                    </a:ext>
                  </a:extLst>
                </a:gridCol>
                <a:gridCol w="1148459">
                  <a:extLst>
                    <a:ext uri="{9D8B030D-6E8A-4147-A177-3AD203B41FA5}">
                      <a16:colId xmlns:a16="http://schemas.microsoft.com/office/drawing/2014/main" val="3359336115"/>
                    </a:ext>
                  </a:extLst>
                </a:gridCol>
              </a:tblGrid>
              <a:tr h="973317">
                <a:tc>
                  <a:txBody>
                    <a:bodyPr/>
                    <a:lstStyle/>
                    <a:p>
                      <a:r>
                        <a:rPr lang="ru-RU" dirty="0">
                          <a:latin typeface="Arial Narrow" panose="020B0606020202030204" pitchFamily="34" charset="0"/>
                        </a:rPr>
                        <a:t>№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Arial Narrow" panose="020B0606020202030204" pitchFamily="34" charset="0"/>
                        </a:rPr>
                        <a:t>Первичная медико-санитарная помощь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>
                          <a:latin typeface="Arial Narrow" panose="020B0606020202030204" pitchFamily="34" charset="0"/>
                        </a:rPr>
                        <a:t>Количество наименований услуг</a:t>
                      </a:r>
                    </a:p>
                    <a:p>
                      <a:pPr algn="ctr"/>
                      <a:endParaRPr lang="ru-RU" dirty="0"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>
                          <a:latin typeface="Arial Narrow" panose="020B0606020202030204" pitchFamily="34" charset="0"/>
                        </a:rPr>
                        <a:t>Консультативно-диагностическая помощь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Arial Narrow" panose="020B0606020202030204" pitchFamily="34" charset="0"/>
                        </a:rPr>
                        <a:t>Количество наименований услуг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Arial Narrow" panose="020B0606020202030204" pitchFamily="34" charset="0"/>
                        </a:rPr>
                        <a:t>Всего ПМСП и КДП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1974428"/>
                  </a:ext>
                </a:extLst>
              </a:tr>
              <a:tr h="438984">
                <a:tc>
                  <a:txBody>
                    <a:bodyPr/>
                    <a:lstStyle/>
                    <a:p>
                      <a:r>
                        <a:rPr lang="ru-RU" dirty="0">
                          <a:latin typeface="Arial Narrow" panose="020B060602020203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>
                          <a:effectLst/>
                          <a:latin typeface="Arial Narrow" panose="020B0606020202030204" pitchFamily="34" charset="0"/>
                        </a:rPr>
                        <a:t>Прием специалистов ПМСП</a:t>
                      </a:r>
                      <a:endParaRPr lang="ru-RU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Arial Narrow" panose="020B0606020202030204" pitchFamily="34" charset="0"/>
                        </a:rPr>
                        <a:t>127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>
                          <a:effectLst/>
                          <a:latin typeface="Arial Narrow" panose="020B0606020202030204" pitchFamily="34" charset="0"/>
                        </a:rPr>
                        <a:t>Консультации профильных специалистов</a:t>
                      </a:r>
                      <a:endParaRPr lang="ru-RU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Arial Narrow" panose="020B0606020202030204" pitchFamily="34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Arial Narrow" panose="020B0606020202030204" pitchFamily="34" charset="0"/>
                        </a:rPr>
                        <a:t>151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9348867"/>
                  </a:ext>
                </a:extLst>
              </a:tr>
              <a:tr h="438984">
                <a:tc>
                  <a:txBody>
                    <a:bodyPr/>
                    <a:lstStyle/>
                    <a:p>
                      <a:r>
                        <a:rPr lang="ru-RU" dirty="0">
                          <a:latin typeface="Arial Narrow" panose="020B0606020202030204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>
                          <a:effectLst/>
                          <a:latin typeface="Arial Narrow" panose="020B0606020202030204" pitchFamily="34" charset="0"/>
                        </a:rPr>
                        <a:t>Диагностические исследования</a:t>
                      </a:r>
                      <a:endParaRPr lang="ru-RU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Arial Narrow" panose="020B0606020202030204" pitchFamily="34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>
                          <a:effectLst/>
                          <a:latin typeface="Arial Narrow" panose="020B0606020202030204" pitchFamily="34" charset="0"/>
                        </a:rPr>
                        <a:t>Диагностические исследования</a:t>
                      </a:r>
                      <a:endParaRPr lang="ru-RU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Arial Narrow" panose="020B0606020202030204" pitchFamily="34" charset="0"/>
                        </a:rPr>
                        <a:t>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Arial Narrow" panose="020B0606020202030204" pitchFamily="34" charset="0"/>
                        </a:rPr>
                        <a:t>77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8376120"/>
                  </a:ext>
                </a:extLst>
              </a:tr>
              <a:tr h="438984">
                <a:tc>
                  <a:txBody>
                    <a:bodyPr/>
                    <a:lstStyle/>
                    <a:p>
                      <a:r>
                        <a:rPr lang="ru-RU" dirty="0">
                          <a:latin typeface="Arial Narrow" panose="020B0606020202030204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>
                          <a:effectLst/>
                          <a:latin typeface="Arial Narrow" panose="020B0606020202030204" pitchFamily="34" charset="0"/>
                        </a:rPr>
                        <a:t>Лабораторные исследования, в том числе экспресс-диагностика</a:t>
                      </a:r>
                      <a:endParaRPr lang="ru-RU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Arial Narrow" panose="020B0606020202030204" pitchFamily="34" charset="0"/>
                        </a:rPr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>
                          <a:effectLst/>
                          <a:latin typeface="Arial Narrow" panose="020B0606020202030204" pitchFamily="34" charset="0"/>
                        </a:rPr>
                        <a:t>Лабораторные исследования</a:t>
                      </a:r>
                      <a:endParaRPr lang="ru-RU" dirty="0">
                        <a:latin typeface="Arial Narrow" panose="020B0606020202030204" pitchFamily="34" charset="0"/>
                      </a:endParaRPr>
                    </a:p>
                    <a:p>
                      <a:endParaRPr lang="ru-RU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Arial Narrow" panose="020B0606020202030204" pitchFamily="34" charset="0"/>
                        </a:rPr>
                        <a:t>243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Arial Narrow" panose="020B0606020202030204" pitchFamily="34" charset="0"/>
                        </a:rPr>
                        <a:t>288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007009"/>
                  </a:ext>
                </a:extLst>
              </a:tr>
              <a:tr h="231202">
                <a:tc>
                  <a:txBody>
                    <a:bodyPr/>
                    <a:lstStyle/>
                    <a:p>
                      <a:r>
                        <a:rPr lang="ru-RU" dirty="0">
                          <a:latin typeface="Arial Narrow" panose="020B0606020202030204" pitchFamily="34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>
                          <a:effectLst/>
                          <a:latin typeface="Arial Narrow" panose="020B0606020202030204" pitchFamily="34" charset="0"/>
                        </a:rPr>
                        <a:t>Процедуры и манипуляции </a:t>
                      </a:r>
                      <a:endParaRPr lang="ru-RU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Arial Narrow" panose="020B0606020202030204" pitchFamily="34" charset="0"/>
                        </a:rPr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>
                          <a:effectLst/>
                          <a:latin typeface="Arial Narrow" panose="020B0606020202030204" pitchFamily="34" charset="0"/>
                        </a:rPr>
                        <a:t>Процедуры и манипуляции</a:t>
                      </a:r>
                      <a:endParaRPr lang="ru-RU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Arial Narrow" panose="020B0606020202030204" pitchFamily="34" charset="0"/>
                        </a:rPr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Arial Narrow" panose="020B0606020202030204" pitchFamily="34" charset="0"/>
                        </a:rPr>
                        <a:t>71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9725890"/>
                  </a:ext>
                </a:extLst>
              </a:tr>
              <a:tr h="438984">
                <a:tc>
                  <a:txBody>
                    <a:bodyPr/>
                    <a:lstStyle/>
                    <a:p>
                      <a:r>
                        <a:rPr lang="ru-RU" dirty="0">
                          <a:latin typeface="Arial Narrow" panose="020B0606020202030204" pitchFamily="34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err="1">
                          <a:effectLst/>
                          <a:latin typeface="Arial Narrow" panose="020B0606020202030204" pitchFamily="34" charset="0"/>
                        </a:rPr>
                        <a:t>Скрининги</a:t>
                      </a:r>
                      <a:endParaRPr lang="ru-RU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Arial Narrow" panose="020B0606020202030204" pitchFamily="34" charset="0"/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Arial Narrow" panose="020B0606020202030204" pitchFamily="34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Arial Narrow" panose="020B0606020202030204" pitchFamily="34" charset="0"/>
                        </a:rPr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919209"/>
                  </a:ext>
                </a:extLst>
              </a:tr>
              <a:tr h="438984">
                <a:tc>
                  <a:txBody>
                    <a:bodyPr/>
                    <a:lstStyle/>
                    <a:p>
                      <a:endParaRPr lang="ru-RU" b="1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latin typeface="Arial Narrow" panose="020B0606020202030204" pitchFamily="34" charset="0"/>
                        </a:rPr>
                        <a:t>ИТОГО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Arial Narrow" panose="020B0606020202030204" pitchFamily="34" charset="0"/>
                        </a:rPr>
                        <a:t>220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Arial Narrow" panose="020B0606020202030204" pitchFamily="34" charset="0"/>
                        </a:rPr>
                        <a:t>385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Arial Narrow" panose="020B0606020202030204" pitchFamily="34" charset="0"/>
                        </a:rPr>
                        <a:t>605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1951063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00050" y="6139543"/>
            <a:ext cx="113973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>
                <a:solidFill>
                  <a:srgbClr val="002060"/>
                </a:solidFill>
                <a:latin typeface="Arial Narrow" pitchFamily="34" charset="0"/>
              </a:rPr>
              <a:t>Примечание: </a:t>
            </a:r>
            <a:r>
              <a:rPr lang="ru-RU" b="1" i="1" dirty="0">
                <a:latin typeface="Arial Narrow" pitchFamily="34" charset="0"/>
              </a:rPr>
              <a:t>Требуется выделение дополнительных средств в объеме </a:t>
            </a:r>
            <a:r>
              <a:rPr lang="en-US" b="1" i="1" dirty="0">
                <a:latin typeface="Arial Narrow" pitchFamily="34" charset="0"/>
              </a:rPr>
              <a:t>~30 </a:t>
            </a:r>
            <a:r>
              <a:rPr lang="ru-RU" b="1" i="1" dirty="0" err="1">
                <a:latin typeface="Arial Narrow" pitchFamily="34" charset="0"/>
              </a:rPr>
              <a:t>млрд.тенге</a:t>
            </a:r>
            <a:r>
              <a:rPr lang="ru-RU" b="1" i="1" dirty="0">
                <a:latin typeface="Arial Narrow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60582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0331" y="250896"/>
            <a:ext cx="11178632" cy="352312"/>
          </a:xfrm>
        </p:spPr>
        <p:txBody>
          <a:bodyPr>
            <a:noAutofit/>
          </a:bodyPr>
          <a:lstStyle/>
          <a:p>
            <a:pPr algn="l"/>
            <a:r>
              <a:rPr lang="ru-RU" sz="2400" b="1" dirty="0">
                <a:solidFill>
                  <a:srgbClr val="002673"/>
                </a:solidFill>
                <a:latin typeface="Arial Narrow" panose="020B0606020202030204" pitchFamily="34" charset="0"/>
                <a:cs typeface="Arial" charset="0"/>
              </a:rPr>
              <a:t>Глобальный тренд: </a:t>
            </a:r>
            <a:r>
              <a:rPr lang="ru-RU" sz="2400" b="1" dirty="0">
                <a:solidFill>
                  <a:srgbClr val="C00000"/>
                </a:solidFill>
                <a:latin typeface="Arial Narrow" panose="020B0606020202030204" pitchFamily="34" charset="0"/>
                <a:cs typeface="Arial" charset="0"/>
              </a:rPr>
              <a:t>обеспечение всеобщего охвата и управление хроническими неинфекционными заболеваниями</a:t>
            </a:r>
            <a:endParaRPr lang="ru-RU" sz="2400" b="1" dirty="0">
              <a:solidFill>
                <a:srgbClr val="C00000"/>
              </a:solidFill>
              <a:latin typeface="Arial Narrow" panose="020B0606020202030204" pitchFamily="34" charset="0"/>
              <a:ea typeface="+mn-ea"/>
              <a:cs typeface="Arial" charset="0"/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600331" y="836712"/>
            <a:ext cx="10980000" cy="0"/>
          </a:xfrm>
          <a:prstGeom prst="line">
            <a:avLst/>
          </a:prstGeom>
          <a:ln w="38100">
            <a:solidFill>
              <a:srgbClr val="00267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>
            <a:cxnSpLocks/>
          </p:cNvCxnSpPr>
          <p:nvPr/>
        </p:nvCxnSpPr>
        <p:spPr>
          <a:xfrm>
            <a:off x="606000" y="2852936"/>
            <a:ext cx="4590517" cy="0"/>
          </a:xfrm>
          <a:prstGeom prst="line">
            <a:avLst/>
          </a:prstGeom>
          <a:ln w="19050">
            <a:solidFill>
              <a:srgbClr val="002673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Блок-схема: документ 56"/>
          <p:cNvSpPr/>
          <p:nvPr/>
        </p:nvSpPr>
        <p:spPr>
          <a:xfrm>
            <a:off x="5375920" y="1070218"/>
            <a:ext cx="6336704" cy="2358783"/>
          </a:xfrm>
          <a:prstGeom prst="flowChartDocument">
            <a:avLst/>
          </a:prstGeom>
          <a:solidFill>
            <a:srgbClr val="F2F2F2"/>
          </a:solidFill>
          <a:ln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400" i="1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r>
              <a:rPr lang="ru-RU" sz="1500" i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«Следует переходить от малоэффективной и затратной для государства диспансеризации </a:t>
            </a:r>
            <a:r>
              <a:rPr lang="ru-RU" sz="1500" b="1" i="1" dirty="0">
                <a:solidFill>
                  <a:srgbClr val="002673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к управлению основными хроническими заболеваниями</a:t>
            </a:r>
            <a:r>
              <a:rPr lang="ru-RU" sz="1500" i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 с применением дистанционной диагностики, а также амбулаторного лечения…</a:t>
            </a:r>
          </a:p>
          <a:p>
            <a:r>
              <a:rPr lang="ru-RU" sz="1500" i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Нужно </a:t>
            </a:r>
            <a:r>
              <a:rPr lang="ru-RU" sz="1500" b="1" i="1" dirty="0">
                <a:solidFill>
                  <a:srgbClr val="002673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разработать новую модель ГОБМП, определив четкие границы обязательств государства.</a:t>
            </a:r>
          </a:p>
          <a:p>
            <a:r>
              <a:rPr lang="ru-RU" sz="1500" i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Услуги, не гарантированные государством, население сможет получать, став участником ОСМС или через добровольное медицинское страхование, а также </a:t>
            </a:r>
            <a:r>
              <a:rPr lang="ru-RU" sz="1500" i="1" dirty="0" err="1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сооплату</a:t>
            </a:r>
            <a:r>
              <a:rPr lang="ru-RU" sz="1500" i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»</a:t>
            </a:r>
            <a:r>
              <a:rPr lang="ru-RU" sz="1500" i="1" dirty="0">
                <a:latin typeface="Arial Narrow" panose="020B0606020202030204" pitchFamily="34" charset="0"/>
                <a:cs typeface="Arial" panose="020B0604020202020204" pitchFamily="34" charset="0"/>
              </a:rPr>
              <a:t>»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F6D1E26A-335F-449D-976D-EFE94D507CE8}"/>
              </a:ext>
            </a:extLst>
          </p:cNvPr>
          <p:cNvSpPr/>
          <p:nvPr/>
        </p:nvSpPr>
        <p:spPr>
          <a:xfrm>
            <a:off x="479376" y="1646502"/>
            <a:ext cx="471714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chemeClr val="dk1"/>
                </a:solidFill>
                <a:latin typeface="Arial Narrow" panose="020B0606020202030204" pitchFamily="34" charset="0"/>
              </a:rPr>
              <a:t>Послание Президента Республики Казахстан Н. Назарбаева народу Казахстана, 10 января 2018 г.  «Новые возможности развития в условиях четвертой промышленной революции»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AE642C0-11AA-416A-9102-D066B79F648D}"/>
              </a:ext>
            </a:extLst>
          </p:cNvPr>
          <p:cNvSpPr txBox="1"/>
          <p:nvPr/>
        </p:nvSpPr>
        <p:spPr>
          <a:xfrm>
            <a:off x="467845" y="3764853"/>
            <a:ext cx="49685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ru-RU" sz="1600" b="1" dirty="0">
                <a:latin typeface="Arial Narrow" panose="020B0606020202030204" pitchFamily="34" charset="0"/>
                <a:cs typeface="Arial" panose="020B0604020202020204" pitchFamily="34" charset="0"/>
              </a:rPr>
              <a:t>Глобальная политическая декларация ООН по профилактике неинфекционных заболеваний (2011 г.)</a:t>
            </a:r>
          </a:p>
          <a:p>
            <a:pPr fontAlgn="base"/>
            <a:endParaRPr lang="ru-RU" sz="1600" dirty="0">
              <a:solidFill>
                <a:srgbClr val="FF000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36" name="Прямая соединительная линия 35">
            <a:extLst>
              <a:ext uri="{FF2B5EF4-FFF2-40B4-BE49-F238E27FC236}">
                <a16:creationId xmlns:a16="http://schemas.microsoft.com/office/drawing/2014/main" id="{D117772F-C758-41B1-944D-7AD2242FCCB3}"/>
              </a:ext>
            </a:extLst>
          </p:cNvPr>
          <p:cNvCxnSpPr>
            <a:cxnSpLocks/>
          </p:cNvCxnSpPr>
          <p:nvPr/>
        </p:nvCxnSpPr>
        <p:spPr>
          <a:xfrm>
            <a:off x="600332" y="4725144"/>
            <a:ext cx="4571097" cy="0"/>
          </a:xfrm>
          <a:prstGeom prst="line">
            <a:avLst/>
          </a:prstGeom>
          <a:ln w="19050">
            <a:solidFill>
              <a:srgbClr val="002673"/>
            </a:solidFill>
            <a:prstDash val="sysDot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Блок-схема: документ 47">
            <a:extLst>
              <a:ext uri="{FF2B5EF4-FFF2-40B4-BE49-F238E27FC236}">
                <a16:creationId xmlns:a16="http://schemas.microsoft.com/office/drawing/2014/main" id="{FE7CCC11-21B4-4C26-AB38-EF488D7D315B}"/>
              </a:ext>
            </a:extLst>
          </p:cNvPr>
          <p:cNvSpPr/>
          <p:nvPr/>
        </p:nvSpPr>
        <p:spPr>
          <a:xfrm>
            <a:off x="4007768" y="5027368"/>
            <a:ext cx="6408712" cy="1656184"/>
          </a:xfrm>
          <a:prstGeom prst="flowChartDocument">
            <a:avLst/>
          </a:prstGeom>
          <a:solidFill>
            <a:srgbClr val="F2F2F2"/>
          </a:solidFill>
          <a:ln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600" i="1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fontAlgn="base"/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Всеобщий охват медико-санитарными услугами обеспечивает: </a:t>
            </a:r>
          </a:p>
          <a:p>
            <a:pPr marL="285744" indent="-285744" fontAlgn="base">
              <a:buFont typeface="Wingdings" panose="05000000000000000000" pitchFamily="2" charset="2"/>
              <a:buChar char="ü"/>
            </a:pP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доступ к основным качественным медико-санитарным услугам; </a:t>
            </a:r>
          </a:p>
          <a:p>
            <a:pPr marL="285744" indent="-285744" fontAlgn="base">
              <a:buFont typeface="Wingdings" panose="05000000000000000000" pitchFamily="2" charset="2"/>
              <a:buChar char="ü"/>
            </a:pP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доступ к безопасным, эффективным и приемлемым по стоимости основным лекарственным средствам и вакцинам, и</a:t>
            </a:r>
          </a:p>
          <a:p>
            <a:pPr marL="285744" indent="-285744" fontAlgn="base">
              <a:buFont typeface="Wingdings" panose="05000000000000000000" pitchFamily="2" charset="2"/>
              <a:buChar char="ü"/>
            </a:pP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защиту от финансового риска</a:t>
            </a:r>
            <a:endParaRPr lang="ru-RU" sz="16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pic>
        <p:nvPicPr>
          <p:cNvPr id="1028" name="Picture 4" descr="ÐÐ°ÑÑÐ¸Ð½ÐºÐ¸ Ð¿Ð¾ Ð·Ð°Ð¿ÑÐ¾ÑÑ Ð·Ð½Ð°ÑÐ¾Ðº Ð²Ð¾Ð·">
            <a:extLst>
              <a:ext uri="{FF2B5EF4-FFF2-40B4-BE49-F238E27FC236}">
                <a16:creationId xmlns:a16="http://schemas.microsoft.com/office/drawing/2014/main" id="{0D9ECEFC-6A09-468F-8314-C107CE12C0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000" y="5249005"/>
            <a:ext cx="2376264" cy="713039"/>
          </a:xfrm>
          <a:prstGeom prst="rect">
            <a:avLst/>
          </a:prstGeom>
          <a:solidFill>
            <a:srgbClr val="F2F2F2"/>
          </a:solidFill>
        </p:spPr>
      </p:pic>
      <p:sp>
        <p:nvSpPr>
          <p:cNvPr id="52" name="Блок-схема: документ 51">
            <a:extLst>
              <a:ext uri="{FF2B5EF4-FFF2-40B4-BE49-F238E27FC236}">
                <a16:creationId xmlns:a16="http://schemas.microsoft.com/office/drawing/2014/main" id="{D566C806-8419-4FC1-B908-932C9D120C4C}"/>
              </a:ext>
            </a:extLst>
          </p:cNvPr>
          <p:cNvSpPr/>
          <p:nvPr/>
        </p:nvSpPr>
        <p:spPr>
          <a:xfrm>
            <a:off x="5436398" y="3699858"/>
            <a:ext cx="6332116" cy="1114469"/>
          </a:xfrm>
          <a:prstGeom prst="flowChartDocument">
            <a:avLst/>
          </a:prstGeom>
          <a:solidFill>
            <a:srgbClr val="F2F2F2"/>
          </a:solidFill>
          <a:ln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600" i="1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fontAlgn="base"/>
            <a:r>
              <a:rPr lang="ru-RU" sz="1600" i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Всеобщий охват медико-санитарными услугами к 2030 г. </a:t>
            </a:r>
          </a:p>
          <a:p>
            <a:pPr fontAlgn="base"/>
            <a:r>
              <a:rPr lang="ru-RU" sz="1600" i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в рамках Целей в области устойчивого развития 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01145C4-FD7E-4AF2-BA45-986BF927B8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3DEE7-719A-49A2-BC30-5D34C44D7448}" type="datetime8">
              <a:rPr lang="ru-RU" smtClean="0"/>
              <a:pPr/>
              <a:t>28.02.2019 9:50</a:t>
            </a:fld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B6D144D-0F14-41DB-A519-7FE08A715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02AE-D364-491E-9539-B6AF3CC83946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2378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Заголовок 11"/>
          <p:cNvSpPr txBox="1">
            <a:spLocks/>
          </p:cNvSpPr>
          <p:nvPr/>
        </p:nvSpPr>
        <p:spPr>
          <a:xfrm>
            <a:off x="102816" y="306720"/>
            <a:ext cx="12191999" cy="425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/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ОБЕСПЕЧЕНИЕ ПРЕПАРАТАМИ КРОВИ И ЕЕ КОМПОНЕНТАМИ </a:t>
            </a:r>
          </a:p>
          <a:p>
            <a:pPr lvl="0" algn="ctr"/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МЕДИЦИНСКИМ ПОКАЗАНИЯМ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H="1">
            <a:off x="171569" y="991903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Заголовок 1">
            <a:extLst>
              <a:ext uri="{FF2B5EF4-FFF2-40B4-BE49-F238E27FC236}">
                <a16:creationId xmlns:a16="http://schemas.microsoft.com/office/drawing/2014/main" id="{80338F4C-979D-473D-B4B7-FF138E0EDC33}"/>
              </a:ext>
            </a:extLst>
          </p:cNvPr>
          <p:cNvSpPr txBox="1">
            <a:spLocks/>
          </p:cNvSpPr>
          <p:nvPr/>
        </p:nvSpPr>
        <p:spPr>
          <a:xfrm>
            <a:off x="244403" y="2610786"/>
            <a:ext cx="5800101" cy="174444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96000" indent="-285750" algn="just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ru-RU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Обеспечение препаратами крови и ее компонентами больных, получающих медицинскую помощь в рамках ГОБМП и в системе ОСМС</a:t>
            </a:r>
          </a:p>
          <a:p>
            <a:pPr marL="396000" indent="-285750" algn="just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ru-RU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Лабораторные услуги</a:t>
            </a:r>
          </a:p>
        </p:txBody>
      </p:sp>
      <p:sp>
        <p:nvSpPr>
          <p:cNvPr id="58" name="Прямоугольник 57"/>
          <p:cNvSpPr/>
          <p:nvPr/>
        </p:nvSpPr>
        <p:spPr>
          <a:xfrm>
            <a:off x="3647215" y="1642498"/>
            <a:ext cx="3403455" cy="419373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Microsoft JhengHei Light" panose="020B0304030504040204" pitchFamily="34" charset="-12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102816" y="1872484"/>
            <a:ext cx="3426222" cy="454890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266700" marR="0" lvl="0" indent="-2667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76781" y="1847730"/>
            <a:ext cx="5935349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k-KZ" b="1" dirty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Перечень услуг</a:t>
            </a:r>
            <a:endParaRPr lang="ru-RU" b="1" dirty="0">
              <a:solidFill>
                <a:prstClr val="white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6251767" y="1847730"/>
            <a:ext cx="5760776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b="1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Что нового</a:t>
            </a:r>
            <a:endParaRPr lang="ru-RU" b="1" dirty="0">
              <a:solidFill>
                <a:prstClr val="white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 flipH="1">
            <a:off x="171568" y="1659766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Скругленный прямоугольник 42"/>
          <p:cNvSpPr/>
          <p:nvPr/>
        </p:nvSpPr>
        <p:spPr>
          <a:xfrm>
            <a:off x="6972301" y="3793501"/>
            <a:ext cx="5085602" cy="1873755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tIns="0" bIns="0"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1755286" y="6452614"/>
            <a:ext cx="364725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6651B3C-5B4E-4CFB-A095-87006796E524}"/>
              </a:ext>
            </a:extLst>
          </p:cNvPr>
          <p:cNvSpPr txBox="1"/>
          <p:nvPr/>
        </p:nvSpPr>
        <p:spPr>
          <a:xfrm>
            <a:off x="404518" y="983790"/>
            <a:ext cx="11588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>
                <a:latin typeface="Arial Narrow" panose="020B0606020202030204" pitchFamily="34" charset="0"/>
              </a:rPr>
              <a:t>Действующий метод оплаты</a:t>
            </a:r>
            <a:r>
              <a:rPr lang="ru-RU" b="1" dirty="0">
                <a:latin typeface="Arial Narrow" panose="020B0606020202030204" pitchFamily="34" charset="0"/>
              </a:rPr>
              <a:t>: </a:t>
            </a:r>
            <a:r>
              <a:rPr lang="ru-RU" dirty="0">
                <a:latin typeface="Arial Narrow" panose="020B0606020202030204" pitchFamily="34" charset="0"/>
              </a:rPr>
              <a:t>по тарифам за компоненты крови и лабораторные услуги</a:t>
            </a:r>
            <a:endParaRPr lang="x-none" dirty="0">
              <a:latin typeface="Arial Narrow" panose="020B0606020202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251766" y="2531617"/>
            <a:ext cx="574134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>
                <a:solidFill>
                  <a:srgbClr val="002060"/>
                </a:solidFill>
                <a:latin typeface="Arial Narrow" pitchFamily="34" charset="0"/>
              </a:rPr>
              <a:t>Предлагается к внедрению с 4 квартала 2019 года</a:t>
            </a:r>
          </a:p>
          <a:p>
            <a:endParaRPr lang="ru-RU" b="1" i="1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Автоматизация учета услуг и интеграция с ИС здравоохранения: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>
              <a:buFontTx/>
              <a:buChar char="-"/>
            </a:pP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с платежными </a:t>
            </a:r>
          </a:p>
          <a:p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      системами    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	– </a:t>
            </a:r>
            <a:r>
              <a:rPr lang="ru-RU" sz="1600" b="1" i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для автоматизации оплаты услуг;</a:t>
            </a:r>
          </a:p>
          <a:p>
            <a:endParaRPr lang="ru-RU" sz="1600" b="1" i="1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>
              <a:buFontTx/>
              <a:buChar char="-"/>
            </a:pP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С ЭРСБ	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– </a:t>
            </a:r>
            <a:r>
              <a:rPr lang="ru-RU" sz="1600" b="1" i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для отслеживания факта обеспечения и</a:t>
            </a:r>
          </a:p>
          <a:p>
            <a:r>
              <a:rPr lang="ru-RU" sz="1600" b="1" i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		   формирования потребности в рамках </a:t>
            </a:r>
          </a:p>
          <a:p>
            <a:r>
              <a:rPr lang="ru-RU" sz="1600" b="1" i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		   ГОБМП и в системе ОСМС</a:t>
            </a:r>
            <a:endParaRPr lang="ru-RU" b="1" i="1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29129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Заголовок 11"/>
          <p:cNvSpPr txBox="1">
            <a:spLocks/>
          </p:cNvSpPr>
          <p:nvPr/>
        </p:nvSpPr>
        <p:spPr>
          <a:xfrm>
            <a:off x="102816" y="263991"/>
            <a:ext cx="12191999" cy="425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/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ПАЛЛИАТИВНАЯ ПОМОЩЬ И СЕСТРИНСКИЙ УХОД </a:t>
            </a:r>
          </a:p>
          <a:p>
            <a:pPr lvl="0" algn="ctr"/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ДЛЯ ОТДЕЛЬНЫХ КАТЕГОРИЙ НАСЕЛЕНИЯ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H="1">
            <a:off x="176782" y="958652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Заголовок 1">
            <a:extLst>
              <a:ext uri="{FF2B5EF4-FFF2-40B4-BE49-F238E27FC236}">
                <a16:creationId xmlns:a16="http://schemas.microsoft.com/office/drawing/2014/main" id="{80338F4C-979D-473D-B4B7-FF138E0EDC33}"/>
              </a:ext>
            </a:extLst>
          </p:cNvPr>
          <p:cNvSpPr txBox="1">
            <a:spLocks/>
          </p:cNvSpPr>
          <p:nvPr/>
        </p:nvSpPr>
        <p:spPr>
          <a:xfrm>
            <a:off x="3633763" y="2646218"/>
            <a:ext cx="3410381" cy="241096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marR="0" lvl="0" indent="-285750" algn="l" defTabSz="914400" rtl="0" eaLnBrk="1" fontAlgn="b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3647215" y="1642498"/>
            <a:ext cx="3403455" cy="419373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Narrow" panose="020B0606020202030204" pitchFamily="34" charset="0"/>
              <a:ea typeface="Microsoft JhengHei Light" panose="020B0304030504040204" pitchFamily="34" charset="-12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102816" y="1872484"/>
            <a:ext cx="3426222" cy="454890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266700" marR="0" lvl="0" indent="-2667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76781" y="1398158"/>
            <a:ext cx="5520634" cy="338554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k-KZ" sz="1600" b="1" dirty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Перечень категорий населения (в проекте приказа с 01.07.19 г)</a:t>
            </a:r>
            <a:endParaRPr lang="ru-RU" sz="1600" b="1" dirty="0">
              <a:solidFill>
                <a:prstClr val="white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5775570" y="1404197"/>
            <a:ext cx="6244410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b="1" dirty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Что нового</a:t>
            </a: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 flipH="1">
            <a:off x="176782" y="1280805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D6651B3C-5B4E-4CFB-A095-87006796E524}"/>
              </a:ext>
            </a:extLst>
          </p:cNvPr>
          <p:cNvSpPr txBox="1"/>
          <p:nvPr/>
        </p:nvSpPr>
        <p:spPr>
          <a:xfrm>
            <a:off x="214705" y="910009"/>
            <a:ext cx="118811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>
                <a:latin typeface="Arial Narrow" panose="020B0606020202030204" pitchFamily="34" charset="0"/>
              </a:rPr>
              <a:t>Метод оплаты</a:t>
            </a:r>
            <a:r>
              <a:rPr lang="ru-RU" b="1" dirty="0">
                <a:latin typeface="Arial Narrow" panose="020B0606020202030204" pitchFamily="34" charset="0"/>
              </a:rPr>
              <a:t>: </a:t>
            </a:r>
            <a:r>
              <a:rPr lang="ru-RU" dirty="0">
                <a:latin typeface="Arial Narrow" panose="020B0606020202030204" pitchFamily="34" charset="0"/>
              </a:rPr>
              <a:t>тариф за один койко-день</a:t>
            </a:r>
            <a:endParaRPr lang="x-none" dirty="0">
              <a:latin typeface="Arial Narrow" panose="020B0606020202030204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884984" y="1871104"/>
            <a:ext cx="6134995" cy="5093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50" b="1" i="1" dirty="0">
                <a:solidFill>
                  <a:srgbClr val="002060"/>
                </a:solidFill>
              </a:rPr>
              <a:t>Предлагается к внедрению с 1 июля 2019 года </a:t>
            </a:r>
          </a:p>
          <a:p>
            <a:r>
              <a:rPr lang="ru-RU" sz="1250" b="1" dirty="0">
                <a:solidFill>
                  <a:srgbClr val="002060"/>
                </a:solidFill>
              </a:rPr>
              <a:t>(в проекте приказа о внесении изменений в приказ МЗ РК №168 Правила  оказания паллиативной помощи)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sz="125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Перечень категорий населения, которым оказывается паллиативная помощь (приложение 1 Приказа МЗ РК №168)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sz="125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Стандарт организации оказания паллиативной помощи населению РК  (приложение 2 Приказа МЗ РК №168)</a:t>
            </a:r>
          </a:p>
          <a:p>
            <a:r>
              <a:rPr lang="ru-RU" sz="125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	- Организация оказания паллиативной помощи мобильными бригадами</a:t>
            </a:r>
          </a:p>
          <a:p>
            <a:r>
              <a:rPr lang="ru-RU" sz="125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                         (приложение 2-2 к Стандарту)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sz="125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Перечень кодов по МКБ – 10 для оказания паллиативной помощи взрослым (двойное кодирование: основного диагноза и уточняющего диагноза) (приложение 3 Приказа МЗ РК №168)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sz="125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Перечень медицинских услуг паллиативной помощи и сестринского ухода (приложение 4 Приказа МЗ РК №168)</a:t>
            </a:r>
          </a:p>
          <a:p>
            <a:pPr marL="285750" indent="-285750">
              <a:buFont typeface="Wingdings" pitchFamily="2" charset="2"/>
              <a:buChar char="Ø"/>
            </a:pPr>
            <a:endParaRPr lang="ru-RU" sz="125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r>
              <a:rPr lang="ru-RU" sz="1250" b="1" i="1" dirty="0">
                <a:solidFill>
                  <a:srgbClr val="002060"/>
                </a:solidFill>
              </a:rPr>
              <a:t>Предлагается к внедрению с 1 января 2020 года</a:t>
            </a:r>
          </a:p>
          <a:p>
            <a:r>
              <a:rPr lang="ru-RU" sz="1250" b="1" i="1" dirty="0">
                <a:solidFill>
                  <a:schemeClr val="accent6">
                    <a:lumMod val="50000"/>
                  </a:schemeClr>
                </a:solidFill>
              </a:rPr>
              <a:t>(при дополнительном выделении средств)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sz="125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Установление единого тарифа за один койко-день с учетом поправочных коэффициентов 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sz="125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Расширение объема услуг (повышение доступности)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sz="125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Регистрация услуг паллиативной помощи и порядка ее оказания </a:t>
            </a:r>
            <a:r>
              <a:rPr lang="ru-RU" sz="1250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в ИС здравоохранения </a:t>
            </a:r>
            <a:r>
              <a:rPr lang="ru-RU" sz="1250" i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(отслеживание на каждом этапе оказания паллиативной помощи, анализ структуры пациентов, формирование потребности на  каждом этапе оказания медпомощи)</a:t>
            </a:r>
          </a:p>
          <a:p>
            <a:pPr marL="285750" indent="-285750">
              <a:buFont typeface="Wingdings" pitchFamily="2" charset="2"/>
              <a:buChar char="Ø"/>
            </a:pPr>
            <a:endParaRPr lang="ru-RU" sz="125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r>
              <a:rPr lang="ru-RU" sz="1250" b="1" i="1" dirty="0">
                <a:solidFill>
                  <a:srgbClr val="002060"/>
                </a:solidFill>
              </a:rPr>
              <a:t>Предлагается к внедрению с учетом готовности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sz="125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Оплата за пролеченный случай </a:t>
            </a:r>
            <a:r>
              <a:rPr lang="ru-RU" sz="1250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по клинико-затратным группам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2815" y="1781907"/>
            <a:ext cx="5485185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1</a:t>
            </a:r>
            <a:r>
              <a:rPr lang="ru-RU" sz="12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. Больные с хроническим прогрессирующим заболеванием в стадии декомпенсации при:</a:t>
            </a:r>
          </a:p>
          <a:p>
            <a:r>
              <a:rPr lang="ru-RU" sz="12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     1) заболеваниях, радикальное лечение которых невозможно;</a:t>
            </a:r>
          </a:p>
          <a:p>
            <a:pPr algn="just"/>
            <a:r>
              <a:rPr lang="ru-RU" sz="12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     2) прогрессирующих заболеваниях, при которых оказание паллиативной помощи необходимо с самого начала;</a:t>
            </a:r>
          </a:p>
          <a:p>
            <a:pPr algn="just"/>
            <a:r>
              <a:rPr lang="ru-RU" sz="12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     3) заболеваниях, вызывающих развитие осложнений, приводящих к </a:t>
            </a:r>
            <a:r>
              <a:rPr lang="ru-RU" sz="1200" dirty="0" err="1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инвалидизации</a:t>
            </a:r>
            <a:r>
              <a:rPr lang="ru-RU" sz="12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 больных.</a:t>
            </a:r>
          </a:p>
          <a:p>
            <a:endParaRPr lang="ru-RU" sz="120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algn="just"/>
            <a:r>
              <a:rPr lang="ru-RU" sz="12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2. Больные с </a:t>
            </a:r>
            <a:r>
              <a:rPr lang="ru-RU" sz="1200" b="1" dirty="0" err="1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онкогематологическими</a:t>
            </a:r>
            <a:r>
              <a:rPr lang="ru-RU" sz="12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 заболеваниями, с момента установления диагноза.</a:t>
            </a:r>
          </a:p>
          <a:p>
            <a:pPr algn="just"/>
            <a:endParaRPr lang="ru-RU" sz="1200" b="1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algn="just"/>
            <a:r>
              <a:rPr lang="ru-RU" sz="12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3. Дети и подростки при:</a:t>
            </a:r>
          </a:p>
          <a:p>
            <a:pPr algn="just"/>
            <a:r>
              <a:rPr lang="ru-RU" sz="12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     1) заболеваниях, при которых радикальное лечение возможно, но  может оказаться неэффективным;</a:t>
            </a:r>
          </a:p>
          <a:p>
            <a:pPr algn="just"/>
            <a:r>
              <a:rPr lang="ru-RU" sz="12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    2) заболеваниях, ограничивающих срок жизни, при которых интенсивное лечение может улучшить качество жизни;</a:t>
            </a:r>
          </a:p>
          <a:p>
            <a:pPr algn="just"/>
            <a:r>
              <a:rPr lang="ru-RU" sz="12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    3) прогрессирующих заболеваниях, при которых оказание паллиативной помощи необходимо с самого начала;</a:t>
            </a:r>
          </a:p>
          <a:p>
            <a:pPr algn="just"/>
            <a:r>
              <a:rPr lang="ru-RU" sz="12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   4) заболеваниях, вызывающих развитие осложнений, сопровождающихся неврологическими расстройствами.</a:t>
            </a:r>
          </a:p>
          <a:p>
            <a:endParaRPr lang="ru-RU" sz="120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r>
              <a:rPr lang="ru-RU" sz="12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4. Больные с туберкулёзом:</a:t>
            </a:r>
          </a:p>
          <a:p>
            <a:pPr algn="just"/>
            <a:r>
              <a:rPr lang="ru-RU" sz="12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    1) с неизлечимой формой туберкулёза;</a:t>
            </a:r>
          </a:p>
          <a:p>
            <a:pPr algn="just"/>
            <a:r>
              <a:rPr lang="ru-RU" sz="12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    2) больные с множественной или широкой лекарственной устойчивостью.</a:t>
            </a:r>
          </a:p>
          <a:p>
            <a:endParaRPr lang="ru-RU" sz="120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r>
              <a:rPr lang="ru-RU" sz="12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5. Больные ВИЧ/СПИД на всех стадиях заболевания.</a:t>
            </a:r>
          </a:p>
        </p:txBody>
      </p:sp>
    </p:spTree>
    <p:extLst>
      <p:ext uri="{BB962C8B-B14F-4D97-AF65-F5344CB8AC3E}">
        <p14:creationId xmlns:p14="http://schemas.microsoft.com/office/powerpoint/2010/main" val="36271177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Заголовок 11"/>
          <p:cNvSpPr txBox="1">
            <a:spLocks/>
          </p:cNvSpPr>
          <p:nvPr/>
        </p:nvSpPr>
        <p:spPr>
          <a:xfrm>
            <a:off x="180970" y="138944"/>
            <a:ext cx="12191999" cy="425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/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ПАЛЛИАТИВНАЯ ПОМОЩЬ ОНКОЛОГИЧЕСКИМ БОЛЬНЫМ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0092" y="734646"/>
            <a:ext cx="116527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ru-RU" b="1" i="1" dirty="0">
                <a:latin typeface="Arial Narrow" pitchFamily="34" charset="0"/>
              </a:rPr>
              <a:t>Постановление Правительства РК от 29 июня 2018 года № 395 «Об утверждении Комплексного плана по борьбе с онкологическими заболеваниями в Республике Казахстан на 2018 – 2022 годы»</a:t>
            </a: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7133100"/>
              </p:ext>
            </p:extLst>
          </p:nvPr>
        </p:nvGraphicFramePr>
        <p:xfrm>
          <a:off x="397879" y="1597633"/>
          <a:ext cx="10973506" cy="5006762"/>
        </p:xfrm>
        <a:graphic>
          <a:graphicData uri="http://schemas.openxmlformats.org/drawingml/2006/table">
            <a:tbl>
              <a:tblPr firstRow="1" firstCol="1" bandRow="1"/>
              <a:tblGrid>
                <a:gridCol w="6105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3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135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79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1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2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1800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74873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14413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Arial Narrow"/>
                          <a:ea typeface="Calibri"/>
                          <a:cs typeface="Times New Roman"/>
                        </a:rPr>
                        <a:t>№ п/п</a:t>
                      </a:r>
                      <a:endParaRPr lang="ru-RU" sz="1200" dirty="0">
                        <a:solidFill>
                          <a:srgbClr val="31849B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Arial Narrow"/>
                          <a:ea typeface="Calibri"/>
                          <a:cs typeface="Times New Roman"/>
                        </a:rPr>
                        <a:t>Наименование мероприятий</a:t>
                      </a:r>
                      <a:endParaRPr lang="ru-RU" sz="1200" dirty="0">
                        <a:solidFill>
                          <a:srgbClr val="31849B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Arial Narrow"/>
                          <a:ea typeface="Calibri"/>
                          <a:cs typeface="Times New Roman"/>
                        </a:rPr>
                        <a:t>Форма завершения</a:t>
                      </a:r>
                      <a:endParaRPr lang="ru-RU" sz="1200" dirty="0">
                        <a:solidFill>
                          <a:srgbClr val="31849B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Arial Narrow"/>
                          <a:ea typeface="Calibri"/>
                          <a:cs typeface="Times New Roman"/>
                        </a:rPr>
                        <a:t>Ответственные за исполнение</a:t>
                      </a:r>
                      <a:endParaRPr lang="ru-RU" sz="1200" dirty="0">
                        <a:solidFill>
                          <a:srgbClr val="31849B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Arial Narrow"/>
                          <a:ea typeface="Calibri"/>
                          <a:cs typeface="Times New Roman"/>
                        </a:rPr>
                        <a:t>Сроки проведения</a:t>
                      </a:r>
                      <a:endParaRPr lang="ru-RU" sz="1200" dirty="0">
                        <a:solidFill>
                          <a:srgbClr val="31849B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4413">
                <a:tc grid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Arial Narrow"/>
                          <a:ea typeface="Calibri"/>
                          <a:cs typeface="Times New Roman"/>
                        </a:rPr>
                        <a:t>Раздел 4. Развитие паллиативной помощи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Arial Narrow"/>
                          <a:ea typeface="Calibri"/>
                          <a:cs typeface="Times New Roman"/>
                        </a:rPr>
                        <a:t> </a:t>
                      </a:r>
                      <a:endParaRPr lang="ru-RU" sz="1200" dirty="0">
                        <a:solidFill>
                          <a:srgbClr val="31849B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2EA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672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/>
                          <a:ea typeface="Calibri"/>
                          <a:cs typeface="Times New Roman"/>
                        </a:rPr>
                        <a:t>38</a:t>
                      </a:r>
                      <a:endParaRPr lang="ru-RU" sz="1200" b="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/>
                          <a:ea typeface="Calibri"/>
                          <a:cs typeface="Times New Roman"/>
                        </a:rPr>
                        <a:t>Создать мобильные бригады паллиативной помощи (психолог, социальный работник, средний медработник) для повышения доступности помощи в амбулаторных условиях</a:t>
                      </a:r>
                      <a:endParaRPr lang="ru-RU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/>
                          <a:ea typeface="Calibri"/>
                          <a:cs typeface="Times New Roman"/>
                        </a:rPr>
                        <a:t>Информация в МЗ</a:t>
                      </a:r>
                      <a:endParaRPr lang="ru-RU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spc="1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/>
                          <a:ea typeface="Times New Roman"/>
                          <a:cs typeface="Courier New"/>
                        </a:rPr>
                        <a:t>Акиматы</a:t>
                      </a:r>
                      <a:r>
                        <a:rPr lang="ru-RU" sz="1400" spc="1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/>
                          <a:ea typeface="Times New Roman"/>
                          <a:cs typeface="Courier New"/>
                        </a:rPr>
                        <a:t>, КАПП </a:t>
                      </a:r>
                      <a:br>
                        <a:rPr lang="ru-RU" sz="1400" spc="1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/>
                          <a:ea typeface="Times New Roman"/>
                          <a:cs typeface="Courier New"/>
                        </a:rPr>
                      </a:br>
                      <a:r>
                        <a:rPr lang="ru-RU" sz="1400" spc="1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/>
                          <a:ea typeface="Times New Roman"/>
                          <a:cs typeface="Courier New"/>
                        </a:rPr>
                        <a:t>(по согласованию)</a:t>
                      </a:r>
                      <a:endParaRPr lang="ru-RU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/>
                          <a:ea typeface="Calibri"/>
                          <a:cs typeface="Times New Roman"/>
                        </a:rPr>
                        <a:t>2019-2022 годы</a:t>
                      </a:r>
                      <a:endParaRPr lang="ru-RU" sz="12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/>
                          <a:ea typeface="Calibri"/>
                          <a:cs typeface="Times New Roman"/>
                        </a:rPr>
                        <a:t> </a:t>
                      </a:r>
                      <a:endParaRPr lang="ru-RU" sz="12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/>
                          <a:ea typeface="Calibri"/>
                          <a:cs typeface="Times New Roman"/>
                        </a:rPr>
                        <a:t>39</a:t>
                      </a:r>
                      <a:endParaRPr lang="ru-RU" sz="1200" b="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2EAF1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spc="1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/>
                          <a:ea typeface="Times New Roman"/>
                          <a:cs typeface="Courier New"/>
                        </a:rPr>
                        <a:t>Подготовить тренеров по паллиативной помощи и противоболевой терапии</a:t>
                      </a:r>
                      <a:endParaRPr lang="ru-RU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2EA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2EA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/>
                          <a:ea typeface="Calibri"/>
                          <a:cs typeface="Times New Roman"/>
                        </a:rPr>
                        <a:t>План</a:t>
                      </a:r>
                      <a:endParaRPr lang="ru-RU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2EA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spc="1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/>
                          <a:ea typeface="Times New Roman"/>
                          <a:cs typeface="Courier New"/>
                        </a:rPr>
                        <a:t>МЗ, </a:t>
                      </a:r>
                      <a:r>
                        <a:rPr lang="ru-RU" sz="1400" spc="1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/>
                          <a:ea typeface="Times New Roman"/>
                          <a:cs typeface="Courier New"/>
                        </a:rPr>
                        <a:t>акиматы</a:t>
                      </a:r>
                      <a:r>
                        <a:rPr lang="ru-RU" sz="1400" spc="1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/>
                          <a:ea typeface="Times New Roman"/>
                          <a:cs typeface="Courier New"/>
                        </a:rPr>
                        <a:t>, </a:t>
                      </a:r>
                      <a:br>
                        <a:rPr lang="ru-RU" sz="1400" spc="1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/>
                          <a:ea typeface="Times New Roman"/>
                          <a:cs typeface="Courier New"/>
                        </a:rPr>
                      </a:br>
                      <a:r>
                        <a:rPr lang="ru-RU" sz="1400" spc="1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/>
                          <a:ea typeface="Times New Roman"/>
                          <a:cs typeface="Courier New"/>
                        </a:rPr>
                        <a:t>КАПП (по согласованию)</a:t>
                      </a:r>
                      <a:endParaRPr lang="ru-RU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/>
                          <a:ea typeface="Calibri"/>
                          <a:cs typeface="Times New Roman"/>
                        </a:rPr>
                        <a:t>2018-2022 годы</a:t>
                      </a:r>
                      <a:endParaRPr lang="ru-RU" sz="12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2EA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424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/>
                          <a:ea typeface="Calibri"/>
                          <a:cs typeface="Times New Roman"/>
                        </a:rPr>
                        <a:t>40</a:t>
                      </a:r>
                      <a:endParaRPr lang="ru-RU" sz="1200" b="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spc="1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/>
                          <a:ea typeface="Times New Roman"/>
                          <a:cs typeface="Courier New"/>
                        </a:rPr>
                        <a:t>Обучить специалистов методике ступенчатого обезболивания пациентов, нуждающихся в паллиативной помощи</a:t>
                      </a:r>
                      <a:endParaRPr lang="ru-RU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/>
                          <a:ea typeface="Calibri"/>
                          <a:cs typeface="Times New Roman"/>
                        </a:rPr>
                        <a:t>План</a:t>
                      </a:r>
                      <a:endParaRPr lang="ru-RU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spc="1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/>
                          <a:ea typeface="Times New Roman"/>
                          <a:cs typeface="Courier New"/>
                        </a:rPr>
                        <a:t>Акиматы</a:t>
                      </a:r>
                      <a:r>
                        <a:rPr lang="ru-RU" sz="1400" spc="1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/>
                          <a:ea typeface="Times New Roman"/>
                          <a:cs typeface="Courier New"/>
                        </a:rPr>
                        <a:t>, КАПП </a:t>
                      </a:r>
                      <a:br>
                        <a:rPr lang="ru-RU" sz="1400" spc="1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/>
                          <a:ea typeface="Times New Roman"/>
                          <a:cs typeface="Courier New"/>
                        </a:rPr>
                      </a:br>
                      <a:r>
                        <a:rPr lang="ru-RU" sz="1400" spc="1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/>
                          <a:ea typeface="Times New Roman"/>
                          <a:cs typeface="Courier New"/>
                        </a:rPr>
                        <a:t>(по согласованию)</a:t>
                      </a:r>
                      <a:endParaRPr lang="ru-RU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/>
                          <a:ea typeface="Calibri"/>
                          <a:cs typeface="Times New Roman"/>
                        </a:rPr>
                        <a:t>2018-2022 годы</a:t>
                      </a:r>
                      <a:endParaRPr lang="ru-RU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222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/>
                          <a:ea typeface="Calibri"/>
                          <a:cs typeface="Times New Roman"/>
                        </a:rPr>
                        <a:t>41</a:t>
                      </a:r>
                      <a:endParaRPr lang="ru-RU" sz="1200" b="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2EAF1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spc="1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/>
                          <a:ea typeface="Times New Roman"/>
                          <a:cs typeface="Courier New"/>
                        </a:rPr>
                        <a:t>Разработать методические рекомендации обучения членов семей пациентов, нуждающихся в паллиативной помощи, в рамках социальных заказов, путем привлечения НПО</a:t>
                      </a:r>
                      <a:endParaRPr lang="ru-RU" sz="12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2EA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2EA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spc="1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/>
                          <a:ea typeface="Times New Roman"/>
                          <a:cs typeface="Courier New"/>
                        </a:rPr>
                        <a:t>Методические </a:t>
                      </a:r>
                      <a:br>
                        <a:rPr lang="ru-RU" sz="1400" spc="1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/>
                          <a:ea typeface="Times New Roman"/>
                          <a:cs typeface="Courier New"/>
                        </a:rPr>
                      </a:br>
                      <a:r>
                        <a:rPr lang="ru-RU" sz="1400" spc="1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/>
                          <a:ea typeface="Times New Roman"/>
                          <a:cs typeface="Courier New"/>
                        </a:rPr>
                        <a:t>рекомендации</a:t>
                      </a:r>
                      <a:endParaRPr lang="ru-RU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2EA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spc="1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/>
                          <a:ea typeface="Times New Roman"/>
                          <a:cs typeface="Courier New"/>
                        </a:rPr>
                        <a:t>МЗ,</a:t>
                      </a:r>
                      <a:br>
                        <a:rPr lang="ru-RU" sz="1400" spc="1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/>
                          <a:ea typeface="Times New Roman"/>
                          <a:cs typeface="Courier New"/>
                        </a:rPr>
                      </a:br>
                      <a:r>
                        <a:rPr lang="ru-RU" sz="1400" spc="1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/>
                          <a:ea typeface="Times New Roman"/>
                          <a:cs typeface="Courier New"/>
                        </a:rPr>
                        <a:t>КАПП (по согласованию)</a:t>
                      </a:r>
                      <a:endParaRPr lang="ru-RU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/>
                          <a:ea typeface="Calibri"/>
                          <a:cs typeface="Times New Roman"/>
                        </a:rPr>
                        <a:t>2019 год</a:t>
                      </a:r>
                      <a:endParaRPr lang="ru-RU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2EA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88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/>
                          <a:ea typeface="Calibri"/>
                          <a:cs typeface="Times New Roman"/>
                        </a:rPr>
                        <a:t>42</a:t>
                      </a:r>
                      <a:endParaRPr lang="ru-RU" sz="1200" b="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spc="1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/>
                          <a:ea typeface="Times New Roman"/>
                          <a:cs typeface="Courier New"/>
                        </a:rPr>
                        <a:t>Разработать и утвердить тариф паллиативной помощи в онкологии и гематологии и реализовать комплекс мер по реализации данного вида услуг, в том числе с привлечением ГЧП</a:t>
                      </a:r>
                      <a:endParaRPr lang="ru-RU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/>
                          <a:ea typeface="Calibri"/>
                          <a:cs typeface="Times New Roman"/>
                        </a:rPr>
                        <a:t>приказ</a:t>
                      </a:r>
                      <a:endParaRPr lang="ru-RU" sz="12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spc="1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/>
                          <a:ea typeface="Times New Roman"/>
                          <a:cs typeface="Courier New"/>
                        </a:rPr>
                        <a:t>МЗ,</a:t>
                      </a:r>
                      <a:br>
                        <a:rPr lang="ru-RU" sz="1400" spc="1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/>
                          <a:ea typeface="Times New Roman"/>
                          <a:cs typeface="Courier New"/>
                        </a:rPr>
                      </a:br>
                      <a:r>
                        <a:rPr lang="ru-RU" sz="1400" spc="1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/>
                          <a:ea typeface="Times New Roman"/>
                          <a:cs typeface="Courier New"/>
                        </a:rPr>
                        <a:t>акиматы</a:t>
                      </a:r>
                      <a:endParaRPr lang="ru-RU" sz="12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/>
                          <a:ea typeface="Calibri"/>
                          <a:cs typeface="Times New Roman"/>
                        </a:rPr>
                        <a:t>4 квартал 2019 года</a:t>
                      </a:r>
                      <a:endParaRPr lang="ru-RU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67" marR="67567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30115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99307" y="1737361"/>
            <a:ext cx="9144000" cy="2726574"/>
          </a:xfrm>
        </p:spPr>
        <p:txBody>
          <a:bodyPr>
            <a:normAutofit/>
          </a:bodyPr>
          <a:lstStyle/>
          <a:p>
            <a:r>
              <a:rPr lang="ru-RU" sz="5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Медицинские услуги предоставляемые в рамках ГОБМП и системе ОСМС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V="1">
            <a:off x="763384" y="1454728"/>
            <a:ext cx="10415847" cy="49877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763383" y="4982096"/>
            <a:ext cx="10415847" cy="49877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05910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Заголовок 11"/>
          <p:cNvSpPr txBox="1">
            <a:spLocks/>
          </p:cNvSpPr>
          <p:nvPr/>
        </p:nvSpPr>
        <p:spPr>
          <a:xfrm>
            <a:off x="21342" y="272304"/>
            <a:ext cx="12191999" cy="425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/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КОНСУЛЬТАТИВНО-ДИАГНОСТИЧЕСКАЯ ПОМОЩЬ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H="1">
            <a:off x="176782" y="775772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Заголовок 1">
            <a:extLst>
              <a:ext uri="{FF2B5EF4-FFF2-40B4-BE49-F238E27FC236}">
                <a16:creationId xmlns:a16="http://schemas.microsoft.com/office/drawing/2014/main" id="{80338F4C-979D-473D-B4B7-FF138E0EDC33}"/>
              </a:ext>
            </a:extLst>
          </p:cNvPr>
          <p:cNvSpPr txBox="1">
            <a:spLocks/>
          </p:cNvSpPr>
          <p:nvPr/>
        </p:nvSpPr>
        <p:spPr>
          <a:xfrm>
            <a:off x="3633763" y="2646218"/>
            <a:ext cx="3410381" cy="241096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marR="0" lvl="0" indent="-285750" algn="l" defTabSz="914400" rtl="0" eaLnBrk="1" fontAlgn="b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3647215" y="1642498"/>
            <a:ext cx="3403455" cy="419373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Narrow" panose="020B0606020202030204" pitchFamily="34" charset="0"/>
              <a:ea typeface="Microsoft JhengHei Light" panose="020B0304030504040204" pitchFamily="34" charset="-12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102816" y="1872484"/>
            <a:ext cx="3426222" cy="454890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266700" marR="0" lvl="0" indent="-2667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76782" y="1196337"/>
            <a:ext cx="5910411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b="1" dirty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ГОБМП (591 услуга)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6259484" y="1196337"/>
            <a:ext cx="5798419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</a:rPr>
              <a:t>ОСМС (1517 услуг)</a:t>
            </a: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 flipH="1">
            <a:off x="176782" y="1106237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1755286" y="6452614"/>
            <a:ext cx="364725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 Narrow" panose="020B060602020203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 Narrow" panose="020B0606020202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9459" y="1872484"/>
            <a:ext cx="5605055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i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Консультативно-диагностическая помощь по направлению специалиста ПМСП и профильных специалистов: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i="1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     медико-социальная помощь лицам, страдающим социально значимыми заболеваниями, включая их динамическое наблюдение;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     прием и консультации профильными специалистами (28 специалистов) лиц с хроническими заболеваниями, подлежащими динамическому наблюдению;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     диагностические услуги, в том числе лабораторная диагностика (314 услуг), по перечню, определяемому уполномоченным органом;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42611" y="1872484"/>
            <a:ext cx="558615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профилактические медицинские осмотры 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детей в возрасте до 18 лет и лиц старше 18 лет </a:t>
            </a:r>
            <a:r>
              <a:rPr lang="ru-RU" i="1" u="sng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в установленном порядке и с периодичностью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dirty="0">
              <a:solidFill>
                <a:schemeClr val="accent6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прием и консультации профильными специалистами </a:t>
            </a:r>
            <a:r>
              <a:rPr lang="ru-RU" b="1" i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(48 специалистов)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 лиц с заболеваниями,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не подлежащими динамическому наблюдению в рамках ГОБМП;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dirty="0">
              <a:solidFill>
                <a:schemeClr val="accent6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диагностические услуги, в том числе лабораторная диагностика </a:t>
            </a:r>
            <a:r>
              <a:rPr lang="ru-RU" i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(</a:t>
            </a:r>
            <a:r>
              <a:rPr lang="ru-RU" b="1" i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717 услуг</a:t>
            </a:r>
            <a:r>
              <a:rPr lang="ru-RU" i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)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, </a:t>
            </a:r>
            <a:r>
              <a:rPr lang="ru-RU" i="1" u="sng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по перечню;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i="1" u="sng" dirty="0">
              <a:solidFill>
                <a:schemeClr val="accent6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экстренная и плановая 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стоматология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 отдельным категориям населения по перечню, определяемому уполномоченным органом (для детей до 18 лет, инвалидов, пенсионеров, многодетных матерей)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6651B3C-5B4E-4CFB-A095-87006796E524}"/>
              </a:ext>
            </a:extLst>
          </p:cNvPr>
          <p:cNvSpPr txBox="1"/>
          <p:nvPr/>
        </p:nvSpPr>
        <p:spPr>
          <a:xfrm>
            <a:off x="176782" y="759267"/>
            <a:ext cx="118811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>
                <a:latin typeface="Arial Narrow" panose="020B0606020202030204" pitchFamily="34" charset="0"/>
              </a:rPr>
              <a:t>Метод оплаты</a:t>
            </a:r>
            <a:r>
              <a:rPr lang="ru-RU" b="1" dirty="0">
                <a:latin typeface="Arial Narrow" panose="020B0606020202030204" pitchFamily="34" charset="0"/>
              </a:rPr>
              <a:t>: </a:t>
            </a:r>
            <a:r>
              <a:rPr lang="ru-RU" dirty="0">
                <a:latin typeface="Arial Narrow" panose="020B0606020202030204" pitchFamily="34" charset="0"/>
              </a:rPr>
              <a:t>тарифы за услугу</a:t>
            </a:r>
            <a:endParaRPr lang="x-none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10533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Заголовок 11"/>
          <p:cNvSpPr txBox="1">
            <a:spLocks/>
          </p:cNvSpPr>
          <p:nvPr/>
        </p:nvSpPr>
        <p:spPr>
          <a:xfrm>
            <a:off x="21342" y="287734"/>
            <a:ext cx="12191999" cy="425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/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СТАЦИОНАРОЗАМЕЩАЮЩАЯ ПОМОЩЬ, ВКЛЮЧАЯ ВТМУ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H="1">
            <a:off x="185919" y="809023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Заголовок 1">
            <a:extLst>
              <a:ext uri="{FF2B5EF4-FFF2-40B4-BE49-F238E27FC236}">
                <a16:creationId xmlns:a16="http://schemas.microsoft.com/office/drawing/2014/main" id="{80338F4C-979D-473D-B4B7-FF138E0EDC33}"/>
              </a:ext>
            </a:extLst>
          </p:cNvPr>
          <p:cNvSpPr txBox="1">
            <a:spLocks/>
          </p:cNvSpPr>
          <p:nvPr/>
        </p:nvSpPr>
        <p:spPr>
          <a:xfrm>
            <a:off x="246955" y="2168572"/>
            <a:ext cx="5600595" cy="378334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Лечение </a:t>
            </a:r>
            <a:r>
              <a:rPr lang="ru-RU" sz="1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основных хронических</a:t>
            </a:r>
            <a:r>
              <a:rPr lang="ru-RU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заболеваний, подлежащих динамическому наблюдению </a:t>
            </a:r>
            <a:r>
              <a:rPr lang="ru-RU" sz="1800" i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(25 групп заболеваний), включая</a:t>
            </a:r>
            <a:r>
              <a:rPr lang="ru-RU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гемодиализ, </a:t>
            </a:r>
            <a:r>
              <a:rPr lang="ru-RU" sz="1800" dirty="0" err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перитонеальный</a:t>
            </a:r>
            <a:r>
              <a:rPr lang="ru-RU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1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диализ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ru-RU" sz="1800" i="1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ru-RU" sz="1800" i="1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Лечение </a:t>
            </a:r>
            <a:r>
              <a:rPr lang="ru-RU" sz="1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социально-значимых</a:t>
            </a:r>
            <a:r>
              <a:rPr lang="ru-RU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заболеваний  </a:t>
            </a:r>
            <a:r>
              <a:rPr lang="ru-RU" sz="1800" i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(туберкулез, ВИЧ-инфекция, психические расстройства и расстройства поведения, злокачественные новообразования, ДЦП)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ru-RU" sz="1800" i="1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ru-RU" sz="1800" b="1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Помощь </a:t>
            </a:r>
            <a:r>
              <a:rPr lang="ru-RU" sz="1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в приемных отделениях </a:t>
            </a:r>
            <a:r>
              <a:rPr lang="ru-RU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круглосуточных стационаров</a:t>
            </a:r>
            <a:endParaRPr lang="ru-RU" sz="20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3647215" y="1642498"/>
            <a:ext cx="3403455" cy="419373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Narrow" panose="020B0606020202030204" pitchFamily="34" charset="0"/>
              <a:ea typeface="Microsoft JhengHei Light" panose="020B0304030504040204" pitchFamily="34" charset="-12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102816" y="1872484"/>
            <a:ext cx="3426222" cy="454890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266700" marR="0" lvl="0" indent="-2667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15490" y="1610362"/>
            <a:ext cx="6001851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</a:rPr>
              <a:t>ГОБМП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6235518" y="1600496"/>
            <a:ext cx="5806732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</a:rPr>
              <a:t>ОСМС</a:t>
            </a: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 flipH="1">
            <a:off x="246955" y="1438754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Скругленный прямоугольник 42"/>
          <p:cNvSpPr/>
          <p:nvPr/>
        </p:nvSpPr>
        <p:spPr>
          <a:xfrm>
            <a:off x="6972301" y="3793501"/>
            <a:ext cx="5085602" cy="1873755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tIns="0" bIns="0"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528687" y="2431814"/>
            <a:ext cx="52203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Лечение 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острых и хронических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заболеваний 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не входящих в ГОБМП</a:t>
            </a:r>
            <a:endParaRPr lang="ru-RU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6651B3C-5B4E-4CFB-A095-87006796E524}"/>
              </a:ext>
            </a:extLst>
          </p:cNvPr>
          <p:cNvSpPr txBox="1"/>
          <p:nvPr/>
        </p:nvSpPr>
        <p:spPr>
          <a:xfrm>
            <a:off x="176783" y="775153"/>
            <a:ext cx="11685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>
                <a:latin typeface="Arial Narrow" panose="020B0606020202030204" pitchFamily="34" charset="0"/>
              </a:rPr>
              <a:t>Метод оплаты</a:t>
            </a:r>
            <a:r>
              <a:rPr lang="ru-RU" b="1" dirty="0">
                <a:latin typeface="Arial Narrow" panose="020B0606020202030204" pitchFamily="34" charset="0"/>
              </a:rPr>
              <a:t>: </a:t>
            </a:r>
            <a:r>
              <a:rPr lang="ru-RU" dirty="0">
                <a:latin typeface="Arial Narrow" panose="020B0606020202030204" pitchFamily="34" charset="0"/>
              </a:rPr>
              <a:t>по тарифам: за 1 пролеченный случай по КЗГ с учетом </a:t>
            </a:r>
            <a:r>
              <a:rPr lang="ru-RU" dirty="0" err="1">
                <a:latin typeface="Arial Narrow" panose="020B0606020202030204" pitchFamily="34" charset="0"/>
              </a:rPr>
              <a:t>коэф.затратоемкости</a:t>
            </a:r>
            <a:r>
              <a:rPr lang="ru-RU" dirty="0">
                <a:latin typeface="Arial Narrow" panose="020B0606020202030204" pitchFamily="34" charset="0"/>
              </a:rPr>
              <a:t>, по расчетной средней стоимости, за 1 койко-день, за услугу (гемодиализ, ЭКО)  </a:t>
            </a:r>
            <a:endParaRPr lang="x-none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46281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Заголовок 11"/>
          <p:cNvSpPr txBox="1">
            <a:spLocks/>
          </p:cNvSpPr>
          <p:nvPr/>
        </p:nvSpPr>
        <p:spPr>
          <a:xfrm>
            <a:off x="30479" y="104800"/>
            <a:ext cx="12191999" cy="425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/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СТАЦИОНАРОЗАМЕЩАЮЩАЯ ПОМОЩЬ, ВКЛЮЧАЯ ВТМУ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H="1">
            <a:off x="185919" y="566758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Заголовок 1">
            <a:extLst>
              <a:ext uri="{FF2B5EF4-FFF2-40B4-BE49-F238E27FC236}">
                <a16:creationId xmlns:a16="http://schemas.microsoft.com/office/drawing/2014/main" id="{80338F4C-979D-473D-B4B7-FF138E0EDC33}"/>
              </a:ext>
            </a:extLst>
          </p:cNvPr>
          <p:cNvSpPr txBox="1">
            <a:spLocks/>
          </p:cNvSpPr>
          <p:nvPr/>
        </p:nvSpPr>
        <p:spPr>
          <a:xfrm>
            <a:off x="134097" y="1857551"/>
            <a:ext cx="5918748" cy="371686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lvl="0" indent="-285750" algn="just">
              <a:buFont typeface="Wingdings" pitchFamily="2" charset="2"/>
              <a:buChar char="Ø"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заболеваний по кодам МКБ-10, подлежащих преимущественному лечения в ДС (приложение 1 к Правилам)</a:t>
            </a:r>
          </a:p>
          <a:p>
            <a:pPr marL="285750" lvl="0" indent="-285750" algn="just">
              <a:buFont typeface="Wingdings" pitchFamily="2" charset="2"/>
              <a:buChar char="Ø"/>
            </a:pPr>
            <a:endParaRPr lang="ru-RU" sz="14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операций и манипуляций по кодам МКБ-9, подлежащих преимущественному лечению в ДС (приложение 2 к Правилам)</a:t>
            </a:r>
          </a:p>
          <a:p>
            <a:pPr marL="285750" lvl="0" indent="-285750" algn="just">
              <a:buFont typeface="Wingdings" pitchFamily="2" charset="2"/>
              <a:buChar char="Ø"/>
            </a:pPr>
            <a:endParaRPr lang="ru-RU" sz="14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операций и манипуляций по кодам МКБ-9, подлежащих лечению в ДС только при КС (приложение 3 к Правилам)</a:t>
            </a:r>
          </a:p>
          <a:p>
            <a:pPr marL="285750" lvl="0" indent="-285750" algn="just">
              <a:buFont typeface="Wingdings" pitchFamily="2" charset="2"/>
              <a:buChar char="Ø"/>
            </a:pPr>
            <a:endParaRPr lang="ru-RU" sz="14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заболеваний по кодам МКБ-10, подлежащих преимущественному лечению в ДС  на селе (приложение 4 к Правилам)</a:t>
            </a:r>
          </a:p>
          <a:p>
            <a:pPr marL="285750" lvl="0" indent="-285750" algn="just">
              <a:buFont typeface="Wingdings" pitchFamily="2" charset="2"/>
              <a:buChar char="Ø"/>
            </a:pPr>
            <a:endParaRPr lang="ru-RU" sz="14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операций и манипуляций по кодам МКБ-9, подлежащих преимущественному лечению в ДС на селе (приложение 5 к Правилам)</a:t>
            </a:r>
          </a:p>
          <a:p>
            <a:pPr marL="285750" lvl="0" indent="-285750" algn="just">
              <a:buFont typeface="Wingdings" pitchFamily="2" charset="2"/>
              <a:buChar char="Ø"/>
            </a:pPr>
            <a:endParaRPr lang="ru-RU" sz="14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itchFamily="2" charset="2"/>
              <a:buChar char="Ø"/>
            </a:pPr>
            <a:endParaRPr lang="ru-RU" sz="14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операций и манипуляций по кодам МКБ-9, подлежащих лечению в ДС только при КС на селе (приложение 6 к Правилам)</a:t>
            </a:r>
          </a:p>
          <a:p>
            <a:pPr marL="285750" lvl="0" indent="-285750" algn="just">
              <a:buFont typeface="Wingdings" pitchFamily="2" charset="2"/>
              <a:buChar char="Ø"/>
            </a:pPr>
            <a:endParaRPr lang="ru-RU" sz="16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02816" y="1259080"/>
            <a:ext cx="6001851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</a:rPr>
              <a:t>НОВЫЕ ПЕРЕЧНИ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6235518" y="1248821"/>
            <a:ext cx="5806732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</a:rPr>
              <a:t>ДОПОЛНЕНИЯ В ПРАВИЛА</a:t>
            </a: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 flipH="1">
            <a:off x="246955" y="1165229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Скругленный прямоугольник 42"/>
          <p:cNvSpPr/>
          <p:nvPr/>
        </p:nvSpPr>
        <p:spPr>
          <a:xfrm>
            <a:off x="6972301" y="3793501"/>
            <a:ext cx="5085602" cy="1873755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tIns="0" bIns="0"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85919" y="506887"/>
            <a:ext cx="1124914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Разработан проект внесения изменений и дополнений в приказ МЗСР РК </a:t>
            </a:r>
            <a:br>
              <a:rPr lang="ru-RU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17 августа 2015 года № 669 « Об утверждении Правил оказания </a:t>
            </a:r>
            <a:r>
              <a:rPr lang="ru-RU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стационарозамещающей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помощи»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299200" y="1639491"/>
            <a:ext cx="5828876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Четко разделены п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оказания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госпитализации</a:t>
            </a:r>
            <a:r>
              <a:rPr lang="en-US" sz="1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ДС: </a:t>
            </a:r>
          </a:p>
          <a:p>
            <a:pPr algn="just"/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- АПП;</a:t>
            </a:r>
            <a:r>
              <a:rPr lang="en-US" sz="1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4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- п</a:t>
            </a:r>
            <a:r>
              <a:rPr lang="en-US" sz="1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</a:t>
            </a:r>
            <a:r>
              <a:rPr lang="en-US" sz="1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КС</a:t>
            </a:r>
          </a:p>
          <a:p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- специализированных МО и/или отделениях соответствующего профиля.</a:t>
            </a:r>
          </a:p>
          <a:p>
            <a:endParaRPr lang="ru-RU" sz="14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АПП определены приоритетным направлением: </a:t>
            </a:r>
          </a:p>
          <a:p>
            <a:pPr lvl="0" algn="just"/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- активное плановое оздоровление группы пациентов с </a:t>
            </a:r>
          </a:p>
          <a:p>
            <a:pPr lvl="0" algn="just"/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хроническими заболеваниями, подлежащих динамическому </a:t>
            </a:r>
          </a:p>
          <a:p>
            <a:pPr lvl="0" algn="just"/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наблюдению; </a:t>
            </a:r>
          </a:p>
          <a:p>
            <a:pPr lvl="0" algn="just"/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- долечивание пациентов после стационарного лечения; </a:t>
            </a:r>
          </a:p>
          <a:p>
            <a:pPr lvl="0" algn="just"/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- </a:t>
            </a:r>
            <a:r>
              <a:rPr lang="en-US" sz="1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</a:t>
            </a:r>
            <a:r>
              <a:rPr lang="en-US" sz="1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курсов</a:t>
            </a:r>
            <a:r>
              <a:rPr lang="en-US" sz="1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реабилитационных</a:t>
            </a:r>
            <a:r>
              <a:rPr lang="en-US" sz="1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мероприятий</a:t>
            </a:r>
            <a:r>
              <a:rPr lang="en-US" sz="1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1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этапа</a:t>
            </a: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/>
            <a:endParaRPr lang="ru-RU" sz="14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 fontAlgn="base">
              <a:buFont typeface="Wingdings" pitchFamily="2" charset="2"/>
              <a:buChar char="Ø"/>
            </a:pP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ДС при КС определены приоритетным направлением: </a:t>
            </a:r>
          </a:p>
          <a:p>
            <a:pPr algn="just" fontAlgn="base"/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- проведение операций и вмешательств со специальной</a:t>
            </a:r>
          </a:p>
          <a:p>
            <a:pPr algn="just" fontAlgn="base"/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предоперационной подготовкой и анестезиологической поддержкой; </a:t>
            </a:r>
          </a:p>
          <a:p>
            <a:pPr algn="just" fontAlgn="base"/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- проведение сложных диагностических исследований, требующих </a:t>
            </a:r>
          </a:p>
          <a:p>
            <a:pPr algn="just" fontAlgn="base"/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специальной предварительной подготовки; </a:t>
            </a:r>
          </a:p>
          <a:p>
            <a:pPr algn="just" fontAlgn="base"/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- наблюдение и лечение в связи с возможными неблагоприятными </a:t>
            </a:r>
          </a:p>
          <a:p>
            <a:pPr algn="just" fontAlgn="base"/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реакциями </a:t>
            </a:r>
            <a:r>
              <a:rPr lang="ru-RU" sz="11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(переливание препаратов крови, внутривенное вливание кровезамещающих жидкостей, специфическая </a:t>
            </a:r>
            <a:r>
              <a:rPr lang="ru-RU" sz="11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гипосенсибилизирующая</a:t>
            </a:r>
            <a:r>
              <a:rPr lang="ru-RU" sz="11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терапия, инъекции сильнодействующих препаратов, внутрисуставное введение ЛС и др.);</a:t>
            </a:r>
          </a:p>
          <a:p>
            <a:pPr algn="just" fontAlgn="base"/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- долечивание после первого этапа оперативных вмешательств в </a:t>
            </a:r>
          </a:p>
          <a:p>
            <a:pPr algn="just" fontAlgn="base"/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стационаре.</a:t>
            </a:r>
          </a:p>
          <a:p>
            <a:endParaRPr lang="ru-RU" sz="14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88265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Заголовок 11"/>
          <p:cNvSpPr txBox="1">
            <a:spLocks/>
          </p:cNvSpPr>
          <p:nvPr/>
        </p:nvSpPr>
        <p:spPr>
          <a:xfrm>
            <a:off x="21342" y="228748"/>
            <a:ext cx="12191999" cy="425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/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СТАЦИОНАРНАЯ ПОМОЩЬ</a:t>
            </a: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, ВКЛЮЧАЯ ВТМУ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H="1">
            <a:off x="176780" y="717583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Прямоугольник 58"/>
          <p:cNvSpPr/>
          <p:nvPr/>
        </p:nvSpPr>
        <p:spPr>
          <a:xfrm>
            <a:off x="102816" y="1872484"/>
            <a:ext cx="3426222" cy="454890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266700" marR="0" lvl="0" indent="-2667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76780" y="1473600"/>
            <a:ext cx="5982949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k-KZ" b="1" dirty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ГОБМП</a:t>
            </a:r>
            <a:endParaRPr lang="ru-RU" b="1" dirty="0">
              <a:solidFill>
                <a:prstClr val="white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6297125" y="1479683"/>
            <a:ext cx="5760776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b="1" dirty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ОСМС</a:t>
            </a: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 flipH="1">
            <a:off x="176780" y="1347305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Скругленный прямоугольник 42"/>
          <p:cNvSpPr/>
          <p:nvPr/>
        </p:nvSpPr>
        <p:spPr>
          <a:xfrm>
            <a:off x="6972301" y="3793501"/>
            <a:ext cx="5085602" cy="1873755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tIns="0" bIns="0"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1755286" y="6452614"/>
            <a:ext cx="364725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6651B3C-5B4E-4CFB-A095-87006796E524}"/>
              </a:ext>
            </a:extLst>
          </p:cNvPr>
          <p:cNvSpPr txBox="1"/>
          <p:nvPr/>
        </p:nvSpPr>
        <p:spPr>
          <a:xfrm>
            <a:off x="219168" y="709279"/>
            <a:ext cx="118811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>
                <a:latin typeface="Arial Narrow" panose="020B0606020202030204" pitchFamily="34" charset="0"/>
              </a:rPr>
              <a:t>Метод оплаты</a:t>
            </a:r>
            <a:r>
              <a:rPr lang="ru-RU" b="1" dirty="0">
                <a:latin typeface="Arial Narrow" panose="020B0606020202030204" pitchFamily="34" charset="0"/>
              </a:rPr>
              <a:t>: </a:t>
            </a:r>
            <a:r>
              <a:rPr lang="ru-RU" dirty="0">
                <a:latin typeface="Arial Narrow" panose="020B0606020202030204" pitchFamily="34" charset="0"/>
              </a:rPr>
              <a:t>по тарифы за 1 пролеченный случай по КЗГ с учетом </a:t>
            </a:r>
            <a:r>
              <a:rPr lang="ru-RU" dirty="0" err="1">
                <a:latin typeface="Arial Narrow" panose="020B0606020202030204" pitchFamily="34" charset="0"/>
              </a:rPr>
              <a:t>коэф.затратоемкости</a:t>
            </a:r>
            <a:r>
              <a:rPr lang="ru-RU" dirty="0">
                <a:latin typeface="Arial Narrow" panose="020B0606020202030204" pitchFamily="34" charset="0"/>
              </a:rPr>
              <a:t>, по расчетной средней стоимости, по фактическим расходам, МЭТ, за 1 койко-день  </a:t>
            </a:r>
            <a:endParaRPr lang="x-none" dirty="0">
              <a:latin typeface="Arial Narrow" panose="020B0606020202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9168" y="1880788"/>
            <a:ext cx="5777345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Экстренная госпитализация по показаниям для всех граждан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ru-RU" sz="6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Плановая госпитализация для лечения основных </a:t>
            </a:r>
            <a:r>
              <a:rPr lang="ru-RU" sz="16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хронических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заболеваний, подлежащих динамическому наблюдению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ru-RU" sz="6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Плановая госпитализация для лечения с</a:t>
            </a:r>
            <a:r>
              <a:rPr lang="ru-RU" sz="16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оциально-значимых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заболевания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ru-RU" sz="6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Лечение инфекционных заболеваний и заболеваний, представляющих опасность для окружающих, по перечню, определяемому уполномоченным органом;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ru-RU" sz="6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Подготовка трупа к изъятию органов и (или) тканей, изъятие, консервация, заготовка, хранение, транспортировка ткани (части ткани) и (или) органов (части органов) с целью трансплантации тканей (части ткани) или органов (части органов).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ru-RU" sz="16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517178" y="2100210"/>
            <a:ext cx="52381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 Плановая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 стационарная помощь, за исключением случаев лечения заболеваний в рамках ГОБМП, по направлению специалиста ПМСП или медицинской организации в рамках планируемого количества случаев госпитализации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9168" y="5532583"/>
            <a:ext cx="117227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Определены виды услуг ВТМУ :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15 уникальных видов (трансплантация и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фотонотерапия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)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63 основных видов (хирургические операции, ЭКО,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кохлеарная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 имплантация, лучевая терапия)</a:t>
            </a:r>
          </a:p>
          <a:p>
            <a:endParaRPr lang="ru-RU" dirty="0"/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79BAF90D-4E8E-4637-9FC1-249F58119E86}"/>
              </a:ext>
            </a:extLst>
          </p:cNvPr>
          <p:cNvCxnSpPr/>
          <p:nvPr/>
        </p:nvCxnSpPr>
        <p:spPr>
          <a:xfrm flipH="1">
            <a:off x="129213" y="5522145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158185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Заголовок 11"/>
          <p:cNvSpPr txBox="1">
            <a:spLocks/>
          </p:cNvSpPr>
          <p:nvPr/>
        </p:nvSpPr>
        <p:spPr>
          <a:xfrm>
            <a:off x="30479" y="104800"/>
            <a:ext cx="12191999" cy="425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/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СТАЦИОНАРНАЯ ПОМОЩЬ, ВКЛЮЧАЯ ВТМУ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H="1">
            <a:off x="185919" y="566758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Заголовок 1">
            <a:extLst>
              <a:ext uri="{FF2B5EF4-FFF2-40B4-BE49-F238E27FC236}">
                <a16:creationId xmlns:a16="http://schemas.microsoft.com/office/drawing/2014/main" id="{80338F4C-979D-473D-B4B7-FF138E0EDC33}"/>
              </a:ext>
            </a:extLst>
          </p:cNvPr>
          <p:cNvSpPr txBox="1">
            <a:spLocks/>
          </p:cNvSpPr>
          <p:nvPr/>
        </p:nvSpPr>
        <p:spPr>
          <a:xfrm>
            <a:off x="124960" y="1893991"/>
            <a:ext cx="5918748" cy="32599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lvl="0" indent="-285750" algn="just">
              <a:buFont typeface="Wingdings" pitchFamily="2" charset="2"/>
              <a:buChar char="Ø"/>
            </a:pP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заболеваний по кодам МКБ-10 для преимущественного лечения в круглосуточном стационаре (приложение 1 к Правилам)</a:t>
            </a:r>
          </a:p>
          <a:p>
            <a:pPr lvl="0" algn="just"/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операций и манипуляций по кодам МКБ-9 подлежащих преимущественному лечению в круглосуточном стационаре (приложение 2 к Правилам)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ru-RU" sz="16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заболеваний по кодам МКБ-10 для преимущественного лечения в круглосуточном стационаре на селе (приложение 3 к Правилам)</a:t>
            </a:r>
          </a:p>
          <a:p>
            <a:pPr marL="285750" lvl="0" indent="-285750" algn="just">
              <a:buFont typeface="Wingdings" pitchFamily="2" charset="2"/>
              <a:buChar char="Ø"/>
            </a:pPr>
            <a:endParaRPr lang="ru-RU" sz="16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itchFamily="2" charset="2"/>
              <a:buChar char="Ø"/>
            </a:pPr>
            <a:endParaRPr lang="ru-RU" sz="16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операций и манипуляций по кодам МКБ-9 подлежащих преимущественному лечению в круглосуточном стационаре на селе (приложение 4 к Правилам)</a:t>
            </a:r>
          </a:p>
          <a:p>
            <a:pPr marL="285750" lvl="0" indent="-285750" algn="just">
              <a:buFont typeface="Wingdings" pitchFamily="2" charset="2"/>
              <a:buChar char="Ø"/>
            </a:pPr>
            <a:endParaRPr lang="ru-RU" sz="16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02816" y="1259080"/>
            <a:ext cx="6001851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</a:rPr>
              <a:t>НОВЫЕ ПЕРЕЧНИ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6235518" y="1248821"/>
            <a:ext cx="5806732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</a:rPr>
              <a:t>ДОПОЛНЕНИЯ В ПРАВИЛА</a:t>
            </a: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 flipH="1">
            <a:off x="246955" y="1165229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Скругленный прямоугольник 42"/>
          <p:cNvSpPr/>
          <p:nvPr/>
        </p:nvSpPr>
        <p:spPr>
          <a:xfrm>
            <a:off x="6972301" y="3793501"/>
            <a:ext cx="5085602" cy="1873755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tIns="0" bIns="0"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85919" y="506887"/>
            <a:ext cx="112491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Разработан проект внесения изменений и дополнений в приказ МЗ и СР РК </a:t>
            </a:r>
            <a:br>
              <a:rPr lang="ru-RU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МЗСР РК от 29 сентября 2015 года № 761 «Об утверждении правил оказания стационарной помощи»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238164" y="1928655"/>
            <a:ext cx="58288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sz="16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Алгоритм оценки состояния по критериям заболеваний, не входящие в перечень заболеваний по кодам МКБ-10 для преимущественного лечения в круглосуточном стационаре (приложение 5 к Правилам)</a:t>
            </a:r>
          </a:p>
          <a:p>
            <a:endParaRPr lang="ru-RU" sz="160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5919" y="5334584"/>
            <a:ext cx="1188112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b="1" dirty="0">
                <a:latin typeface="Arial Narrow" pitchFamily="34" charset="0"/>
              </a:rPr>
              <a:t>Ожидаемый результат: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600" dirty="0">
                <a:latin typeface="Arial Narrow" pitchFamily="34" charset="0"/>
              </a:rPr>
              <a:t>Рациональное  перераспределение потока пациента в соответствии с кодами МКБ-10 и МКБ-9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600" dirty="0">
                <a:latin typeface="Arial Narrow" pitchFamily="34" charset="0"/>
                <a:cs typeface="Arial" panose="020B0604020202020204" pitchFamily="34" charset="0"/>
              </a:rPr>
              <a:t>Обоснованность госпитализации в круглосуточный стационар, в </a:t>
            </a:r>
            <a:r>
              <a:rPr lang="ru-RU" sz="1600" dirty="0" err="1">
                <a:latin typeface="Arial Narrow" pitchFamily="34" charset="0"/>
                <a:cs typeface="Arial" panose="020B0604020202020204" pitchFamily="34" charset="0"/>
              </a:rPr>
              <a:t>т.ч</a:t>
            </a:r>
            <a:r>
              <a:rPr lang="ru-RU" sz="1600" dirty="0">
                <a:latin typeface="Arial Narrow" pitchFamily="34" charset="0"/>
                <a:cs typeface="Arial" panose="020B0604020202020204" pitchFamily="34" charset="0"/>
              </a:rPr>
              <a:t>. села</a:t>
            </a:r>
            <a:endParaRPr lang="ru-RU" sz="1600" dirty="0">
              <a:latin typeface="Arial Narrow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600" dirty="0">
                <a:latin typeface="Arial Narrow" pitchFamily="34" charset="0"/>
                <a:cs typeface="Arial" panose="020B0604020202020204" pitchFamily="34" charset="0"/>
              </a:rPr>
              <a:t>Снижение расходов на КС, в </a:t>
            </a:r>
            <a:r>
              <a:rPr lang="ru-RU" sz="1600" dirty="0" err="1">
                <a:latin typeface="Arial Narrow" pitchFamily="34" charset="0"/>
                <a:cs typeface="Arial" panose="020B0604020202020204" pitchFamily="34" charset="0"/>
              </a:rPr>
              <a:t>т.ч</a:t>
            </a:r>
            <a:r>
              <a:rPr lang="ru-RU" sz="1600" dirty="0">
                <a:latin typeface="Arial Narrow" pitchFamily="34" charset="0"/>
                <a:cs typeface="Arial" panose="020B0604020202020204" pitchFamily="34" charset="0"/>
              </a:rPr>
              <a:t>. села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600" dirty="0">
                <a:latin typeface="Arial Narrow" pitchFamily="34" charset="0"/>
                <a:cs typeface="Arial" panose="020B0604020202020204" pitchFamily="34" charset="0"/>
              </a:rPr>
              <a:t>Критерии позволят при снижении расходов на круглосуточный стационар, в </a:t>
            </a:r>
            <a:r>
              <a:rPr lang="ru-RU" sz="1600" dirty="0" err="1">
                <a:latin typeface="Arial Narrow" pitchFamily="34" charset="0"/>
                <a:cs typeface="Arial" panose="020B0604020202020204" pitchFamily="34" charset="0"/>
              </a:rPr>
              <a:t>т.ч</a:t>
            </a:r>
            <a:r>
              <a:rPr lang="ru-RU" sz="1600" dirty="0">
                <a:latin typeface="Arial Narrow" pitchFamily="34" charset="0"/>
                <a:cs typeface="Arial" panose="020B0604020202020204" pitchFamily="34" charset="0"/>
              </a:rPr>
              <a:t>. села не снизить ее доступность (гибкость госпитализации) </a:t>
            </a:r>
            <a:endParaRPr lang="ru-RU" sz="1600" dirty="0"/>
          </a:p>
        </p:txBody>
      </p: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B5498C26-1609-48CC-956C-E9076CAF97DD}"/>
              </a:ext>
            </a:extLst>
          </p:cNvPr>
          <p:cNvCxnSpPr/>
          <p:nvPr/>
        </p:nvCxnSpPr>
        <p:spPr>
          <a:xfrm flipH="1">
            <a:off x="129213" y="5309719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690887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" name="Прямая соединительная линия 41"/>
          <p:cNvCxnSpPr/>
          <p:nvPr/>
        </p:nvCxnSpPr>
        <p:spPr>
          <a:xfrm flipH="1">
            <a:off x="124629" y="908776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Заголовок 1">
            <a:extLst>
              <a:ext uri="{FF2B5EF4-FFF2-40B4-BE49-F238E27FC236}">
                <a16:creationId xmlns:a16="http://schemas.microsoft.com/office/drawing/2014/main" id="{80338F4C-979D-473D-B4B7-FF138E0EDC33}"/>
              </a:ext>
            </a:extLst>
          </p:cNvPr>
          <p:cNvSpPr txBox="1">
            <a:spLocks/>
          </p:cNvSpPr>
          <p:nvPr/>
        </p:nvSpPr>
        <p:spPr>
          <a:xfrm>
            <a:off x="241069" y="2140985"/>
            <a:ext cx="5685599" cy="155810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lvl="0" indent="-285750" algn="l" fontAlgn="b">
              <a:buFont typeface="Wingdings" panose="05000000000000000000" pitchFamily="2" charset="2"/>
              <a:buChar char="Ø"/>
              <a:defRPr/>
            </a:pPr>
            <a:r>
              <a:rPr lang="ru-RU" sz="18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Лицам, перенесшим туберкулез </a:t>
            </a:r>
          </a:p>
        </p:txBody>
      </p:sp>
      <p:sp>
        <p:nvSpPr>
          <p:cNvPr id="59" name="Прямоугольник 58"/>
          <p:cNvSpPr/>
          <p:nvPr/>
        </p:nvSpPr>
        <p:spPr>
          <a:xfrm>
            <a:off x="102816" y="1872484"/>
            <a:ext cx="3426222" cy="454890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266700" marR="0" lvl="0" indent="-2667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47727" y="1398152"/>
            <a:ext cx="5778941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k-KZ" b="1" dirty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ГОБМП</a:t>
            </a:r>
            <a:endParaRPr lang="ru-RU" b="1" dirty="0">
              <a:solidFill>
                <a:prstClr val="white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6160655" y="1381129"/>
            <a:ext cx="5845095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b="1" dirty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ОСМС</a:t>
            </a: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 flipH="1">
            <a:off x="124629" y="1247553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Скругленный прямоугольник 42"/>
          <p:cNvSpPr/>
          <p:nvPr/>
        </p:nvSpPr>
        <p:spPr>
          <a:xfrm>
            <a:off x="4725636" y="2135386"/>
            <a:ext cx="5085602" cy="1873755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tIns="0" bIns="0"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265333" y="2011830"/>
            <a:ext cx="545131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Медицинская реабилитация (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2 этап – госпитальный, 3 этап – амбулаторный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) взрослым и детям в специализированных центрах </a:t>
            </a:r>
            <a:r>
              <a:rPr lang="ru-RU" i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(отделениях реабилитации)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ru-RU" i="1" dirty="0">
              <a:solidFill>
                <a:schemeClr val="accent6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Медицинская реабилитация 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для детей и лиц с ограниченной трудоспособностью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в амбулаторных условиях и санаториях</a:t>
            </a:r>
            <a:endParaRPr lang="ru-RU" i="1" dirty="0">
              <a:solidFill>
                <a:schemeClr val="accent6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endParaRPr lang="ru-RU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6651B3C-5B4E-4CFB-A095-87006796E524}"/>
              </a:ext>
            </a:extLst>
          </p:cNvPr>
          <p:cNvSpPr txBox="1"/>
          <p:nvPr/>
        </p:nvSpPr>
        <p:spPr>
          <a:xfrm>
            <a:off x="176418" y="870067"/>
            <a:ext cx="118811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>
                <a:latin typeface="Arial Narrow" panose="020B0606020202030204" pitchFamily="34" charset="0"/>
              </a:rPr>
              <a:t>Метод оплаты</a:t>
            </a:r>
            <a:r>
              <a:rPr lang="ru-RU" b="1" dirty="0">
                <a:latin typeface="Arial Narrow" panose="020B0606020202030204" pitchFamily="34" charset="0"/>
              </a:rPr>
              <a:t>: </a:t>
            </a:r>
            <a:r>
              <a:rPr lang="ru-RU" dirty="0">
                <a:latin typeface="Arial Narrow" panose="020B0606020202030204" pitchFamily="34" charset="0"/>
              </a:rPr>
              <a:t>за 1 койко-день.</a:t>
            </a:r>
            <a:endParaRPr lang="x-none" dirty="0">
              <a:latin typeface="Arial Narrow" panose="020B060602020203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67052" y="4394066"/>
            <a:ext cx="503321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1600" b="1" u="sng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Основные принципы медицинской реабилитации</a:t>
            </a: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:</a:t>
            </a:r>
          </a:p>
          <a:p>
            <a:r>
              <a:rPr lang="ru-RU" sz="1600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  - </a:t>
            </a:r>
            <a:r>
              <a:rPr lang="ru-RU" sz="1600" i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раннее начало;</a:t>
            </a:r>
          </a:p>
          <a:p>
            <a:r>
              <a:rPr lang="ru-RU" sz="1600" i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  - </a:t>
            </a:r>
            <a:r>
              <a:rPr lang="ru-RU" sz="1600" i="1" dirty="0" err="1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этапность</a:t>
            </a:r>
            <a:r>
              <a:rPr lang="ru-RU" sz="1600" i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;</a:t>
            </a:r>
          </a:p>
          <a:p>
            <a:r>
              <a:rPr lang="ru-RU" sz="1600" i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  - непрерывность;</a:t>
            </a:r>
          </a:p>
          <a:p>
            <a:r>
              <a:rPr lang="ru-RU" sz="1600" i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  - преемственность;</a:t>
            </a:r>
          </a:p>
          <a:p>
            <a:r>
              <a:rPr lang="ru-RU" sz="1600" i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  - индивидуальный и </a:t>
            </a:r>
            <a:r>
              <a:rPr lang="ru-RU" sz="1600" i="1" dirty="0" err="1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мультидисциплинарный</a:t>
            </a:r>
            <a:r>
              <a:rPr lang="ru-RU" sz="1600" i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     подход;</a:t>
            </a:r>
          </a:p>
          <a:p>
            <a:r>
              <a:rPr lang="ru-RU" sz="1600" i="1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  - доступность, адекватность и ориентированность на четко формулированную цель.</a:t>
            </a:r>
          </a:p>
        </p:txBody>
      </p:sp>
      <p:sp>
        <p:nvSpPr>
          <p:cNvPr id="13" name="Заголовок 11"/>
          <p:cNvSpPr txBox="1">
            <a:spLocks/>
          </p:cNvSpPr>
          <p:nvPr/>
        </p:nvSpPr>
        <p:spPr>
          <a:xfrm>
            <a:off x="-32885" y="92398"/>
            <a:ext cx="12191999" cy="425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/>
            <a:r>
              <a:rPr lang="ru-RU" sz="2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МЕДИЦИНСКАЯ РЕАБИЛИТАЦИЯ И ВОССТАНОВИТЕЛЬНОЕ ЛЕЧЕНИЕ</a:t>
            </a:r>
            <a:endParaRPr kumimoji="0" lang="ru-RU" sz="26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2894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D8BDDAE6-4250-405A-907D-4FA7272E9C0B}"/>
              </a:ext>
            </a:extLst>
          </p:cNvPr>
          <p:cNvCxnSpPr/>
          <p:nvPr/>
        </p:nvCxnSpPr>
        <p:spPr>
          <a:xfrm>
            <a:off x="590149" y="947415"/>
            <a:ext cx="10980000" cy="0"/>
          </a:xfrm>
          <a:prstGeom prst="line">
            <a:avLst/>
          </a:prstGeom>
          <a:ln w="38100">
            <a:solidFill>
              <a:srgbClr val="00267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Заголовок 1">
            <a:extLst>
              <a:ext uri="{FF2B5EF4-FFF2-40B4-BE49-F238E27FC236}">
                <a16:creationId xmlns:a16="http://schemas.microsoft.com/office/drawing/2014/main" id="{DCA5238D-E664-4809-BB7B-C2E35987B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1848" y="280333"/>
            <a:ext cx="11552825" cy="387803"/>
          </a:xfrm>
        </p:spPr>
        <p:txBody>
          <a:bodyPr>
            <a:noAutofit/>
          </a:bodyPr>
          <a:lstStyle/>
          <a:p>
            <a:pPr algn="l"/>
            <a:r>
              <a:rPr lang="ru-RU" sz="2400" b="1" dirty="0">
                <a:solidFill>
                  <a:srgbClr val="002673"/>
                </a:solidFill>
                <a:latin typeface="Arial Narrow" panose="020B0606020202030204" pitchFamily="34" charset="0"/>
                <a:ea typeface="+mn-ea"/>
                <a:cs typeface="Arial" charset="0"/>
              </a:rPr>
              <a:t>Демографические тренды: </a:t>
            </a:r>
            <a:r>
              <a:rPr lang="ru-RU" sz="2400" b="1" dirty="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Arial" charset="0"/>
              </a:rPr>
              <a:t>рост продолжительности жизни, изменение половозрастного состава населения, высокое давление хронических неинфекционных заболеваний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5E1A42A-442A-41EA-9342-974A3864D159}"/>
              </a:ext>
            </a:extLst>
          </p:cNvPr>
          <p:cNvSpPr txBox="1"/>
          <p:nvPr/>
        </p:nvSpPr>
        <p:spPr>
          <a:xfrm>
            <a:off x="471840" y="2400791"/>
            <a:ext cx="52683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chemeClr val="tx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Основные причины потерь лет жизни в Казахстане в связи с болезнями/инвалидностью, 1990-2010 гг. (</a:t>
            </a:r>
            <a:r>
              <a:rPr lang="en-US" sz="1400" b="1" dirty="0">
                <a:solidFill>
                  <a:schemeClr val="tx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Lancet, World Bank</a:t>
            </a:r>
            <a:r>
              <a:rPr lang="ru-RU" sz="1400" b="1" dirty="0">
                <a:solidFill>
                  <a:schemeClr val="tx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, 2011</a:t>
            </a:r>
            <a:r>
              <a:rPr lang="en-US" sz="1400" b="1" dirty="0">
                <a:solidFill>
                  <a:schemeClr val="tx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)</a:t>
            </a:r>
            <a:endParaRPr lang="ru-RU" sz="1400" b="1" dirty="0">
              <a:solidFill>
                <a:schemeClr val="tx2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71C505F7-31F1-45D6-8C7C-E80DC8E30E4A}"/>
              </a:ext>
            </a:extLst>
          </p:cNvPr>
          <p:cNvGrpSpPr/>
          <p:nvPr/>
        </p:nvGrpSpPr>
        <p:grpSpPr>
          <a:xfrm>
            <a:off x="191345" y="2961922"/>
            <a:ext cx="5686931" cy="3335447"/>
            <a:chOff x="3863752" y="2621866"/>
            <a:chExt cx="6954024" cy="3503518"/>
          </a:xfrm>
        </p:grpSpPr>
        <p:graphicFrame>
          <p:nvGraphicFramePr>
            <p:cNvPr id="3" name="Chart 2"/>
            <p:cNvGraphicFramePr/>
            <p:nvPr>
              <p:extLst/>
            </p:nvPr>
          </p:nvGraphicFramePr>
          <p:xfrm>
            <a:off x="3863752" y="3719571"/>
            <a:ext cx="5616624" cy="238108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cxnSp>
          <p:nvCxnSpPr>
            <p:cNvPr id="20" name="Прямая со стрелкой 19">
              <a:extLst>
                <a:ext uri="{FF2B5EF4-FFF2-40B4-BE49-F238E27FC236}">
                  <a16:creationId xmlns:a16="http://schemas.microsoft.com/office/drawing/2014/main" id="{F9D02E93-B916-4DA4-8E18-CB1B27969AA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636117" y="3462796"/>
              <a:ext cx="299517" cy="473336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>
              <a:extLst>
                <a:ext uri="{FF2B5EF4-FFF2-40B4-BE49-F238E27FC236}">
                  <a16:creationId xmlns:a16="http://schemas.microsoft.com/office/drawing/2014/main" id="{A7107F9F-B0F8-41FF-B1C7-A59C770BA4DB}"/>
                </a:ext>
              </a:extLst>
            </p:cNvPr>
            <p:cNvCxnSpPr>
              <a:cxnSpLocks/>
            </p:cNvCxnSpPr>
            <p:nvPr/>
          </p:nvCxnSpPr>
          <p:spPr>
            <a:xfrm>
              <a:off x="7935634" y="3462796"/>
              <a:ext cx="1872000" cy="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Скругленный прямоугольник 16">
              <a:extLst>
                <a:ext uri="{FF2B5EF4-FFF2-40B4-BE49-F238E27FC236}">
                  <a16:creationId xmlns:a16="http://schemas.microsoft.com/office/drawing/2014/main" id="{53EF08A2-1FCB-403A-8804-F1D92F3EE9DA}"/>
                </a:ext>
              </a:extLst>
            </p:cNvPr>
            <p:cNvSpPr/>
            <p:nvPr/>
          </p:nvSpPr>
          <p:spPr>
            <a:xfrm>
              <a:off x="5346806" y="2621866"/>
              <a:ext cx="2081036" cy="710237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/>
              <a:r>
                <a:rPr lang="ru-RU" sz="1200" dirty="0">
                  <a:ln w="0"/>
                  <a:solidFill>
                    <a:schemeClr val="tx1"/>
                  </a:solidFill>
                  <a:latin typeface="Arial Narrow" panose="020B0606020202030204" pitchFamily="34" charset="0"/>
                  <a:ea typeface="Arial" charset="0"/>
                </a:rPr>
                <a:t>Прочие хронические неинфекционные заболевания</a:t>
              </a:r>
            </a:p>
          </p:txBody>
        </p:sp>
        <p:cxnSp>
          <p:nvCxnSpPr>
            <p:cNvPr id="25" name="Прямая со стрелкой 24">
              <a:extLst>
                <a:ext uri="{FF2B5EF4-FFF2-40B4-BE49-F238E27FC236}">
                  <a16:creationId xmlns:a16="http://schemas.microsoft.com/office/drawing/2014/main" id="{3F8CE766-5C51-4C39-83EA-B6379608585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261628" y="3332104"/>
              <a:ext cx="402324" cy="816976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>
              <a:extLst>
                <a:ext uri="{FF2B5EF4-FFF2-40B4-BE49-F238E27FC236}">
                  <a16:creationId xmlns:a16="http://schemas.microsoft.com/office/drawing/2014/main" id="{81CFD372-2D69-4BA2-8874-C5121428D93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663952" y="3332105"/>
              <a:ext cx="1512000" cy="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 стрелкой 27">
              <a:extLst>
                <a:ext uri="{FF2B5EF4-FFF2-40B4-BE49-F238E27FC236}">
                  <a16:creationId xmlns:a16="http://schemas.microsoft.com/office/drawing/2014/main" id="{48F5A0A9-57FF-4471-B2FD-66040FD67A8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567794" y="5360570"/>
              <a:ext cx="407610" cy="740084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>
              <a:extLst>
                <a:ext uri="{FF2B5EF4-FFF2-40B4-BE49-F238E27FC236}">
                  <a16:creationId xmlns:a16="http://schemas.microsoft.com/office/drawing/2014/main" id="{E3DA3129-112E-428A-B97F-FF6F4A4DB8F6}"/>
                </a:ext>
              </a:extLst>
            </p:cNvPr>
            <p:cNvCxnSpPr/>
            <p:nvPr/>
          </p:nvCxnSpPr>
          <p:spPr>
            <a:xfrm>
              <a:off x="7975404" y="6100654"/>
              <a:ext cx="2124000" cy="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я со стрелкой 32">
              <a:extLst>
                <a:ext uri="{FF2B5EF4-FFF2-40B4-BE49-F238E27FC236}">
                  <a16:creationId xmlns:a16="http://schemas.microsoft.com/office/drawing/2014/main" id="{692689A7-3B5E-4035-A3CD-09971035673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099182" y="5134317"/>
              <a:ext cx="696018" cy="294182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>
              <a:extLst>
                <a:ext uri="{FF2B5EF4-FFF2-40B4-BE49-F238E27FC236}">
                  <a16:creationId xmlns:a16="http://schemas.microsoft.com/office/drawing/2014/main" id="{2CB8AA78-4857-4EA9-BE68-66D559F85A52}"/>
                </a:ext>
              </a:extLst>
            </p:cNvPr>
            <p:cNvCxnSpPr>
              <a:cxnSpLocks/>
            </p:cNvCxnSpPr>
            <p:nvPr/>
          </p:nvCxnSpPr>
          <p:spPr>
            <a:xfrm>
              <a:off x="8795200" y="5428499"/>
              <a:ext cx="2016000" cy="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 стрелкой 37">
              <a:extLst>
                <a:ext uri="{FF2B5EF4-FFF2-40B4-BE49-F238E27FC236}">
                  <a16:creationId xmlns:a16="http://schemas.microsoft.com/office/drawing/2014/main" id="{15E65287-77C5-49B7-A004-0163102CED0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239164" y="3919243"/>
              <a:ext cx="238167" cy="297147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 стрелкой 39">
              <a:extLst>
                <a:ext uri="{FF2B5EF4-FFF2-40B4-BE49-F238E27FC236}">
                  <a16:creationId xmlns:a16="http://schemas.microsoft.com/office/drawing/2014/main" id="{C9524387-6CE6-41B2-8AB4-28AEF3B5111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359751" y="4412439"/>
              <a:ext cx="1800000" cy="0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Прямая соединительная линия 42">
              <a:extLst>
                <a:ext uri="{FF2B5EF4-FFF2-40B4-BE49-F238E27FC236}">
                  <a16:creationId xmlns:a16="http://schemas.microsoft.com/office/drawing/2014/main" id="{7E5FEE90-F53F-4A5E-A8B5-B2700E2B427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484970" y="3905028"/>
              <a:ext cx="900000" cy="1056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Скругленный прямоугольник 16">
              <a:extLst>
                <a:ext uri="{FF2B5EF4-FFF2-40B4-BE49-F238E27FC236}">
                  <a16:creationId xmlns:a16="http://schemas.microsoft.com/office/drawing/2014/main" id="{91ACF18D-DB53-4D0E-BA51-6B435142B518}"/>
                </a:ext>
              </a:extLst>
            </p:cNvPr>
            <p:cNvSpPr/>
            <p:nvPr/>
          </p:nvSpPr>
          <p:spPr>
            <a:xfrm>
              <a:off x="8323068" y="3567907"/>
              <a:ext cx="1097131" cy="337121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/>
              <a:r>
                <a:rPr lang="ru-RU" sz="1200" dirty="0">
                  <a:ln w="0"/>
                  <a:solidFill>
                    <a:schemeClr val="tx1"/>
                  </a:solidFill>
                  <a:latin typeface="Arial Narrow" panose="020B0606020202030204" pitchFamily="34" charset="0"/>
                  <a:ea typeface="Arial" charset="0"/>
                </a:rPr>
                <a:t>Диабет</a:t>
              </a:r>
            </a:p>
          </p:txBody>
        </p:sp>
        <p:sp>
          <p:nvSpPr>
            <p:cNvPr id="45" name="Скругленный прямоугольник 16">
              <a:extLst>
                <a:ext uri="{FF2B5EF4-FFF2-40B4-BE49-F238E27FC236}">
                  <a16:creationId xmlns:a16="http://schemas.microsoft.com/office/drawing/2014/main" id="{D6994010-F650-4EE9-98E4-21C9A3709D5D}"/>
                </a:ext>
              </a:extLst>
            </p:cNvPr>
            <p:cNvSpPr/>
            <p:nvPr/>
          </p:nvSpPr>
          <p:spPr>
            <a:xfrm>
              <a:off x="7692270" y="2997694"/>
              <a:ext cx="2325180" cy="465747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/>
              <a:r>
                <a:rPr lang="ru-RU" sz="1200" dirty="0">
                  <a:ln w="0"/>
                  <a:solidFill>
                    <a:schemeClr val="tx1"/>
                  </a:solidFill>
                  <a:latin typeface="Arial Narrow" panose="020B0606020202030204" pitchFamily="34" charset="0"/>
                  <a:ea typeface="Arial" charset="0"/>
                </a:rPr>
                <a:t>Сердечно-сосудистые заболевания</a:t>
              </a:r>
            </a:p>
          </p:txBody>
        </p:sp>
        <p:sp>
          <p:nvSpPr>
            <p:cNvPr id="46" name="Скругленный прямоугольник 16">
              <a:extLst>
                <a:ext uri="{FF2B5EF4-FFF2-40B4-BE49-F238E27FC236}">
                  <a16:creationId xmlns:a16="http://schemas.microsoft.com/office/drawing/2014/main" id="{FE5AC2AF-1A4C-4DCE-A5C2-5F6314E11401}"/>
                </a:ext>
              </a:extLst>
            </p:cNvPr>
            <p:cNvSpPr/>
            <p:nvPr/>
          </p:nvSpPr>
          <p:spPr>
            <a:xfrm>
              <a:off x="8688582" y="4841287"/>
              <a:ext cx="2129194" cy="585043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/>
              <a:r>
                <a:rPr lang="ru-RU" sz="1200" dirty="0">
                  <a:ln w="0"/>
                  <a:solidFill>
                    <a:schemeClr val="tx1"/>
                  </a:solidFill>
                  <a:latin typeface="Arial Narrow" panose="020B0606020202030204" pitchFamily="34" charset="0"/>
                  <a:ea typeface="Arial" charset="0"/>
                </a:rPr>
                <a:t>Инфекционные б-ни, </a:t>
              </a:r>
            </a:p>
            <a:p>
              <a:pPr algn="ctr"/>
              <a:r>
                <a:rPr lang="ru-RU" sz="1200" dirty="0">
                  <a:ln w="0"/>
                  <a:solidFill>
                    <a:schemeClr val="tx1"/>
                  </a:solidFill>
                  <a:latin typeface="Arial Narrow" panose="020B0606020202030204" pitchFamily="34" charset="0"/>
                  <a:ea typeface="Arial" charset="0"/>
                </a:rPr>
                <a:t>расстройства питания</a:t>
              </a:r>
            </a:p>
          </p:txBody>
        </p:sp>
        <p:sp>
          <p:nvSpPr>
            <p:cNvPr id="47" name="Скругленный прямоугольник 16">
              <a:extLst>
                <a:ext uri="{FF2B5EF4-FFF2-40B4-BE49-F238E27FC236}">
                  <a16:creationId xmlns:a16="http://schemas.microsoft.com/office/drawing/2014/main" id="{1940A2D9-9899-4864-92A7-58A3BE8740F2}"/>
                </a:ext>
              </a:extLst>
            </p:cNvPr>
            <p:cNvSpPr/>
            <p:nvPr/>
          </p:nvSpPr>
          <p:spPr>
            <a:xfrm>
              <a:off x="7873266" y="5810265"/>
              <a:ext cx="2469231" cy="315119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/>
              <a:r>
                <a:rPr lang="ru-RU" sz="1200" dirty="0">
                  <a:ln w="0"/>
                  <a:solidFill>
                    <a:schemeClr val="tx1"/>
                  </a:solidFill>
                  <a:latin typeface="Arial Narrow" panose="020B0606020202030204" pitchFamily="34" charset="0"/>
                  <a:ea typeface="Arial" charset="0"/>
                </a:rPr>
                <a:t>Материнство и детство</a:t>
              </a:r>
            </a:p>
          </p:txBody>
        </p:sp>
        <p:sp>
          <p:nvSpPr>
            <p:cNvPr id="48" name="Скругленный прямоугольник 16">
              <a:extLst>
                <a:ext uri="{FF2B5EF4-FFF2-40B4-BE49-F238E27FC236}">
                  <a16:creationId xmlns:a16="http://schemas.microsoft.com/office/drawing/2014/main" id="{A6E9D312-2AB0-4F61-886A-360AC69D8E24}"/>
                </a:ext>
              </a:extLst>
            </p:cNvPr>
            <p:cNvSpPr/>
            <p:nvPr/>
          </p:nvSpPr>
          <p:spPr>
            <a:xfrm>
              <a:off x="8980216" y="3969152"/>
              <a:ext cx="1152035" cy="585043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/>
              <a:r>
                <a:rPr lang="ru-RU" sz="1200" dirty="0">
                  <a:ln w="0"/>
                  <a:solidFill>
                    <a:schemeClr val="tx1"/>
                  </a:solidFill>
                  <a:latin typeface="Arial Narrow" panose="020B0606020202030204" pitchFamily="34" charset="0"/>
                  <a:ea typeface="Arial" charset="0"/>
                </a:rPr>
                <a:t>Травмы</a:t>
              </a:r>
            </a:p>
          </p:txBody>
        </p:sp>
        <p:sp>
          <p:nvSpPr>
            <p:cNvPr id="68" name="Oval 37">
              <a:extLst>
                <a:ext uri="{FF2B5EF4-FFF2-40B4-BE49-F238E27FC236}">
                  <a16:creationId xmlns:a16="http://schemas.microsoft.com/office/drawing/2014/main" id="{E3F04EEE-B25F-46F4-B701-6F353D338886}"/>
                </a:ext>
              </a:extLst>
            </p:cNvPr>
            <p:cNvSpPr/>
            <p:nvPr/>
          </p:nvSpPr>
          <p:spPr>
            <a:xfrm flipH="1">
              <a:off x="5231904" y="4113088"/>
              <a:ext cx="144000" cy="14400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Oval 37">
              <a:extLst>
                <a:ext uri="{FF2B5EF4-FFF2-40B4-BE49-F238E27FC236}">
                  <a16:creationId xmlns:a16="http://schemas.microsoft.com/office/drawing/2014/main" id="{8C05D732-CBF9-45D1-BD92-BA5C3D4F56C5}"/>
                </a:ext>
              </a:extLst>
            </p:cNvPr>
            <p:cNvSpPr/>
            <p:nvPr/>
          </p:nvSpPr>
          <p:spPr>
            <a:xfrm flipH="1">
              <a:off x="8286247" y="4354700"/>
              <a:ext cx="144000" cy="14400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Oval 37">
              <a:extLst>
                <a:ext uri="{FF2B5EF4-FFF2-40B4-BE49-F238E27FC236}">
                  <a16:creationId xmlns:a16="http://schemas.microsoft.com/office/drawing/2014/main" id="{11AD4EB5-1ECC-4159-B108-9FD7A2B92555}"/>
                </a:ext>
              </a:extLst>
            </p:cNvPr>
            <p:cNvSpPr/>
            <p:nvPr/>
          </p:nvSpPr>
          <p:spPr>
            <a:xfrm flipH="1">
              <a:off x="7464586" y="5249466"/>
              <a:ext cx="144000" cy="14400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Oval 37">
              <a:extLst>
                <a:ext uri="{FF2B5EF4-FFF2-40B4-BE49-F238E27FC236}">
                  <a16:creationId xmlns:a16="http://schemas.microsoft.com/office/drawing/2014/main" id="{E73D8E9B-3E59-40EE-AE09-BAC617CDA9E6}"/>
                </a:ext>
              </a:extLst>
            </p:cNvPr>
            <p:cNvSpPr/>
            <p:nvPr/>
          </p:nvSpPr>
          <p:spPr>
            <a:xfrm flipH="1">
              <a:off x="8023164" y="5061808"/>
              <a:ext cx="144000" cy="14400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Oval 37">
              <a:extLst>
                <a:ext uri="{FF2B5EF4-FFF2-40B4-BE49-F238E27FC236}">
                  <a16:creationId xmlns:a16="http://schemas.microsoft.com/office/drawing/2014/main" id="{20C9F8C1-4806-4E9F-B44A-F908E2A91578}"/>
                </a:ext>
              </a:extLst>
            </p:cNvPr>
            <p:cNvSpPr/>
            <p:nvPr/>
          </p:nvSpPr>
          <p:spPr>
            <a:xfrm flipH="1">
              <a:off x="8167164" y="4098414"/>
              <a:ext cx="144000" cy="14400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Oval 37">
              <a:extLst>
                <a:ext uri="{FF2B5EF4-FFF2-40B4-BE49-F238E27FC236}">
                  <a16:creationId xmlns:a16="http://schemas.microsoft.com/office/drawing/2014/main" id="{480363A1-25E1-469F-B898-5B8FE419E9AF}"/>
                </a:ext>
              </a:extLst>
            </p:cNvPr>
            <p:cNvSpPr/>
            <p:nvPr/>
          </p:nvSpPr>
          <p:spPr>
            <a:xfrm flipH="1">
              <a:off x="7563248" y="3891595"/>
              <a:ext cx="144000" cy="14400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" name="Дата 5">
            <a:extLst>
              <a:ext uri="{FF2B5EF4-FFF2-40B4-BE49-F238E27FC236}">
                <a16:creationId xmlns:a16="http://schemas.microsoft.com/office/drawing/2014/main" id="{CF9C70C8-53A3-4E3F-87A1-92A129BC9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AE05-9EF3-46A8-8203-A826ED947896}" type="datetime8">
              <a:rPr lang="ru-RU" smtClean="0"/>
              <a:pPr/>
              <a:t>28.02.2019 9:50</a:t>
            </a:fld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9DDA0F3-8193-49D0-AE00-F4F1E0816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02AE-D364-491E-9539-B6AF3CC83946}" type="slidenum">
              <a:rPr lang="ru-RU" smtClean="0"/>
              <a:pPr/>
              <a:t>3</a:t>
            </a:fld>
            <a:endParaRPr lang="ru-RU" dirty="0"/>
          </a:p>
        </p:txBody>
      </p:sp>
      <p:graphicFrame>
        <p:nvGraphicFramePr>
          <p:cNvPr id="52" name="Диаграмма 51">
            <a:extLst>
              <a:ext uri="{FF2B5EF4-FFF2-40B4-BE49-F238E27FC236}">
                <a16:creationId xmlns:a16="http://schemas.microsoft.com/office/drawing/2014/main" id="{1837259D-219E-4484-BE5B-1CF3A0213846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5713601" y="2886469"/>
          <a:ext cx="6117803" cy="39269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" name="TextBox 56">
            <a:extLst>
              <a:ext uri="{FF2B5EF4-FFF2-40B4-BE49-F238E27FC236}">
                <a16:creationId xmlns:a16="http://schemas.microsoft.com/office/drawing/2014/main" id="{DBDD7E9E-4DA3-412D-B106-77869E886738}"/>
              </a:ext>
            </a:extLst>
          </p:cNvPr>
          <p:cNvSpPr txBox="1"/>
          <p:nvPr/>
        </p:nvSpPr>
        <p:spPr>
          <a:xfrm>
            <a:off x="6368259" y="2438702"/>
            <a:ext cx="52683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chemeClr val="tx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Структура причин смертности населения Казахстана в 2016 году по 5-ти основным причинам смерти (74% от всех умерших)</a:t>
            </a: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FF93FCED-FC9E-4246-8438-2D03A2E0E164}"/>
              </a:ext>
            </a:extLst>
          </p:cNvPr>
          <p:cNvCxnSpPr>
            <a:cxnSpLocks/>
          </p:cNvCxnSpPr>
          <p:nvPr/>
        </p:nvCxnSpPr>
        <p:spPr>
          <a:xfrm>
            <a:off x="6023992" y="2420889"/>
            <a:ext cx="0" cy="4300588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3BD0C954-ADDA-4986-A946-7F27E3124B07}"/>
              </a:ext>
            </a:extLst>
          </p:cNvPr>
          <p:cNvSpPr/>
          <p:nvPr/>
        </p:nvSpPr>
        <p:spPr>
          <a:xfrm>
            <a:off x="603749" y="1052737"/>
            <a:ext cx="11324899" cy="11695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285744" indent="-285744">
              <a:buFont typeface="Arial" panose="020B0604020202020204" pitchFamily="34" charset="0"/>
              <a:buChar char="•"/>
            </a:pPr>
            <a:r>
              <a:rPr lang="ru-RU" sz="1400" dirty="0">
                <a:latin typeface="Arial Narrow" panose="020B0606020202030204" pitchFamily="34" charset="0"/>
                <a:cs typeface="Arial" panose="020B0604020202020204" pitchFamily="34" charset="0"/>
              </a:rPr>
              <a:t>Ожидаемая продолжительность жизни составила </a:t>
            </a:r>
            <a:r>
              <a:rPr lang="ru-RU" sz="1400" dirty="0">
                <a:solidFill>
                  <a:srgbClr val="C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72,4 лет (2016 г., + 6,3 года с 2006 г.), </a:t>
            </a:r>
            <a:r>
              <a:rPr lang="ru-RU" sz="1400" dirty="0">
                <a:latin typeface="Arial Narrow" panose="020B0606020202030204" pitchFamily="34" charset="0"/>
                <a:cs typeface="Arial" panose="020B0604020202020204" pitchFamily="34" charset="0"/>
              </a:rPr>
              <a:t>прогнозируется рост этого показателя </a:t>
            </a:r>
          </a:p>
          <a:p>
            <a:pPr marL="285744" indent="-285744">
              <a:buFont typeface="Arial" panose="020B0604020202020204" pitchFamily="34" charset="0"/>
              <a:buChar char="•"/>
            </a:pPr>
            <a:r>
              <a:rPr lang="ru-RU" sz="1400" dirty="0">
                <a:latin typeface="Arial Narrow" panose="020B0606020202030204" pitchFamily="34" charset="0"/>
                <a:cs typeface="Arial" panose="020B0604020202020204" pitchFamily="34" charset="0"/>
              </a:rPr>
              <a:t>Увеличится численность наиболее интенсивных потребителей медицинских услуг: </a:t>
            </a:r>
            <a:r>
              <a:rPr lang="ru-RU" sz="1400" dirty="0">
                <a:solidFill>
                  <a:srgbClr val="C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дети</a:t>
            </a:r>
            <a:r>
              <a:rPr lang="ru-RU" sz="1400" dirty="0">
                <a:latin typeface="Arial Narrow" panose="020B0606020202030204" pitchFamily="34" charset="0"/>
                <a:cs typeface="Arial" panose="020B0604020202020204" pitchFamily="34" charset="0"/>
              </a:rPr>
              <a:t> (</a:t>
            </a:r>
            <a:r>
              <a:rPr lang="ru-RU" sz="1400" dirty="0">
                <a:solidFill>
                  <a:srgbClr val="C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+23%</a:t>
            </a:r>
            <a:r>
              <a:rPr lang="ru-RU" sz="1400" dirty="0">
                <a:latin typeface="Arial Narrow" panose="020B0606020202030204" pitchFamily="34" charset="0"/>
                <a:cs typeface="Arial" panose="020B0604020202020204" pitchFamily="34" charset="0"/>
              </a:rPr>
              <a:t> к 2025 г., с 5,6 до 6,9 </a:t>
            </a:r>
            <a:r>
              <a:rPr lang="ru-RU" sz="1400" dirty="0" err="1">
                <a:latin typeface="Arial Narrow" panose="020B0606020202030204" pitchFamily="34" charset="0"/>
                <a:cs typeface="Arial" panose="020B0604020202020204" pitchFamily="34" charset="0"/>
              </a:rPr>
              <a:t>млн.чел</a:t>
            </a:r>
            <a:r>
              <a:rPr lang="ru-RU" sz="1400" dirty="0">
                <a:latin typeface="Arial Narrow" panose="020B0606020202030204" pitchFamily="34" charset="0"/>
                <a:cs typeface="Arial" panose="020B0604020202020204" pitchFamily="34" charset="0"/>
              </a:rPr>
              <a:t>.), </a:t>
            </a:r>
            <a:r>
              <a:rPr lang="ru-RU" sz="1400" dirty="0">
                <a:solidFill>
                  <a:srgbClr val="C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пожилые</a:t>
            </a:r>
            <a:r>
              <a:rPr lang="ru-RU" sz="1400" dirty="0">
                <a:latin typeface="Arial Narrow" panose="020B0606020202030204" pitchFamily="34" charset="0"/>
                <a:cs typeface="Arial" panose="020B0604020202020204" pitchFamily="34" charset="0"/>
              </a:rPr>
              <a:t> (</a:t>
            </a:r>
            <a:r>
              <a:rPr lang="ru-RU" sz="1400" dirty="0">
                <a:solidFill>
                  <a:srgbClr val="C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+41%</a:t>
            </a:r>
            <a:r>
              <a:rPr lang="ru-RU" sz="1400" dirty="0">
                <a:latin typeface="Arial Narrow" panose="020B0606020202030204" pitchFamily="34" charset="0"/>
                <a:cs typeface="Arial" panose="020B0604020202020204" pitchFamily="34" charset="0"/>
              </a:rPr>
              <a:t> к 2025 г., с 1,9 до 2,8 </a:t>
            </a:r>
            <a:r>
              <a:rPr lang="ru-RU" sz="1400" dirty="0" err="1">
                <a:latin typeface="Arial Narrow" panose="020B0606020202030204" pitchFamily="34" charset="0"/>
                <a:cs typeface="Arial" panose="020B0604020202020204" pitchFamily="34" charset="0"/>
              </a:rPr>
              <a:t>млн.чел</a:t>
            </a:r>
            <a:r>
              <a:rPr lang="ru-RU" sz="1400" dirty="0">
                <a:latin typeface="Arial Narrow" panose="020B0606020202030204" pitchFamily="34" charset="0"/>
                <a:cs typeface="Arial" panose="020B0604020202020204" pitchFamily="34" charset="0"/>
              </a:rPr>
              <a:t>.)</a:t>
            </a:r>
          </a:p>
          <a:p>
            <a:pPr marL="285744" indent="-285744">
              <a:buFont typeface="Arial" panose="020B0604020202020204" pitchFamily="34" charset="0"/>
              <a:buChar char="•"/>
            </a:pPr>
            <a:r>
              <a:rPr lang="ru-RU" sz="1400" dirty="0">
                <a:latin typeface="Arial Narrow" panose="020B0606020202030204" pitchFamily="34" charset="0"/>
                <a:cs typeface="Arial" panose="020B0604020202020204" pitchFamily="34" charset="0"/>
              </a:rPr>
              <a:t>Основные причины смертности и инвалидизации -  </a:t>
            </a:r>
            <a:r>
              <a:rPr lang="ru-RU" sz="1400" dirty="0">
                <a:solidFill>
                  <a:srgbClr val="C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хронические неинфекционные заболевания</a:t>
            </a:r>
            <a:r>
              <a:rPr lang="ru-RU" sz="1400" dirty="0">
                <a:latin typeface="Arial Narrow" panose="020B0606020202030204" pitchFamily="34" charset="0"/>
                <a:cs typeface="Arial" panose="020B0604020202020204" pitchFamily="34" charset="0"/>
              </a:rPr>
              <a:t> (болезни сердечно-сосудистой системы, онкологические заболевания, болезни органов дыхания, диабет и т.д.) </a:t>
            </a:r>
          </a:p>
        </p:txBody>
      </p:sp>
    </p:spTree>
    <p:extLst>
      <p:ext uri="{BB962C8B-B14F-4D97-AF65-F5344CB8AC3E}">
        <p14:creationId xmlns:p14="http://schemas.microsoft.com/office/powerpoint/2010/main" val="262334795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" name="Прямая соединительная линия 41"/>
          <p:cNvCxnSpPr/>
          <p:nvPr/>
        </p:nvCxnSpPr>
        <p:spPr>
          <a:xfrm flipH="1">
            <a:off x="185919" y="566758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Заголовок 1">
            <a:extLst>
              <a:ext uri="{FF2B5EF4-FFF2-40B4-BE49-F238E27FC236}">
                <a16:creationId xmlns:a16="http://schemas.microsoft.com/office/drawing/2014/main" id="{80338F4C-979D-473D-B4B7-FF138E0EDC33}"/>
              </a:ext>
            </a:extLst>
          </p:cNvPr>
          <p:cNvSpPr txBox="1">
            <a:spLocks/>
          </p:cNvSpPr>
          <p:nvPr/>
        </p:nvSpPr>
        <p:spPr>
          <a:xfrm>
            <a:off x="91909" y="1734274"/>
            <a:ext cx="6023663" cy="301066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lvl="0" indent="-285750" algn="just">
              <a:buFont typeface="Wingdings" pitchFamily="2" charset="2"/>
              <a:buChar char="Ø"/>
            </a:pPr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Перечень кодов МКБ-10 с указанием кода основного диагноза и уточняющего диагнозов после острых состояний и оперативных вмешательств взрослым и детям для 1 и 2 этапа реабилитации (приложение 1 к Стандарту)</a:t>
            </a:r>
          </a:p>
          <a:p>
            <a:pPr marL="285750" lvl="0" indent="-285750" algn="just">
              <a:buFont typeface="Wingdings" pitchFamily="2" charset="2"/>
              <a:buChar char="Ø"/>
            </a:pPr>
            <a:endParaRPr lang="ru-RU" sz="13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Перечень кодов МКБ-10 с указанием кода основного диагноза и уточняющего диагнозов после острых состояний и оперативных вмешательств взрослым лицам для 3 этапа реабилитации (приложение 2 к Стандарту)</a:t>
            </a:r>
          </a:p>
          <a:p>
            <a:pPr marL="285750" lvl="0" indent="-285750" algn="just">
              <a:buFont typeface="Wingdings" pitchFamily="2" charset="2"/>
              <a:buChar char="Ø"/>
            </a:pPr>
            <a:endParaRPr lang="ru-RU" sz="13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Перечень кодов МКБ-10 с указанием кода основного диагноза и уточняющего диагнозов на региональном уровне детям с хроническими заболеваниями для 3 этапа реабилитации (приложение 3 к Стандарту)</a:t>
            </a:r>
          </a:p>
          <a:p>
            <a:pPr marL="285750" lvl="0" indent="-285750" algn="just">
              <a:buFont typeface="Wingdings" pitchFamily="2" charset="2"/>
              <a:buChar char="Ø"/>
            </a:pPr>
            <a:endParaRPr lang="ru-RU" sz="13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285750" lvl="0" indent="-285750" algn="just">
              <a:buFont typeface="Wingdings" pitchFamily="2" charset="2"/>
              <a:buChar char="Ø"/>
            </a:pPr>
            <a:endParaRPr lang="ru-RU" sz="13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Перечень кодов МКБ-10 с указанием кода основного диагноза и уточняющего диагнозов на республиканском уровне детям с хроническими заболеваниями для 3 этапа реабилитации (приложение 4 к Стандарту)</a:t>
            </a:r>
          </a:p>
          <a:p>
            <a:pPr marL="285750" lvl="0" indent="-285750" algn="just">
              <a:buFont typeface="Wingdings" pitchFamily="2" charset="2"/>
              <a:buChar char="Ø"/>
            </a:pPr>
            <a:endParaRPr lang="ru-RU" sz="13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02816" y="1259080"/>
            <a:ext cx="6001851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</a:rPr>
              <a:t>НОВЫЕ ПЕРЕЧНИ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6235518" y="1248821"/>
            <a:ext cx="5806732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</a:rPr>
              <a:t>ДОПОЛНЕНИЯ В ПРАВИЛА</a:t>
            </a: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 flipH="1">
            <a:off x="246955" y="1165229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Скругленный прямоугольник 42"/>
          <p:cNvSpPr/>
          <p:nvPr/>
        </p:nvSpPr>
        <p:spPr>
          <a:xfrm>
            <a:off x="6972301" y="3793501"/>
            <a:ext cx="5085602" cy="1873755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tIns="0" bIns="0"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85919" y="506887"/>
            <a:ext cx="112491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Разработан проект внесения изменений и дополнений в приказ МЗ РК от 27 декабря 2013 года </a:t>
            </a:r>
            <a:br>
              <a:rPr lang="ru-RU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759 «Об утверждении стандарта организации оказания медицинской реабилитации населению РК»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213374" y="1628412"/>
            <a:ext cx="5828876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ru-RU" sz="13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Разработана методология организации медицинской реабилитации на основе непрерывности и доступности на всех этапах оказания медицинской помощи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ru-RU" sz="60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3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Использована Международная классификация функционирования, ограничения жизнедеятельности и здоровья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ru-RU" sz="60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3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Разработана шкала и маршрут пациента на основе МКФ с регистрацией в реабилитационной карте формы 107/у (приложения 5-14 к Стандарту)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ru-RU" sz="60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3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Прописаны уровни реабилитации (стационар, стационар на дому, </a:t>
            </a:r>
            <a:r>
              <a:rPr lang="ru-RU" sz="1300" dirty="0" err="1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стационарозамещение</a:t>
            </a:r>
            <a:r>
              <a:rPr lang="ru-RU" sz="13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, выезд мобильной бригады, с использованием телемедицинских технологий)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ru-RU" sz="60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3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Предусмотрен единый центр учета лиц, получивших реабилитацию на всех этапах на основании формы 107/у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ru-RU" sz="60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300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Определено двойное кодирование в стационаре для учета и планирования</a:t>
            </a:r>
          </a:p>
          <a:p>
            <a:pPr algn="just"/>
            <a:endParaRPr lang="ru-RU" sz="130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5919" y="4730378"/>
            <a:ext cx="11881121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b="1" dirty="0">
                <a:latin typeface="Arial Narrow" pitchFamily="34" charset="0"/>
              </a:rPr>
              <a:t>Подлежит реализации:</a:t>
            </a:r>
          </a:p>
          <a:p>
            <a:pPr algn="just"/>
            <a:endParaRPr lang="ru-RU" sz="1200" b="1" dirty="0">
              <a:latin typeface="Arial Narrow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Порядка оказания реабилитации и восстановительного лечения </a:t>
            </a:r>
            <a:r>
              <a:rPr lang="ru-RU" sz="1400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ИС здравоохранения</a:t>
            </a: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что  позволит осуществлять:</a:t>
            </a:r>
          </a:p>
          <a:p>
            <a:pPr algn="just"/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анализ структуры пациентов, динамики изменений в состоянии</a:t>
            </a:r>
          </a:p>
          <a:p>
            <a:pPr algn="just"/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комплексную оценку нарушений: оценку функциональных нарушений, оценку характера ограничений жизнедеятельности, оценку реабилитационного потенциала</a:t>
            </a:r>
          </a:p>
          <a:p>
            <a:pPr algn="just"/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расчет потребности по уровням оказания на основе интегрального показателя и видам реабилитации</a:t>
            </a:r>
          </a:p>
          <a:p>
            <a:pPr algn="just"/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оценку эффективности реабилитации</a:t>
            </a:r>
          </a:p>
          <a:p>
            <a:pPr algn="just"/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171450" indent="-171450" algn="just">
              <a:buFont typeface="Wingdings" pitchFamily="2" charset="2"/>
              <a:buChar char="Ø"/>
            </a:pP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тарифов на медицинские услуги</a:t>
            </a:r>
          </a:p>
        </p:txBody>
      </p:sp>
      <p:sp>
        <p:nvSpPr>
          <p:cNvPr id="12" name="Заголовок 11"/>
          <p:cNvSpPr txBox="1">
            <a:spLocks/>
          </p:cNvSpPr>
          <p:nvPr/>
        </p:nvSpPr>
        <p:spPr>
          <a:xfrm>
            <a:off x="-32885" y="92398"/>
            <a:ext cx="12191999" cy="425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/>
            <a:r>
              <a:rPr lang="ru-RU" sz="2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МЕДИЦИНСКАЯ РЕАБИЛИТАЦИЯ И ВОССТАНОВИТЕЛЬНОЕ ЛЕЧЕНИЕ</a:t>
            </a:r>
            <a:endParaRPr kumimoji="0" lang="ru-RU" sz="26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8926DEDF-7C68-4745-B160-22B7D254C525}"/>
              </a:ext>
            </a:extLst>
          </p:cNvPr>
          <p:cNvCxnSpPr/>
          <p:nvPr/>
        </p:nvCxnSpPr>
        <p:spPr>
          <a:xfrm flipH="1">
            <a:off x="129213" y="4700107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331551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B94DBF3-C125-43EA-ACA5-EB5A72670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9667" y="6423660"/>
            <a:ext cx="12192000" cy="365125"/>
          </a:xfrm>
        </p:spPr>
        <p:txBody>
          <a:bodyPr/>
          <a:lstStyle/>
          <a:p>
            <a:r>
              <a:rPr lang="ru-RU" sz="1100" dirty="0">
                <a:latin typeface="Arial Nova Light" panose="020B0304020202020204" pitchFamily="34" charset="0"/>
                <a:cs typeface="Arial Nova Light" panose="020B0304020202020204" pitchFamily="34" charset="0"/>
              </a:rPr>
              <a:t>Источник: SHIP-1-IC-06</a:t>
            </a:r>
            <a:r>
              <a:rPr lang="en-US" sz="1100" dirty="0">
                <a:latin typeface="Arial Nova Light" panose="020B0304020202020204" pitchFamily="34" charset="0"/>
                <a:cs typeface="Arial Nova Light" panose="020B0304020202020204" pitchFamily="34" charset="0"/>
              </a:rPr>
              <a:t> | </a:t>
            </a:r>
            <a:r>
              <a:rPr lang="ru-RU" sz="1100" dirty="0">
                <a:latin typeface="Arial Nova Light" panose="020B0304020202020204" pitchFamily="34" charset="0"/>
                <a:cs typeface="Arial Nova Light" panose="020B0304020202020204" pitchFamily="34" charset="0"/>
              </a:rPr>
              <a:t>Группа проектного управления по Совершенствованию перечня услуг ГОБМП и системы ОСМС</a:t>
            </a:r>
            <a:r>
              <a:rPr lang="en-US" sz="1100" dirty="0">
                <a:latin typeface="Arial Nova Light" panose="020B0304020202020204" pitchFamily="34" charset="0"/>
                <a:cs typeface="Arial Nova Light" panose="020B0304020202020204" pitchFamily="34" charset="0"/>
              </a:rPr>
              <a:t> </a:t>
            </a:r>
            <a:r>
              <a:rPr lang="en-US" dirty="0"/>
              <a:t>| </a:t>
            </a:r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45B4291-2D8B-4EC6-AF7C-9BC671D11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2E6AFC9D-C235-EA4F-AE2D-8E71F10C8ED6}" type="slidenum">
              <a:rPr lang="en-US" smtClean="0"/>
              <a:pPr/>
              <a:t>31</a:t>
            </a:fld>
            <a:endParaRPr lang="en-US" dirty="0"/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1E8F3112-8A65-4BAA-8F2D-F9C7AF0A1F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9826029"/>
              </p:ext>
            </p:extLst>
          </p:nvPr>
        </p:nvGraphicFramePr>
        <p:xfrm>
          <a:off x="206480" y="1246904"/>
          <a:ext cx="11779041" cy="481601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63208">
                  <a:extLst>
                    <a:ext uri="{9D8B030D-6E8A-4147-A177-3AD203B41FA5}">
                      <a16:colId xmlns:a16="http://schemas.microsoft.com/office/drawing/2014/main" val="1187144897"/>
                    </a:ext>
                  </a:extLst>
                </a:gridCol>
                <a:gridCol w="2699621">
                  <a:extLst>
                    <a:ext uri="{9D8B030D-6E8A-4147-A177-3AD203B41FA5}">
                      <a16:colId xmlns:a16="http://schemas.microsoft.com/office/drawing/2014/main" val="2206297056"/>
                    </a:ext>
                  </a:extLst>
                </a:gridCol>
                <a:gridCol w="849685">
                  <a:extLst>
                    <a:ext uri="{9D8B030D-6E8A-4147-A177-3AD203B41FA5}">
                      <a16:colId xmlns:a16="http://schemas.microsoft.com/office/drawing/2014/main" val="4198232540"/>
                    </a:ext>
                  </a:extLst>
                </a:gridCol>
                <a:gridCol w="986055">
                  <a:extLst>
                    <a:ext uri="{9D8B030D-6E8A-4147-A177-3AD203B41FA5}">
                      <a16:colId xmlns:a16="http://schemas.microsoft.com/office/drawing/2014/main" val="1020142766"/>
                    </a:ext>
                  </a:extLst>
                </a:gridCol>
                <a:gridCol w="1007035">
                  <a:extLst>
                    <a:ext uri="{9D8B030D-6E8A-4147-A177-3AD203B41FA5}">
                      <a16:colId xmlns:a16="http://schemas.microsoft.com/office/drawing/2014/main" val="1445589362"/>
                    </a:ext>
                  </a:extLst>
                </a:gridCol>
                <a:gridCol w="797236">
                  <a:extLst>
                    <a:ext uri="{9D8B030D-6E8A-4147-A177-3AD203B41FA5}">
                      <a16:colId xmlns:a16="http://schemas.microsoft.com/office/drawing/2014/main" val="3273755010"/>
                    </a:ext>
                  </a:extLst>
                </a:gridCol>
                <a:gridCol w="828705">
                  <a:extLst>
                    <a:ext uri="{9D8B030D-6E8A-4147-A177-3AD203B41FA5}">
                      <a16:colId xmlns:a16="http://schemas.microsoft.com/office/drawing/2014/main" val="1319004149"/>
                    </a:ext>
                  </a:extLst>
                </a:gridCol>
                <a:gridCol w="881156">
                  <a:extLst>
                    <a:ext uri="{9D8B030D-6E8A-4147-A177-3AD203B41FA5}">
                      <a16:colId xmlns:a16="http://schemas.microsoft.com/office/drawing/2014/main" val="3384616449"/>
                    </a:ext>
                  </a:extLst>
                </a:gridCol>
                <a:gridCol w="954584">
                  <a:extLst>
                    <a:ext uri="{9D8B030D-6E8A-4147-A177-3AD203B41FA5}">
                      <a16:colId xmlns:a16="http://schemas.microsoft.com/office/drawing/2014/main" val="1602987713"/>
                    </a:ext>
                  </a:extLst>
                </a:gridCol>
                <a:gridCol w="901024">
                  <a:extLst>
                    <a:ext uri="{9D8B030D-6E8A-4147-A177-3AD203B41FA5}">
                      <a16:colId xmlns:a16="http://schemas.microsoft.com/office/drawing/2014/main" val="1606473613"/>
                    </a:ext>
                  </a:extLst>
                </a:gridCol>
                <a:gridCol w="836861">
                  <a:extLst>
                    <a:ext uri="{9D8B030D-6E8A-4147-A177-3AD203B41FA5}">
                      <a16:colId xmlns:a16="http://schemas.microsoft.com/office/drawing/2014/main" val="3554090517"/>
                    </a:ext>
                  </a:extLst>
                </a:gridCol>
                <a:gridCol w="773871">
                  <a:extLst>
                    <a:ext uri="{9D8B030D-6E8A-4147-A177-3AD203B41FA5}">
                      <a16:colId xmlns:a16="http://schemas.microsoft.com/office/drawing/2014/main" val="1184530571"/>
                    </a:ext>
                  </a:extLst>
                </a:gridCol>
              </a:tblGrid>
              <a:tr h="97378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b="1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№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b="1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Наименования классов, отдельных </a:t>
                      </a:r>
                      <a:r>
                        <a:rPr lang="ru-RU" sz="1250" b="1" u="none" strike="noStrike" dirty="0" err="1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болезнеи</a:t>
                      </a:r>
                      <a:r>
                        <a:rPr lang="ru-RU" sz="1250" b="1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̆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b="1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Код МКБ-10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b="1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Зарегистрировано впервые (</a:t>
                      </a:r>
                      <a:r>
                        <a:rPr lang="ru-RU" sz="1250" b="1" u="none" strike="noStrike" dirty="0" err="1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абс</a:t>
                      </a:r>
                      <a:r>
                        <a:rPr lang="ru-RU" sz="1250" b="1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.)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b="1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Кол-во больных в КС (на 1000 нас.) 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b="1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Кол-во больных в КС (</a:t>
                      </a:r>
                      <a:r>
                        <a:rPr lang="ru-RU" sz="1250" b="1" u="none" strike="noStrike" dirty="0" err="1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абс</a:t>
                      </a:r>
                      <a:r>
                        <a:rPr lang="ru-RU" sz="1250" b="1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) 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b="1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Число получивших МР в КС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b="1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Доля нуждающихся в МР (%) 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b="1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Нуждающиеся в МР в КС </a:t>
                      </a:r>
                    </a:p>
                    <a:p>
                      <a:pPr algn="ctr" fontAlgn="ctr"/>
                      <a:r>
                        <a:rPr lang="ru-RU" sz="1250" b="1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(на 1000 нас.) 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b="1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СДП</a:t>
                      </a:r>
                    </a:p>
                    <a:p>
                      <a:pPr algn="ctr" fontAlgn="ctr"/>
                      <a:r>
                        <a:rPr lang="ru-RU" sz="1250" b="1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КС для проведения МР (</a:t>
                      </a:r>
                      <a:r>
                        <a:rPr lang="ru-RU" sz="1250" b="1" u="none" strike="noStrike" dirty="0" err="1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днеи</a:t>
                      </a:r>
                      <a:r>
                        <a:rPr lang="ru-RU" sz="1250" b="1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̆) 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b="1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Нуждающиеся в МР в КС (</a:t>
                      </a:r>
                      <a:r>
                        <a:rPr lang="ru-RU" sz="1250" b="1" u="none" strike="noStrike" dirty="0" err="1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абс</a:t>
                      </a:r>
                      <a:r>
                        <a:rPr lang="ru-RU" sz="1250" b="1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) 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b="1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Число коек для проведения МР (</a:t>
                      </a:r>
                      <a:r>
                        <a:rPr lang="ru-RU" sz="1250" b="1" u="none" strike="noStrike" dirty="0" err="1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абс</a:t>
                      </a:r>
                      <a:r>
                        <a:rPr lang="ru-RU" sz="1250" b="1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) 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extLst>
                  <a:ext uri="{0D108BD9-81ED-4DB2-BD59-A6C34878D82A}">
                    <a16:rowId xmlns:a16="http://schemas.microsoft.com/office/drawing/2014/main" val="604158994"/>
                  </a:ext>
                </a:extLst>
              </a:tr>
              <a:tr h="65603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>
                          <a:effectLst/>
                          <a:latin typeface="Arial Narrow" pitchFamily="34" charset="0"/>
                        </a:rPr>
                        <a:t>1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50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БОЛЕЗНИ ЭНДОКРИННОЙ СИСТЕМЫ, РАССТРОЙСТВА ПИТАНИЯ И НАРУШЕНИЯ ОБМЕНА ВЕЩЕСТВ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50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E00 - E89 </a:t>
                      </a:r>
                      <a:endParaRPr lang="en-US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   643 100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  3,92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48 574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   11 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    45,1 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  3,24 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      17,9 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   40 112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   2 316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extLst>
                  <a:ext uri="{0D108BD9-81ED-4DB2-BD59-A6C34878D82A}">
                    <a16:rowId xmlns:a16="http://schemas.microsoft.com/office/drawing/2014/main" val="3932533922"/>
                  </a:ext>
                </a:extLst>
              </a:tr>
              <a:tr h="29098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>
                          <a:effectLst/>
                          <a:latin typeface="Arial Narrow" pitchFamily="34" charset="0"/>
                        </a:rPr>
                        <a:t>2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50" u="none" strike="noStrike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БОЛЕЗНИ НЕРВНОЙ СИСТЕМЫ 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50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G00-G98 </a:t>
                      </a:r>
                      <a:endParaRPr lang="en-US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   155 850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  3,57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45 293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1 069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    27,4 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  2,75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      18,1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   34 001 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   1 985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extLst>
                  <a:ext uri="{0D108BD9-81ED-4DB2-BD59-A6C34878D82A}">
                    <a16:rowId xmlns:a16="http://schemas.microsoft.com/office/drawing/2014/main" val="2310369665"/>
                  </a:ext>
                </a:extLst>
              </a:tr>
              <a:tr h="29098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>
                          <a:effectLst/>
                          <a:latin typeface="Arial Narrow" pitchFamily="34" charset="0"/>
                        </a:rPr>
                        <a:t>3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50" u="none" strike="noStrike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БОЛЕЗНИ СИСТЕМЫ КРОВООБРАЩЕНИЯ 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50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I00-I99 </a:t>
                      </a:r>
                      <a:endParaRPr lang="en-US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 2 661 140 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 28,80 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371 340 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15 012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    55,0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 19,12 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      16,9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  236 520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  12 894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extLst>
                  <a:ext uri="{0D108BD9-81ED-4DB2-BD59-A6C34878D82A}">
                    <a16:rowId xmlns:a16="http://schemas.microsoft.com/office/drawing/2014/main" val="4023045981"/>
                  </a:ext>
                </a:extLst>
              </a:tr>
              <a:tr h="29098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>
                          <a:effectLst/>
                          <a:latin typeface="Arial Narrow" pitchFamily="34" charset="0"/>
                        </a:rPr>
                        <a:t>4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50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БОЛЕЗНИ ОРГАНОВ ДЫХАНИЯ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50" u="none" strike="noStrike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J00-J98 </a:t>
                      </a:r>
                      <a:endParaRPr lang="en-US" sz="1250" b="1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   552 629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  7,22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91 794 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2 440 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    36,8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  5,43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      16,7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   67 243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   3 622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extLst>
                  <a:ext uri="{0D108BD9-81ED-4DB2-BD59-A6C34878D82A}">
                    <a16:rowId xmlns:a16="http://schemas.microsoft.com/office/drawing/2014/main" val="3126740613"/>
                  </a:ext>
                </a:extLst>
              </a:tr>
              <a:tr h="29098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>
                          <a:effectLst/>
                          <a:latin typeface="Arial Narrow" pitchFamily="34" charset="0"/>
                        </a:rPr>
                        <a:t>5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50" u="none" strike="noStrike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БОЛЕЗНИ ОРГАНОВ ПИЩЕВАРЕНИЯ 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50" u="none" strike="noStrike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K05-K92 </a:t>
                      </a:r>
                      <a:endParaRPr lang="en-US" sz="1250" b="1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   818 102 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  8,96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110 828 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   27 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    14,2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  1,94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      17,0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   24 016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   1 317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extLst>
                  <a:ext uri="{0D108BD9-81ED-4DB2-BD59-A6C34878D82A}">
                    <a16:rowId xmlns:a16="http://schemas.microsoft.com/office/drawing/2014/main" val="3578832130"/>
                  </a:ext>
                </a:extLst>
              </a:tr>
              <a:tr h="57136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>
                          <a:effectLst/>
                          <a:latin typeface="Arial Narrow" pitchFamily="34" charset="0"/>
                        </a:rPr>
                        <a:t>6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50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БОЛЕЗНИ КОСТНО-МЫШЕЧНОЙ СИСТЕМЫ И СОЕДИНИТЕЛЬНОЙ ТКАНИ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50" u="none" strike="noStrike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M00-M99</a:t>
                      </a:r>
                      <a:endParaRPr lang="en-US" sz="1250" b="1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   992 154 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  4,74 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62 400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3 731 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    41,1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  2,08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      17,5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   25 790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   1 456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extLst>
                  <a:ext uri="{0D108BD9-81ED-4DB2-BD59-A6C34878D82A}">
                    <a16:rowId xmlns:a16="http://schemas.microsoft.com/office/drawing/2014/main" val="604988137"/>
                  </a:ext>
                </a:extLst>
              </a:tr>
              <a:tr h="29098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>
                          <a:effectLst/>
                          <a:latin typeface="Arial Narrow" pitchFamily="34" charset="0"/>
                        </a:rPr>
                        <a:t>7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50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БОЛЕЗНИ МОЧЕПОЛОВОЙ СИСТЕМЫ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50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N00-N99 </a:t>
                      </a:r>
                      <a:endParaRPr lang="en-US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   997 952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  6,04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74 763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   86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     5,2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  0,93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      16,0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   11 513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     594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extLst>
                  <a:ext uri="{0D108BD9-81ED-4DB2-BD59-A6C34878D82A}">
                    <a16:rowId xmlns:a16="http://schemas.microsoft.com/office/drawing/2014/main" val="697162426"/>
                  </a:ext>
                </a:extLst>
              </a:tr>
              <a:tr h="72992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>
                          <a:effectLst/>
                          <a:latin typeface="Arial Narrow" pitchFamily="34" charset="0"/>
                        </a:rPr>
                        <a:t>8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50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ТРАВМЫ, ОТРАВЛЕНИЯ И НЕКОТОРЫЕ ДРУГИЕ ПОСЛЕДСТВИЯ ВОЗДЕЙСТВИЯ ВНЕШНИХ ПРИЧИН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50" u="none" strike="noStrike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S00-T98</a:t>
                      </a:r>
                      <a:endParaRPr lang="en-US" sz="1250" b="1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   370 530 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 12,55 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156 322 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1 058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    14,3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  1,79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      18,5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   22 203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   1 325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extLst>
                  <a:ext uri="{0D108BD9-81ED-4DB2-BD59-A6C34878D82A}">
                    <a16:rowId xmlns:a16="http://schemas.microsoft.com/office/drawing/2014/main" val="3973827379"/>
                  </a:ext>
                </a:extLst>
              </a:tr>
              <a:tr h="42996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1250" u="none" strike="noStrike">
                          <a:effectLst/>
                          <a:latin typeface="Arial Narrow" pitchFamily="34" charset="0"/>
                        </a:rPr>
                        <a:t>ВСЕГО 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>
                          <a:effectLst/>
                          <a:latin typeface="Arial Narrow" pitchFamily="34" charset="0"/>
                        </a:rPr>
                        <a:t> 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b="1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  7 191 457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b="1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 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b="1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961 314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b="1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 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b="1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 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b="1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 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b="1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 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b="1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461 398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b="1" u="none" strike="noStrike" dirty="0">
                          <a:effectLst/>
                          <a:latin typeface="Arial Narrow" pitchFamily="34" charset="0"/>
                          <a:cs typeface="Arial Nova Light" panose="020B0304020202020204" pitchFamily="34" charset="0"/>
                        </a:rPr>
                        <a:t> 25 510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itchFamily="34" charset="0"/>
                        <a:cs typeface="Arial Nova Light" panose="020B0304020202020204" pitchFamily="34" charset="0"/>
                      </a:endParaRPr>
                    </a:p>
                  </a:txBody>
                  <a:tcPr marL="5380" marR="5380" marT="4035" marB="0" anchor="ctr"/>
                </a:tc>
                <a:extLst>
                  <a:ext uri="{0D108BD9-81ED-4DB2-BD59-A6C34878D82A}">
                    <a16:rowId xmlns:a16="http://schemas.microsoft.com/office/drawing/2014/main" val="471652802"/>
                  </a:ext>
                </a:extLst>
              </a:tr>
            </a:tbl>
          </a:graphicData>
        </a:graphic>
      </p:graphicFrame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F97F4506-3FBB-49F9-86C4-774AC8A81215}"/>
              </a:ext>
            </a:extLst>
          </p:cNvPr>
          <p:cNvSpPr/>
          <p:nvPr/>
        </p:nvSpPr>
        <p:spPr>
          <a:xfrm>
            <a:off x="206479" y="270675"/>
            <a:ext cx="12152671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ova Cond Light" panose="020B0306020202020204" pitchFamily="34" charset="0"/>
              </a:rPr>
              <a:t>ОЦЕНКА ПОТРЕБНОСТИ В МЕДИЦИНСКОЙ РЕАБИЛИТАЦИИ (взрослое население) </a:t>
            </a:r>
            <a:br>
              <a:rPr lang="ru-RU" b="1" dirty="0">
                <a:solidFill>
                  <a:schemeClr val="accent5">
                    <a:lumMod val="50000"/>
                  </a:schemeClr>
                </a:solidFill>
                <a:latin typeface="Arial Nova Cond Light" panose="020B0306020202020204" pitchFamily="34" charset="0"/>
              </a:rPr>
            </a:br>
            <a:r>
              <a:rPr lang="ru-RU" sz="1600" b="1" dirty="0">
                <a:solidFill>
                  <a:schemeClr val="accent5">
                    <a:lumMod val="50000"/>
                  </a:schemeClr>
                </a:solidFill>
                <a:latin typeface="Arial Nova Cond Light" panose="020B0306020202020204" pitchFamily="34" charset="0"/>
              </a:rPr>
              <a:t>2 и 3 этапа в стационаре основных </a:t>
            </a:r>
            <a:r>
              <a:rPr lang="ru-RU" sz="1600" b="1" dirty="0" err="1">
                <a:solidFill>
                  <a:schemeClr val="accent5">
                    <a:lumMod val="50000"/>
                  </a:schemeClr>
                </a:solidFill>
                <a:latin typeface="Arial Nova Cond Light" panose="020B0306020202020204" pitchFamily="34" charset="0"/>
              </a:rPr>
              <a:t>инвалидизирующих</a:t>
            </a:r>
            <a:r>
              <a:rPr lang="ru-RU" sz="1600" b="1" dirty="0">
                <a:solidFill>
                  <a:schemeClr val="accent5">
                    <a:lumMod val="50000"/>
                  </a:schemeClr>
                </a:solidFill>
                <a:latin typeface="Arial Nova Cond Light" panose="020B0306020202020204" pitchFamily="34" charset="0"/>
              </a:rPr>
              <a:t> заболеваний и повреждений органов и систем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078625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D200D4B-659F-4585-A245-3873509C6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486987"/>
            <a:ext cx="12192000" cy="365125"/>
          </a:xfrm>
        </p:spPr>
        <p:txBody>
          <a:bodyPr/>
          <a:lstStyle/>
          <a:p>
            <a:r>
              <a:rPr lang="ru-RU" sz="1100" dirty="0"/>
              <a:t>Источник: SHIP-1-IC-06</a:t>
            </a:r>
            <a:r>
              <a:rPr lang="en-US" sz="1100" dirty="0"/>
              <a:t> | </a:t>
            </a:r>
            <a:r>
              <a:rPr lang="ru-RU" sz="1100" dirty="0"/>
              <a:t>Группа проектного управления по Совершенствованию перечня услуг ГОБМП и системы ОСМС</a:t>
            </a:r>
            <a:r>
              <a:rPr lang="en-US" sz="1100" dirty="0"/>
              <a:t> | </a:t>
            </a:r>
            <a:endParaRPr lang="ru-RU" sz="1100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D121E52-E8CD-4E71-8468-4A81E4AF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73918"/>
            <a:ext cx="2743200" cy="365125"/>
          </a:xfrm>
        </p:spPr>
        <p:txBody>
          <a:bodyPr/>
          <a:lstStyle/>
          <a:p>
            <a:fld id="{2E6AFC9D-C235-EA4F-AE2D-8E71F10C8ED6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26C3729A-4150-42BD-80C3-A1CE3EF907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210" y="0"/>
            <a:ext cx="12192000" cy="723445"/>
          </a:xfrm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 Nova Cond Light" panose="020B0306020202020204" pitchFamily="34" charset="0"/>
              </a:rPr>
              <a:t>ОЦЕНКА ПОТРЕБНОСТИ В МЕДИЦИНСКОЙ РЕАБИЛИТАЦИИ (взрослое население)</a:t>
            </a:r>
            <a:b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 Nova Cond Light" panose="020B0306020202020204" pitchFamily="34" charset="0"/>
              </a:rPr>
            </a:br>
            <a:r>
              <a:rPr lang="ru-RU" sz="1800" b="1" dirty="0">
                <a:solidFill>
                  <a:schemeClr val="accent5">
                    <a:lumMod val="50000"/>
                  </a:schemeClr>
                </a:solidFill>
                <a:latin typeface="Arial Nova Cond Light" panose="020B0306020202020204" pitchFamily="34" charset="0"/>
              </a:rPr>
              <a:t>2 и 3 этапа в АПП основных </a:t>
            </a:r>
            <a:r>
              <a:rPr lang="ru-RU" sz="1800" b="1" dirty="0" err="1">
                <a:solidFill>
                  <a:schemeClr val="accent5">
                    <a:lumMod val="50000"/>
                  </a:schemeClr>
                </a:solidFill>
                <a:latin typeface="Arial Nova Cond Light" panose="020B0306020202020204" pitchFamily="34" charset="0"/>
              </a:rPr>
              <a:t>инвалидизирующих</a:t>
            </a:r>
            <a:r>
              <a:rPr lang="ru-RU" sz="1800" b="1" dirty="0">
                <a:solidFill>
                  <a:schemeClr val="accent5">
                    <a:lumMod val="50000"/>
                  </a:schemeClr>
                </a:solidFill>
                <a:latin typeface="Arial Nova Cond Light" panose="020B0306020202020204" pitchFamily="34" charset="0"/>
              </a:rPr>
              <a:t> заболеваний и повреждений органов и систем </a:t>
            </a:r>
            <a:endParaRPr lang="ru-RU" sz="2000" b="1" dirty="0">
              <a:solidFill>
                <a:schemeClr val="accent5">
                  <a:lumMod val="50000"/>
                </a:schemeClr>
              </a:solidFill>
              <a:latin typeface="Arial Nova Cond Light" panose="020B0306020202020204" pitchFamily="34" charset="0"/>
            </a:endParaRPr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3FDA7163-84B3-43ED-B05E-541FA93C45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3748705"/>
              </p:ext>
            </p:extLst>
          </p:nvPr>
        </p:nvGraphicFramePr>
        <p:xfrm>
          <a:off x="243840" y="723445"/>
          <a:ext cx="11704319" cy="567363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76659">
                  <a:extLst>
                    <a:ext uri="{9D8B030D-6E8A-4147-A177-3AD203B41FA5}">
                      <a16:colId xmlns:a16="http://schemas.microsoft.com/office/drawing/2014/main" val="680382553"/>
                    </a:ext>
                  </a:extLst>
                </a:gridCol>
                <a:gridCol w="2418253">
                  <a:extLst>
                    <a:ext uri="{9D8B030D-6E8A-4147-A177-3AD203B41FA5}">
                      <a16:colId xmlns:a16="http://schemas.microsoft.com/office/drawing/2014/main" val="3300608602"/>
                    </a:ext>
                  </a:extLst>
                </a:gridCol>
                <a:gridCol w="834961">
                  <a:extLst>
                    <a:ext uri="{9D8B030D-6E8A-4147-A177-3AD203B41FA5}">
                      <a16:colId xmlns:a16="http://schemas.microsoft.com/office/drawing/2014/main" val="1436587006"/>
                    </a:ext>
                  </a:extLst>
                </a:gridCol>
                <a:gridCol w="1207588">
                  <a:extLst>
                    <a:ext uri="{9D8B030D-6E8A-4147-A177-3AD203B41FA5}">
                      <a16:colId xmlns:a16="http://schemas.microsoft.com/office/drawing/2014/main" val="1191279155"/>
                    </a:ext>
                  </a:extLst>
                </a:gridCol>
                <a:gridCol w="1184367">
                  <a:extLst>
                    <a:ext uri="{9D8B030D-6E8A-4147-A177-3AD203B41FA5}">
                      <a16:colId xmlns:a16="http://schemas.microsoft.com/office/drawing/2014/main" val="1490347105"/>
                    </a:ext>
                  </a:extLst>
                </a:gridCol>
                <a:gridCol w="1010193">
                  <a:extLst>
                    <a:ext uri="{9D8B030D-6E8A-4147-A177-3AD203B41FA5}">
                      <a16:colId xmlns:a16="http://schemas.microsoft.com/office/drawing/2014/main" val="3603730071"/>
                    </a:ext>
                  </a:extLst>
                </a:gridCol>
                <a:gridCol w="1277257">
                  <a:extLst>
                    <a:ext uri="{9D8B030D-6E8A-4147-A177-3AD203B41FA5}">
                      <a16:colId xmlns:a16="http://schemas.microsoft.com/office/drawing/2014/main" val="4028801423"/>
                    </a:ext>
                  </a:extLst>
                </a:gridCol>
                <a:gridCol w="1172755">
                  <a:extLst>
                    <a:ext uri="{9D8B030D-6E8A-4147-A177-3AD203B41FA5}">
                      <a16:colId xmlns:a16="http://schemas.microsoft.com/office/drawing/2014/main" val="4018900654"/>
                    </a:ext>
                  </a:extLst>
                </a:gridCol>
                <a:gridCol w="1172755">
                  <a:extLst>
                    <a:ext uri="{9D8B030D-6E8A-4147-A177-3AD203B41FA5}">
                      <a16:colId xmlns:a16="http://schemas.microsoft.com/office/drawing/2014/main" val="843662985"/>
                    </a:ext>
                  </a:extLst>
                </a:gridCol>
                <a:gridCol w="1149531">
                  <a:extLst>
                    <a:ext uri="{9D8B030D-6E8A-4147-A177-3AD203B41FA5}">
                      <a16:colId xmlns:a16="http://schemas.microsoft.com/office/drawing/2014/main" val="2305179222"/>
                    </a:ext>
                  </a:extLst>
                </a:gridCol>
              </a:tblGrid>
              <a:tr h="87784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b="1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№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b="1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Наименования классов, отдельных </a:t>
                      </a:r>
                      <a:r>
                        <a:rPr lang="ru-RU" sz="1250" b="1" u="none" strike="noStrike" dirty="0" err="1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болезнеи</a:t>
                      </a:r>
                      <a:r>
                        <a:rPr lang="ru-RU" sz="1250" b="1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̆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b="1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Код  МКБ-10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b="1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Зарегистрировано заболеваний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b="1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В т.ч. Зарегистрировано</a:t>
                      </a:r>
                    </a:p>
                    <a:p>
                      <a:pPr algn="ctr" fontAlgn="ctr"/>
                      <a:r>
                        <a:rPr lang="ru-RU" sz="1250" b="1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впервые (</a:t>
                      </a:r>
                      <a:r>
                        <a:rPr lang="ru-RU" sz="1250" b="1" u="none" strike="noStrike" dirty="0" err="1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абс</a:t>
                      </a:r>
                      <a:r>
                        <a:rPr lang="ru-RU" sz="1250" b="1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.)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b="1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Заболеваемость (на 1000 нас.) 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b="1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Доля нуждающихся в МР от всех лечившихся на АПП (%)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b="1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Нуждающиеся в МР на АПП (на 1000 нас.)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b="1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Планируемое число </a:t>
                      </a:r>
                      <a:r>
                        <a:rPr lang="ru-RU" sz="1250" b="1" u="none" strike="noStrike" dirty="0" err="1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днеи</a:t>
                      </a:r>
                      <a:r>
                        <a:rPr lang="ru-RU" sz="1250" b="1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̆ лечения для проведения МР (на 1000 нас.) 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b="1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Нуждающиеся в МР в АПП (</a:t>
                      </a:r>
                      <a:r>
                        <a:rPr lang="ru-RU" sz="1250" b="1" u="none" strike="noStrike" dirty="0" err="1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абс</a:t>
                      </a:r>
                      <a:r>
                        <a:rPr lang="ru-RU" sz="1250" b="1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) 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extLst>
                  <a:ext uri="{0D108BD9-81ED-4DB2-BD59-A6C34878D82A}">
                    <a16:rowId xmlns:a16="http://schemas.microsoft.com/office/drawing/2014/main" val="46623564"/>
                  </a:ext>
                </a:extLst>
              </a:tr>
              <a:tr h="56605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1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50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БОЛЕЗНИ ЭНДОКРИННОЙ СИСТЕМЫ, РАССТРОЙСТВА ПИТАНИЯ И НАРУШЕНИЯ ОБМЕНА ВЕЩЕСТВ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50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E00 - E89 </a:t>
                      </a:r>
                      <a:endParaRPr lang="en-US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643 100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  89 937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  7,27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  88,70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   6,44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  90,16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  79 682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extLst>
                  <a:ext uri="{0D108BD9-81ED-4DB2-BD59-A6C34878D82A}">
                    <a16:rowId xmlns:a16="http://schemas.microsoft.com/office/drawing/2014/main" val="3930518804"/>
                  </a:ext>
                </a:extLst>
              </a:tr>
              <a:tr h="23350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2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50" u="none" strike="noStrike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БОЛЕЗНИ НЕРВНОЙ СИСТЕМЫ 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50" u="none" strike="noStrike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G00-G98 </a:t>
                      </a:r>
                      <a:endParaRPr lang="en-US" sz="125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155 850 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  39 091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  3,16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  52,80 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   2,84 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  39,58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  35 092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extLst>
                  <a:ext uri="{0D108BD9-81ED-4DB2-BD59-A6C34878D82A}">
                    <a16:rowId xmlns:a16="http://schemas.microsoft.com/office/drawing/2014/main" val="1981667533"/>
                  </a:ext>
                </a:extLst>
              </a:tr>
              <a:tr h="45964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3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50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БОЛЕЗНИ ГЛАЗА И ЕГО ПРИДАТОЧНОГО АППАРАТА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50" u="none" strike="noStrike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H00-H59</a:t>
                      </a:r>
                      <a:endParaRPr lang="en-US" sz="125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210 959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  42 050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  3,40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  18,20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   1,20 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  16,31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  14 901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extLst>
                  <a:ext uri="{0D108BD9-81ED-4DB2-BD59-A6C34878D82A}">
                    <a16:rowId xmlns:a16="http://schemas.microsoft.com/office/drawing/2014/main" val="3698752016"/>
                  </a:ext>
                </a:extLst>
              </a:tr>
              <a:tr h="2818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4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50" u="none" strike="noStrike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БОЛЕЗНИ УХА И СОСЦЕВИДНОГО ОТРОСТКА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50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H60-H95</a:t>
                      </a:r>
                      <a:endParaRPr lang="en-US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129 815 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  18 886 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  1,53 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  59,00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   1,40 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  19,58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  17 305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extLst>
                  <a:ext uri="{0D108BD9-81ED-4DB2-BD59-A6C34878D82A}">
                    <a16:rowId xmlns:a16="http://schemas.microsoft.com/office/drawing/2014/main" val="1944279041"/>
                  </a:ext>
                </a:extLst>
              </a:tr>
              <a:tr h="23350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5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50" u="none" strike="noStrike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БОЛЕЗНИ СИСТЕМЫ КРОВООБРАЩЕНИЯ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50" u="none" strike="noStrike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I00-I99 </a:t>
                      </a:r>
                      <a:endParaRPr lang="en-US" sz="125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2 661 140 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 356 217 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 28,79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  86,30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   8,88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 126,45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 109 846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extLst>
                  <a:ext uri="{0D108BD9-81ED-4DB2-BD59-A6C34878D82A}">
                    <a16:rowId xmlns:a16="http://schemas.microsoft.com/office/drawing/2014/main" val="11670990"/>
                  </a:ext>
                </a:extLst>
              </a:tr>
              <a:tr h="23350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6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50" u="none" strike="noStrike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БОЛЕЗНИ ОРГАНОВ ДЫХАНИЯ 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50" u="none" strike="noStrike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J00-J98 </a:t>
                      </a:r>
                      <a:endParaRPr lang="en-US" sz="125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552 629 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  70 612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  5,71 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  32,90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   4,90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  68,65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  60 674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extLst>
                  <a:ext uri="{0D108BD9-81ED-4DB2-BD59-A6C34878D82A}">
                    <a16:rowId xmlns:a16="http://schemas.microsoft.com/office/drawing/2014/main" val="1221120285"/>
                  </a:ext>
                </a:extLst>
              </a:tr>
              <a:tr h="23350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7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50" u="none" strike="noStrike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БОЛЕЗНИ ОРГАНОВ ПИЩЕВАРЕНИЯ 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50" u="none" strike="noStrike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K05-K92 </a:t>
                      </a:r>
                      <a:endParaRPr lang="en-US" sz="125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818 102 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 190 659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 15,41 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  43,10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   9,54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 132,92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 118 065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extLst>
                  <a:ext uri="{0D108BD9-81ED-4DB2-BD59-A6C34878D82A}">
                    <a16:rowId xmlns:a16="http://schemas.microsoft.com/office/drawing/2014/main" val="2353969512"/>
                  </a:ext>
                </a:extLst>
              </a:tr>
              <a:tr h="45964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8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50" u="none" strike="noStrike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БОЛЕЗНИ КОСТНО-МЫШЕЧНОЙ СИСТЕМЫ И СОЕДИНИТЕЛЬНОЙ ТКАНИ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50" u="none" strike="noStrike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M00-M99</a:t>
                      </a:r>
                      <a:endParaRPr lang="en-US" sz="125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992 154 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 211 109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 17,06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  94,70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  13,03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 182,45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 161 245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extLst>
                  <a:ext uri="{0D108BD9-81ED-4DB2-BD59-A6C34878D82A}">
                    <a16:rowId xmlns:a16="http://schemas.microsoft.com/office/drawing/2014/main" val="945512502"/>
                  </a:ext>
                </a:extLst>
              </a:tr>
              <a:tr h="23350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9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50" u="none" strike="noStrike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БОЛЕЗНИ МОЧЕПОЛОВОЙ СИСТЕМЫ 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50" u="none" strike="noStrike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N00-N99 </a:t>
                      </a:r>
                      <a:endParaRPr lang="en-US" sz="125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997 952 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 278 584 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 22,52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  50,70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  13,75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 192,55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 170 172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extLst>
                  <a:ext uri="{0D108BD9-81ED-4DB2-BD59-A6C34878D82A}">
                    <a16:rowId xmlns:a16="http://schemas.microsoft.com/office/drawing/2014/main" val="1822551584"/>
                  </a:ext>
                </a:extLst>
              </a:tr>
              <a:tr h="52479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10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50" u="none" strike="noStrike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ТРАВМЫ, ОТРАВЛЕНИЯ И НЕКОТОРЫЕ ДРУГИЕ ПОСЛЕДСТВИЯ ВОЗДЕЙСТВИЯ ВНЕШНИХ ПРИЧИН  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50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S00-T98</a:t>
                      </a:r>
                      <a:endParaRPr lang="en-US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370 530 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   6 544 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  0,53 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  41,20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   0,22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   3,51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   2 696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extLst>
                  <a:ext uri="{0D108BD9-81ED-4DB2-BD59-A6C34878D82A}">
                    <a16:rowId xmlns:a16="http://schemas.microsoft.com/office/drawing/2014/main" val="3087998563"/>
                  </a:ext>
                </a:extLst>
              </a:tr>
              <a:tr h="29811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1250" u="none" strike="noStrike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ВСЕГО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50" u="none" strike="noStrike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 </a:t>
                      </a:r>
                      <a:endParaRPr lang="ru-RU" sz="125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b="1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7 532 231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b="1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1 303 689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b="1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 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b="1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 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b="1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 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b="1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 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50" b="1" u="none" strike="noStrike" dirty="0">
                          <a:effectLst/>
                          <a:latin typeface="Arial Narrow" panose="020B0606020202030204" pitchFamily="34" charset="0"/>
                          <a:cs typeface="Arial Nova Light" panose="020B0304020202020204" pitchFamily="34" charset="0"/>
                        </a:rPr>
                        <a:t>    769 678 </a:t>
                      </a:r>
                      <a:endParaRPr lang="ru-RU" sz="125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Arial Nova Light" panose="020B0304020202020204" pitchFamily="34" charset="0"/>
                      </a:endParaRPr>
                    </a:p>
                  </a:txBody>
                  <a:tcPr marL="4637" marR="4637" marT="3478" marB="0" anchor="ctr"/>
                </a:tc>
                <a:extLst>
                  <a:ext uri="{0D108BD9-81ED-4DB2-BD59-A6C34878D82A}">
                    <a16:rowId xmlns:a16="http://schemas.microsoft.com/office/drawing/2014/main" val="26786530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869000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Заголовок 11"/>
          <p:cNvSpPr txBox="1">
            <a:spLocks/>
          </p:cNvSpPr>
          <p:nvPr/>
        </p:nvSpPr>
        <p:spPr>
          <a:xfrm>
            <a:off x="37453" y="129037"/>
            <a:ext cx="12191999" cy="425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/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ПАТОЛОГОАНАТОМИЧЕСКАЯ ДИАГНОСТИКА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 flipH="1">
            <a:off x="102815" y="563711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Заголовок 1">
            <a:extLst>
              <a:ext uri="{FF2B5EF4-FFF2-40B4-BE49-F238E27FC236}">
                <a16:creationId xmlns:a16="http://schemas.microsoft.com/office/drawing/2014/main" id="{80338F4C-979D-473D-B4B7-FF138E0EDC33}"/>
              </a:ext>
            </a:extLst>
          </p:cNvPr>
          <p:cNvSpPr txBox="1">
            <a:spLocks/>
          </p:cNvSpPr>
          <p:nvPr/>
        </p:nvSpPr>
        <p:spPr>
          <a:xfrm>
            <a:off x="102815" y="1318680"/>
            <a:ext cx="5431725" cy="298256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lvl="0" indent="-285750" algn="l" fontAlgn="b">
              <a:buFont typeface="Wingdings" panose="05000000000000000000" pitchFamily="2" charset="2"/>
              <a:buChar char="Ø"/>
              <a:defRPr/>
            </a:pPr>
            <a:r>
              <a:rPr lang="ru-RU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Патологоанатомические вскрытия;</a:t>
            </a:r>
          </a:p>
          <a:p>
            <a:pPr lvl="0" algn="l" fontAlgn="b">
              <a:defRPr/>
            </a:pPr>
            <a:endParaRPr lang="ru-RU" sz="18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85750" lvl="0" indent="-285750" algn="l" fontAlgn="b">
              <a:buFont typeface="Wingdings" panose="05000000000000000000" pitchFamily="2" charset="2"/>
              <a:buChar char="Ø"/>
              <a:defRPr/>
            </a:pPr>
            <a:r>
              <a:rPr lang="ru-RU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Патологоанатомическая диагностика при:</a:t>
            </a:r>
          </a:p>
          <a:p>
            <a:pPr lvl="0" algn="l" fontAlgn="b">
              <a:defRPr/>
            </a:pPr>
            <a:r>
              <a:rPr lang="ru-RU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	</a:t>
            </a:r>
          </a:p>
          <a:p>
            <a:pPr lvl="0" algn="l" fontAlgn="b">
              <a:defRPr/>
            </a:pPr>
            <a:r>
              <a:rPr lang="ru-RU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	- хронических заболеваниях, подлежащих динамическому наблюдению, социально значимых заболеваниях;</a:t>
            </a:r>
          </a:p>
          <a:p>
            <a:pPr marL="285750" lvl="0" indent="-285750" algn="l" fontAlgn="b">
              <a:buFont typeface="Wingdings" panose="05000000000000000000" pitchFamily="2" charset="2"/>
              <a:buChar char="Ø"/>
              <a:defRPr/>
            </a:pPr>
            <a:endParaRPr lang="ru-RU" sz="18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lvl="0" algn="l" fontAlgn="b">
              <a:defRPr/>
            </a:pPr>
            <a:r>
              <a:rPr lang="ru-RU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	- инфекционных заболеваниях и заболеваниях, представляющих опасность для окружающих.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102816" y="1055314"/>
            <a:ext cx="6030638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k-KZ" b="1" dirty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ГОБМП</a:t>
            </a:r>
            <a:endParaRPr lang="ru-RU" b="1" dirty="0">
              <a:solidFill>
                <a:prstClr val="white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6251631" y="1057934"/>
            <a:ext cx="5758703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b="1" dirty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ОСМС</a:t>
            </a: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 flipH="1">
            <a:off x="126600" y="954647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Скругленный прямоугольник 42"/>
          <p:cNvSpPr/>
          <p:nvPr/>
        </p:nvSpPr>
        <p:spPr>
          <a:xfrm>
            <a:off x="6972301" y="3793501"/>
            <a:ext cx="5085602" cy="1873755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tIns="0" bIns="0"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1755286" y="6452614"/>
            <a:ext cx="364725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54B4D23-26C2-43D4-A383-8967BCEC7F0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 Narrow" panose="020B060602020203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 Narrow" panose="020B060602020203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6651B3C-5B4E-4CFB-A095-87006796E524}"/>
              </a:ext>
            </a:extLst>
          </p:cNvPr>
          <p:cNvSpPr txBox="1"/>
          <p:nvPr/>
        </p:nvSpPr>
        <p:spPr>
          <a:xfrm>
            <a:off x="184279" y="592559"/>
            <a:ext cx="118811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>
                <a:latin typeface="Arial Narrow" panose="020B0606020202030204" pitchFamily="34" charset="0"/>
              </a:rPr>
              <a:t>Метод оплаты</a:t>
            </a:r>
            <a:r>
              <a:rPr lang="ru-RU" b="1" dirty="0">
                <a:latin typeface="Arial Narrow" panose="020B0606020202030204" pitchFamily="34" charset="0"/>
              </a:rPr>
              <a:t>: </a:t>
            </a:r>
            <a:r>
              <a:rPr lang="ru-RU" dirty="0">
                <a:latin typeface="Arial Narrow" panose="020B0606020202030204" pitchFamily="34" charset="0"/>
              </a:rPr>
              <a:t>по тарифу за услугу </a:t>
            </a:r>
            <a:endParaRPr lang="x-none" dirty="0">
              <a:latin typeface="Arial Narrow" panose="020B0606020202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4097" y="4400546"/>
            <a:ext cx="11833552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>
                <a:solidFill>
                  <a:srgbClr val="002060"/>
                </a:solidFill>
                <a:latin typeface="Arial Narrow" pitchFamily="34" charset="0"/>
              </a:rPr>
              <a:t>Предлагается к внедрению с 4 квартала 2019 года</a:t>
            </a:r>
          </a:p>
          <a:p>
            <a:endParaRPr lang="ru-RU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Автоматизация учета услуг и интеграция с ИС здравоохранения: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60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	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с платежными </a:t>
            </a:r>
          </a:p>
          <a:p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	системами    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	– для автоматизации оплаты услуг;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1000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  <a:p>
            <a:pPr lvl="2"/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с ЭРСБ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		– для отслеживания факта проведения аутопсии и формирования потребности в рамках ГОБМП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b="1" i="1" dirty="0">
              <a:solidFill>
                <a:schemeClr val="accent6">
                  <a:lumMod val="5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51631" y="1743542"/>
            <a:ext cx="56300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itchFamily="34" charset="0"/>
              </a:rPr>
              <a:t>Патологоанатомическая диагностика заболеваний, не входящих в ГОБМП</a:t>
            </a:r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4B745364-137A-4984-8EC0-C44629B83829}"/>
              </a:ext>
            </a:extLst>
          </p:cNvPr>
          <p:cNvCxnSpPr/>
          <p:nvPr/>
        </p:nvCxnSpPr>
        <p:spPr>
          <a:xfrm flipH="1">
            <a:off x="238889" y="4188847"/>
            <a:ext cx="118811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792105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Заголовок 11"/>
          <p:cNvSpPr txBox="1">
            <a:spLocks/>
          </p:cNvSpPr>
          <p:nvPr/>
        </p:nvSpPr>
        <p:spPr>
          <a:xfrm>
            <a:off x="1" y="626366"/>
            <a:ext cx="12191999" cy="4255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/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ОБЕСПЕЧЕНИЕ ЛЕКАРСТВЕННЫМИ СРЕДСТВАМИ, МЕДИЦИНСКИМИ ИЗДЕЛИЯМИ, СПЕЦИАЛИЗИРОВАННЫМИ ЛЕЧЕБНЫМИ ПРОДУКТАМИ, ИММУНОБИОЛОГИЧЕСКИМИ ПРЕПАРАТАМИ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8" name="Заголовок 1">
            <a:extLst>
              <a:ext uri="{FF2B5EF4-FFF2-40B4-BE49-F238E27FC236}">
                <a16:creationId xmlns:a16="http://schemas.microsoft.com/office/drawing/2014/main" id="{80338F4C-979D-473D-B4B7-FF138E0EDC33}"/>
              </a:ext>
            </a:extLst>
          </p:cNvPr>
          <p:cNvSpPr txBox="1">
            <a:spLocks/>
          </p:cNvSpPr>
          <p:nvPr/>
        </p:nvSpPr>
        <p:spPr>
          <a:xfrm>
            <a:off x="155435" y="2040920"/>
            <a:ext cx="5735782" cy="350516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При оказании скорой, стационарной и </a:t>
            </a:r>
            <a:r>
              <a:rPr lang="ru-RU" sz="1800" dirty="0" err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стационарозамещающей</a:t>
            </a:r>
            <a:r>
              <a:rPr lang="ru-RU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помощи — в соответствии с лекарственными формулярами организаций здравоохранения;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endParaRPr lang="ru-RU" sz="18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При оказании первичной медико-социальной помощи - в соответствии с утверждаемым перечнем лекарственных средств, изделий медицинского назначения и специализированных лечебных продуктов для бесплатного и льготного обеспечения отдельных категорий граждан с определенными заболеваниями (состояниями).</a:t>
            </a:r>
          </a:p>
          <a:p>
            <a:pPr algn="just"/>
            <a:endParaRPr lang="ru-RU" sz="1600" dirty="0">
              <a:latin typeface="Arial Narrow" panose="020B0606020202030204" pitchFamily="34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6581608" y="2000356"/>
            <a:ext cx="3403455" cy="419373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Narrow" panose="020B0606020202030204" pitchFamily="34" charset="0"/>
              <a:ea typeface="Microsoft JhengHei Light" panose="020B0304030504040204" pitchFamily="34" charset="-12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102816" y="1872484"/>
            <a:ext cx="3426222" cy="454890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266700" marR="0" lvl="0" indent="-2667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60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55435" y="1527317"/>
            <a:ext cx="5957498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k-KZ" b="1" dirty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ГОБМП</a:t>
            </a:r>
            <a:endParaRPr lang="ru-RU" b="1" dirty="0">
              <a:solidFill>
                <a:prstClr val="white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6248400" y="1519688"/>
            <a:ext cx="5809504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b="1" dirty="0">
                <a:solidFill>
                  <a:prstClr val="white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ОСМС</a:t>
            </a: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6972301" y="3793501"/>
            <a:ext cx="5085602" cy="1873755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tIns="0" bIns="0"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70873" y="2073305"/>
            <a:ext cx="560807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1" indent="-285750"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При оказании стационарной и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стационарозамещающей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 помощи - в соответствии с лекарственными формулярами организаций здравоохранения;</a:t>
            </a:r>
          </a:p>
          <a:p>
            <a:pPr marL="285750" lvl="1" indent="-285750" algn="just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dirty="0">
              <a:solidFill>
                <a:schemeClr val="accent6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285750" lvl="1" indent="-285750"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</a:rPr>
              <a:t> при оказании амбулаторно-поликлинической помощи - в соответствии с утверждаемым уполномоченным органом перечнем ЛС, МИ и специализированных лечебных продуктов для бесплатного и льготного обеспечения отдельных категорий граждан с определенными заболеваниями (состояниями) - расширенный перечень ЛС и МИ на амбулаторном уровне для  лечения заболеваний, подлежащих диспансерному учету, не вошедшие в перечень заболеваний, подлежащих динамическому наблюдению в рамках ГОБМП (при наличии активов ОСМС)</a:t>
            </a:r>
            <a:endParaRPr lang="ru-RU" sz="1600" dirty="0">
              <a:solidFill>
                <a:schemeClr val="accent6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13541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9DDA0F3-8193-49D0-AE00-F4F1E0816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05925" y="6497607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33002AE-D364-491E-9539-B6AF3CC8394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 Narrow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1205053B-91BB-45EE-9C9B-35E8576F3F50}"/>
              </a:ext>
            </a:extLst>
          </p:cNvPr>
          <p:cNvSpPr txBox="1"/>
          <p:nvPr/>
        </p:nvSpPr>
        <p:spPr>
          <a:xfrm>
            <a:off x="4956460" y="1134849"/>
            <a:ext cx="654206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/>
                <a:ea typeface="+mn-ea"/>
                <a:cs typeface="Arial" panose="020B0604020202020204" pitchFamily="34" charset="0"/>
              </a:rPr>
              <a:t>Уровень общих расходов на здравоохранение в Казахстане (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/>
                <a:ea typeface="+mn-ea"/>
                <a:cs typeface="Arial" panose="020B0604020202020204" pitchFamily="34" charset="0"/>
              </a:rPr>
              <a:t>3,7% к ВВП, 2017 г.*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/>
                <a:ea typeface="+mn-ea"/>
                <a:cs typeface="Arial" panose="020B0604020202020204" pitchFamily="34" charset="0"/>
              </a:rPr>
              <a:t>) 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/>
                <a:ea typeface="+mn-ea"/>
                <a:cs typeface="Arial" panose="020B0604020202020204" pitchFamily="34" charset="0"/>
              </a:rPr>
              <a:t>значительно ниже, 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/>
                <a:ea typeface="+mn-ea"/>
                <a:cs typeface="Arial" panose="020B0604020202020204" pitchFamily="34" charset="0"/>
              </a:rPr>
              <a:t>чем в странах с аналогичным уровнем развития (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/>
                <a:ea typeface="+mn-ea"/>
                <a:cs typeface="Arial" panose="020B0604020202020204" pitchFamily="34" charset="0"/>
              </a:rPr>
              <a:t>6% к ВВП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/>
                <a:ea typeface="+mn-ea"/>
                <a:cs typeface="Arial" panose="020B0604020202020204" pitchFamily="34" charset="0"/>
              </a:rPr>
              <a:t>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/>
                <a:ea typeface="+mn-ea"/>
                <a:cs typeface="Arial" panose="020B0604020202020204" pitchFamily="34" charset="0"/>
              </a:rPr>
              <a:t>Доля частных расходов на здравоохранение по итогам 2017 года составила 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/>
                <a:ea typeface="+mn-ea"/>
                <a:cs typeface="Arial" panose="020B0604020202020204" pitchFamily="34" charset="0"/>
              </a:rPr>
              <a:t>41%*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/>
                <a:ea typeface="+mn-ea"/>
                <a:cs typeface="Arial" panose="020B0604020202020204" pitchFamily="34" charset="0"/>
              </a:rPr>
              <a:t>, что 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/>
                <a:ea typeface="+mn-ea"/>
                <a:cs typeface="Arial" panose="020B0604020202020204" pitchFamily="34" charset="0"/>
              </a:rPr>
              <a:t>вдвое выше предельного уровня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/>
                <a:ea typeface="+mn-ea"/>
                <a:cs typeface="Arial" panose="020B0604020202020204" pitchFamily="34" charset="0"/>
              </a:rPr>
              <a:t>, рекомендуемого Всемирной организацией здравоохранения (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/>
                <a:ea typeface="+mn-ea"/>
                <a:cs typeface="Arial" panose="020B0604020202020204" pitchFamily="34" charset="0"/>
              </a:rPr>
              <a:t>20%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/>
                <a:ea typeface="+mn-ea"/>
                <a:cs typeface="Arial" panose="020B0604020202020204" pitchFamily="34" charset="0"/>
              </a:rPr>
              <a:t>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/>
                <a:ea typeface="+mn-ea"/>
                <a:cs typeface="Arial" panose="020B0604020202020204" pitchFamily="34" charset="0"/>
              </a:rPr>
              <a:t>Более 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/>
                <a:ea typeface="+mn-ea"/>
                <a:cs typeface="Arial" panose="020B0604020202020204" pitchFamily="34" charset="0"/>
              </a:rPr>
              <a:t>30%*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/>
                <a:ea typeface="+mn-ea"/>
                <a:cs typeface="Arial" panose="020B0604020202020204" pitchFamily="34" charset="0"/>
              </a:rPr>
              <a:t> частных расходов направляется на приобретение платных медицинских услуг, </a:t>
            </a:r>
            <a:r>
              <a:rPr kumimoji="0" lang="ru-RU" sz="1600" b="0" i="0" u="sng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/>
                <a:ea typeface="+mn-ea"/>
                <a:cs typeface="Arial" panose="020B0604020202020204" pitchFamily="34" charset="0"/>
              </a:rPr>
              <a:t>декларированных в рамках ГОБМП</a:t>
            </a:r>
          </a:p>
          <a:p>
            <a:pPr lvl="0">
              <a:defRPr/>
            </a:pPr>
            <a:endParaRPr lang="ru-RU" sz="1100" dirty="0">
              <a:latin typeface="Arial Narrow" panose="020B0606020202030204" pitchFamily="34" charset="0"/>
              <a:cs typeface="Arial" charset="0"/>
            </a:endParaRPr>
          </a:p>
          <a:p>
            <a:pPr lvl="0">
              <a:defRPr/>
            </a:pPr>
            <a:r>
              <a:rPr lang="ru-RU" sz="1100" dirty="0">
                <a:latin typeface="Arial Narrow" panose="020B0606020202030204" pitchFamily="34" charset="0"/>
                <a:cs typeface="Arial" charset="0"/>
              </a:rPr>
              <a:t>(Национальные счета здравоохранения за 2017 год, предварительный отчет)</a:t>
            </a:r>
            <a:endParaRPr kumimoji="0" lang="ru-RU" sz="1100" i="0" u="sng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 Narrow"/>
              <a:cs typeface="Arial" panose="020B06040202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2B5AF1C-5F54-4283-AF78-0E239220274F}"/>
              </a:ext>
            </a:extLst>
          </p:cNvPr>
          <p:cNvSpPr/>
          <p:nvPr/>
        </p:nvSpPr>
        <p:spPr>
          <a:xfrm>
            <a:off x="341953" y="78698"/>
            <a:ext cx="1100584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/>
                <a:ea typeface="+mn-ea"/>
                <a:cs typeface="Arial" charset="0"/>
              </a:rPr>
              <a:t>Недофинансирование ГОБМП вынуждает граждан нести значительные финансовые расходы, способные привести к бедности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Narrow"/>
              <a:ea typeface="+mn-ea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E9C4EE1-C85E-4DDF-9CC6-F421A8CAF567}"/>
              </a:ext>
            </a:extLst>
          </p:cNvPr>
          <p:cNvSpPr txBox="1"/>
          <p:nvPr/>
        </p:nvSpPr>
        <p:spPr>
          <a:xfrm>
            <a:off x="341953" y="1178189"/>
            <a:ext cx="28773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 Narrow"/>
                <a:ea typeface="+mn-ea"/>
                <a:cs typeface="+mn-cs"/>
              </a:rPr>
              <a:t>Динамика дефицита ГОБМП и расходов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 Narrow"/>
                <a:ea typeface="+mn-ea"/>
                <a:cs typeface="+mn-cs"/>
              </a:rPr>
              <a:t>«из кармана» населения</a:t>
            </a:r>
          </a:p>
        </p:txBody>
      </p:sp>
      <p:graphicFrame>
        <p:nvGraphicFramePr>
          <p:cNvPr id="27" name="Диаграмма 26"/>
          <p:cNvGraphicFramePr>
            <a:graphicFrameLocks/>
          </p:cNvGraphicFramePr>
          <p:nvPr>
            <p:extLst/>
          </p:nvPr>
        </p:nvGraphicFramePr>
        <p:xfrm>
          <a:off x="231112" y="1107007"/>
          <a:ext cx="4541855" cy="26821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24" name="Группа 23">
            <a:extLst>
              <a:ext uri="{FF2B5EF4-FFF2-40B4-BE49-F238E27FC236}">
                <a16:creationId xmlns:a16="http://schemas.microsoft.com/office/drawing/2014/main" id="{E7D3C70A-331F-4BCF-8EE5-A46AA969949D}"/>
              </a:ext>
            </a:extLst>
          </p:cNvPr>
          <p:cNvGrpSpPr/>
          <p:nvPr/>
        </p:nvGrpSpPr>
        <p:grpSpPr>
          <a:xfrm>
            <a:off x="432072" y="3790838"/>
            <a:ext cx="4091158" cy="2886533"/>
            <a:chOff x="5627619" y="875592"/>
            <a:chExt cx="3109981" cy="3530497"/>
          </a:xfrm>
        </p:grpSpPr>
        <p:sp>
          <p:nvSpPr>
            <p:cNvPr id="28" name="Прямоугольник 27">
              <a:extLst>
                <a:ext uri="{FF2B5EF4-FFF2-40B4-BE49-F238E27FC236}">
                  <a16:creationId xmlns:a16="http://schemas.microsoft.com/office/drawing/2014/main" id="{BAC5E967-99F5-4239-83CE-046E995CDE57}"/>
                </a:ext>
              </a:extLst>
            </p:cNvPr>
            <p:cNvSpPr/>
            <p:nvPr/>
          </p:nvSpPr>
          <p:spPr>
            <a:xfrm>
              <a:off x="5627624" y="875592"/>
              <a:ext cx="3109976" cy="3530497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Narrow"/>
                  <a:ea typeface="+mn-ea"/>
                  <a:cs typeface="+mn-cs"/>
                </a:rPr>
                <a:t>РЕКОМЕНДУЕМЫЕ РАСХОДЫ (6% к ВВП)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Narrow"/>
                  <a:ea typeface="+mn-ea"/>
                  <a:cs typeface="+mn-cs"/>
                </a:rPr>
                <a:t>3,1 </a:t>
              </a:r>
              <a:r>
                <a:rPr kumimoji="0" lang="ru-RU" sz="12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Narrow"/>
                  <a:ea typeface="+mn-ea"/>
                  <a:cs typeface="+mn-cs"/>
                </a:rPr>
                <a:t>трлн.тг</a:t>
              </a:r>
              <a:r>
                <a:rPr kumimoji="0" lang="ru-RU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Narrow"/>
                  <a:ea typeface="+mn-ea"/>
                  <a:cs typeface="+mn-cs"/>
                </a:rPr>
                <a:t>.</a:t>
              </a:r>
            </a:p>
          </p:txBody>
        </p:sp>
        <p:sp>
          <p:nvSpPr>
            <p:cNvPr id="29" name="Прямоугольник 28">
              <a:extLst>
                <a:ext uri="{FF2B5EF4-FFF2-40B4-BE49-F238E27FC236}">
                  <a16:creationId xmlns:a16="http://schemas.microsoft.com/office/drawing/2014/main" id="{EF3A5884-4CAF-495E-961E-BDA3C2B96249}"/>
                </a:ext>
              </a:extLst>
            </p:cNvPr>
            <p:cNvSpPr/>
            <p:nvPr/>
          </p:nvSpPr>
          <p:spPr>
            <a:xfrm>
              <a:off x="5627619" y="2885263"/>
              <a:ext cx="1492184" cy="534787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2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 Narrow"/>
                  <a:ea typeface="+mn-ea"/>
                  <a:cs typeface="+mn-cs"/>
                </a:rPr>
                <a:t>ЧАСТНЫЕ РАСХОДЫ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2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 Narrow"/>
                  <a:ea typeface="+mn-ea"/>
                  <a:cs typeface="+mn-cs"/>
                </a:rPr>
                <a:t>678,0 </a:t>
              </a:r>
              <a:r>
                <a:rPr kumimoji="0" lang="ru-RU" sz="1200" b="1" i="0" u="none" strike="noStrike" kern="1200" cap="none" spc="0" normalizeH="0" baseline="0" noProof="0" dirty="0" err="1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 Narrow"/>
                  <a:ea typeface="+mn-ea"/>
                  <a:cs typeface="+mn-cs"/>
                </a:rPr>
                <a:t>млрд.тг</a:t>
              </a:r>
              <a:r>
                <a:rPr kumimoji="0" lang="ru-RU" sz="12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 Narrow"/>
                  <a:ea typeface="+mn-ea"/>
                  <a:cs typeface="+mn-cs"/>
                </a:rPr>
                <a:t>.</a:t>
              </a:r>
            </a:p>
          </p:txBody>
        </p:sp>
        <p:sp>
          <p:nvSpPr>
            <p:cNvPr id="30" name="Прямоугольник 29">
              <a:extLst>
                <a:ext uri="{FF2B5EF4-FFF2-40B4-BE49-F238E27FC236}">
                  <a16:creationId xmlns:a16="http://schemas.microsoft.com/office/drawing/2014/main" id="{C0AB2638-C010-4115-8EE9-3CBE8699D0D9}"/>
                </a:ext>
              </a:extLst>
            </p:cNvPr>
            <p:cNvSpPr/>
            <p:nvPr/>
          </p:nvSpPr>
          <p:spPr>
            <a:xfrm>
              <a:off x="5627624" y="3458019"/>
              <a:ext cx="1492184" cy="94807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2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 Narrow"/>
                  <a:ea typeface="+mn-ea"/>
                  <a:cs typeface="+mn-cs"/>
                </a:rPr>
                <a:t>ГОБМП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2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 Narrow"/>
                  <a:ea typeface="+mn-ea"/>
                  <a:cs typeface="+mn-cs"/>
                </a:rPr>
                <a:t>940,1 </a:t>
              </a:r>
              <a:r>
                <a:rPr kumimoji="0" lang="ru-RU" sz="1200" b="1" i="0" u="none" strike="noStrike" kern="1200" cap="none" spc="0" normalizeH="0" baseline="0" noProof="0" dirty="0" err="1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 Narrow"/>
                  <a:ea typeface="+mn-ea"/>
                  <a:cs typeface="+mn-cs"/>
                </a:rPr>
                <a:t>млрд.тг</a:t>
              </a:r>
              <a:r>
                <a:rPr kumimoji="0" lang="ru-RU" sz="12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 Narrow"/>
                  <a:ea typeface="+mn-ea"/>
                  <a:cs typeface="+mn-cs"/>
                </a:rPr>
                <a:t>.</a:t>
              </a:r>
            </a:p>
          </p:txBody>
        </p:sp>
        <p:sp>
          <p:nvSpPr>
            <p:cNvPr id="31" name="Прямоугольник 30">
              <a:extLst>
                <a:ext uri="{FF2B5EF4-FFF2-40B4-BE49-F238E27FC236}">
                  <a16:creationId xmlns:a16="http://schemas.microsoft.com/office/drawing/2014/main" id="{F8167AC5-50FB-4DF2-84FE-1201339C724B}"/>
                </a:ext>
              </a:extLst>
            </p:cNvPr>
            <p:cNvSpPr/>
            <p:nvPr/>
          </p:nvSpPr>
          <p:spPr>
            <a:xfrm>
              <a:off x="5627619" y="2320370"/>
              <a:ext cx="1492184" cy="526925"/>
            </a:xfrm>
            <a:prstGeom prst="rect">
              <a:avLst/>
            </a:prstGeom>
            <a:solidFill>
              <a:srgbClr val="FF5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2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 Narrow"/>
                  <a:ea typeface="+mn-ea"/>
                  <a:cs typeface="+mn-cs"/>
                </a:rPr>
                <a:t>ДЕФИЦИТ ГОБМП 344,4 </a:t>
              </a:r>
              <a:r>
                <a:rPr kumimoji="0" lang="ru-RU" sz="1200" b="1" i="0" u="none" strike="noStrike" kern="1200" cap="none" spc="0" normalizeH="0" baseline="0" noProof="0" dirty="0" err="1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 Narrow"/>
                  <a:ea typeface="+mn-ea"/>
                  <a:cs typeface="+mn-cs"/>
                </a:rPr>
                <a:t>млрд.тг</a:t>
              </a:r>
              <a:r>
                <a:rPr kumimoji="0" lang="ru-RU" sz="12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 Narrow"/>
                  <a:ea typeface="+mn-ea"/>
                  <a:cs typeface="+mn-cs"/>
                </a:rPr>
                <a:t>.</a:t>
              </a:r>
            </a:p>
          </p:txBody>
        </p:sp>
      </p:grpSp>
      <p:graphicFrame>
        <p:nvGraphicFramePr>
          <p:cNvPr id="11" name="Таблица 10">
            <a:extLst>
              <a:ext uri="{FF2B5EF4-FFF2-40B4-BE49-F238E27FC236}">
                <a16:creationId xmlns:a16="http://schemas.microsoft.com/office/drawing/2014/main" id="{0F05EC7B-20D1-4C57-990D-81C81D531B92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071695" y="3818539"/>
          <a:ext cx="6051829" cy="2865181"/>
        </p:xfrm>
        <a:graphic>
          <a:graphicData uri="http://schemas.openxmlformats.org/drawingml/2006/table">
            <a:tbl>
              <a:tblPr/>
              <a:tblGrid>
                <a:gridCol w="717254">
                  <a:extLst>
                    <a:ext uri="{9D8B030D-6E8A-4147-A177-3AD203B41FA5}">
                      <a16:colId xmlns:a16="http://schemas.microsoft.com/office/drawing/2014/main" val="1972959870"/>
                    </a:ext>
                  </a:extLst>
                </a:gridCol>
                <a:gridCol w="3137985">
                  <a:extLst>
                    <a:ext uri="{9D8B030D-6E8A-4147-A177-3AD203B41FA5}">
                      <a16:colId xmlns:a16="http://schemas.microsoft.com/office/drawing/2014/main" val="2027293004"/>
                    </a:ext>
                  </a:extLst>
                </a:gridCol>
                <a:gridCol w="896567">
                  <a:extLst>
                    <a:ext uri="{9D8B030D-6E8A-4147-A177-3AD203B41FA5}">
                      <a16:colId xmlns:a16="http://schemas.microsoft.com/office/drawing/2014/main" val="2036338910"/>
                    </a:ext>
                  </a:extLst>
                </a:gridCol>
                <a:gridCol w="1300023">
                  <a:extLst>
                    <a:ext uri="{9D8B030D-6E8A-4147-A177-3AD203B41FA5}">
                      <a16:colId xmlns:a16="http://schemas.microsoft.com/office/drawing/2014/main" val="3893873318"/>
                    </a:ext>
                  </a:extLst>
                </a:gridCol>
              </a:tblGrid>
              <a:tr h="428657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Медицинские услуги, оплачиваемые «из кармана» населения, </a:t>
                      </a:r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млрд.тг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.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Дефицит ГОБМП, млрд.тг.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0366285"/>
                  </a:ext>
                </a:extLst>
              </a:tr>
              <a:tr h="219313">
                <a:tc gridSpan="2">
                  <a:txBody>
                    <a:bodyPr/>
                    <a:lstStyle/>
                    <a:p>
                      <a:pPr algn="l" rtl="0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Медицинские услуги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236,4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308,7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5212371"/>
                  </a:ext>
                </a:extLst>
              </a:tr>
              <a:tr h="209344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Стационарная помощь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58,4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126,1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2650683"/>
                  </a:ext>
                </a:extLst>
              </a:tr>
              <a:tr h="209344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Амбулаторно-поликлиническая помощь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146,7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164,3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6958610"/>
                  </a:ext>
                </a:extLst>
              </a:tr>
              <a:tr h="209344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Реабилитационные услуги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11,3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18,3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4073422"/>
                  </a:ext>
                </a:extLst>
              </a:tr>
              <a:tr h="209344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Стоматологические услуги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19,6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7149146"/>
                  </a:ext>
                </a:extLst>
              </a:tr>
              <a:tr h="498438">
                <a:tc gridSpan="2">
                  <a:txBody>
                    <a:bodyPr/>
                    <a:lstStyle/>
                    <a:p>
                      <a:pPr algn="l" rtl="0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Лекарственные средства и изделия медицинского назначения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404,3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41,9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4003909"/>
                  </a:ext>
                </a:extLst>
              </a:tr>
              <a:tr h="209344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Лекарственные средства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299,2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41,9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1301160"/>
                  </a:ext>
                </a:extLst>
              </a:tr>
              <a:tr h="209344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Изделия медицинского назначения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105,1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5919237"/>
                  </a:ext>
                </a:extLst>
              </a:tr>
              <a:tr h="209344">
                <a:tc gridSpan="2">
                  <a:txBody>
                    <a:bodyPr/>
                    <a:lstStyle/>
                    <a:p>
                      <a:pPr algn="l" rtl="0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Прочие услуги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37,3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11,9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0424445"/>
                  </a:ext>
                </a:extLst>
              </a:tr>
              <a:tr h="219313">
                <a:tc gridSpan="2">
                  <a:txBody>
                    <a:bodyPr/>
                    <a:lstStyle/>
                    <a:p>
                      <a:pPr algn="r" rtl="0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Всего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678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362,5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41688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40390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396FB4F2-B565-4C94-B890-D64892EE9B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404" y="164486"/>
            <a:ext cx="11481131" cy="563652"/>
          </a:xfrm>
        </p:spPr>
        <p:txBody>
          <a:bodyPr>
            <a:noAutofit/>
          </a:bodyPr>
          <a:lstStyle/>
          <a:p>
            <a:pPr algn="l"/>
            <a:r>
              <a:rPr lang="ru-RU" sz="2400" b="1" dirty="0">
                <a:solidFill>
                  <a:srgbClr val="002673"/>
                </a:solidFill>
                <a:latin typeface="Arial Narrow" panose="020B0606020202030204" pitchFamily="34" charset="0"/>
                <a:ea typeface="+mn-ea"/>
                <a:cs typeface="Arial" charset="0"/>
              </a:rPr>
              <a:t>Потребление стационарной помощи: </a:t>
            </a:r>
            <a:r>
              <a:rPr lang="ru-RU" sz="2400" b="1" dirty="0">
                <a:solidFill>
                  <a:srgbClr val="C00000"/>
                </a:solidFill>
                <a:latin typeface="Arial Narrow" panose="020B0606020202030204" pitchFamily="34" charset="0"/>
                <a:ea typeface="+mn-ea"/>
                <a:cs typeface="Arial" charset="0"/>
              </a:rPr>
              <a:t>основной потребитель стационарной помощи – экономически неактивное население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A1298E9-C728-4490-905F-9DAA04853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9D1C-88BD-4366-BB4B-E06898D4069E}" type="slidenum">
              <a:rPr lang="ru-RU" smtClean="0"/>
              <a:pPr/>
              <a:t>5</a:t>
            </a:fld>
            <a:endParaRPr lang="ru-RU" dirty="0"/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0C7D5171-B8AF-41C5-BD49-0FB18740FAA5}"/>
              </a:ext>
            </a:extLst>
          </p:cNvPr>
          <p:cNvCxnSpPr/>
          <p:nvPr/>
        </p:nvCxnSpPr>
        <p:spPr>
          <a:xfrm>
            <a:off x="504403" y="908720"/>
            <a:ext cx="10980000" cy="0"/>
          </a:xfrm>
          <a:prstGeom prst="line">
            <a:avLst/>
          </a:prstGeom>
          <a:ln w="38100">
            <a:solidFill>
              <a:srgbClr val="00267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Дата 1">
            <a:extLst>
              <a:ext uri="{FF2B5EF4-FFF2-40B4-BE49-F238E27FC236}">
                <a16:creationId xmlns:a16="http://schemas.microsoft.com/office/drawing/2014/main" id="{3655FF98-C2E7-4B06-900D-60CEDD8CD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34DDF-CA99-462B-BEA6-67AB8C377ACB}" type="datetime8">
              <a:rPr lang="ru-RU" smtClean="0"/>
              <a:pPr/>
              <a:t>28.02.2019 9:50</a:t>
            </a:fld>
            <a:endParaRPr lang="ru-RU" dirty="0"/>
          </a:p>
        </p:txBody>
      </p:sp>
      <p:cxnSp>
        <p:nvCxnSpPr>
          <p:cNvPr id="48" name="Прямая соединительная линия 47">
            <a:extLst>
              <a:ext uri="{FF2B5EF4-FFF2-40B4-BE49-F238E27FC236}">
                <a16:creationId xmlns:a16="http://schemas.microsoft.com/office/drawing/2014/main" id="{B848C90F-DC23-4F1D-9B80-ED86586898D6}"/>
              </a:ext>
            </a:extLst>
          </p:cNvPr>
          <p:cNvCxnSpPr>
            <a:cxnSpLocks/>
          </p:cNvCxnSpPr>
          <p:nvPr/>
        </p:nvCxnSpPr>
        <p:spPr>
          <a:xfrm>
            <a:off x="511476" y="1198619"/>
            <a:ext cx="397" cy="1652055"/>
          </a:xfrm>
          <a:prstGeom prst="line">
            <a:avLst/>
          </a:prstGeom>
          <a:ln w="15875">
            <a:solidFill>
              <a:srgbClr val="002673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 стрелкой 48">
            <a:extLst>
              <a:ext uri="{FF2B5EF4-FFF2-40B4-BE49-F238E27FC236}">
                <a16:creationId xmlns:a16="http://schemas.microsoft.com/office/drawing/2014/main" id="{267DDC47-60AF-479A-BE48-1F748A807144}"/>
              </a:ext>
            </a:extLst>
          </p:cNvPr>
          <p:cNvCxnSpPr/>
          <p:nvPr/>
        </p:nvCxnSpPr>
        <p:spPr>
          <a:xfrm flipH="1">
            <a:off x="504403" y="1562919"/>
            <a:ext cx="252000" cy="0"/>
          </a:xfrm>
          <a:prstGeom prst="straightConnector1">
            <a:avLst/>
          </a:prstGeom>
          <a:ln w="12700">
            <a:solidFill>
              <a:srgbClr val="002673"/>
            </a:solidFill>
            <a:prstDash val="solid"/>
            <a:headEnd type="none" w="med" len="sm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>
            <a:extLst>
              <a:ext uri="{FF2B5EF4-FFF2-40B4-BE49-F238E27FC236}">
                <a16:creationId xmlns:a16="http://schemas.microsoft.com/office/drawing/2014/main" id="{80F223F7-7836-4AF6-A322-7EC075E34A9B}"/>
              </a:ext>
            </a:extLst>
          </p:cNvPr>
          <p:cNvCxnSpPr/>
          <p:nvPr/>
        </p:nvCxnSpPr>
        <p:spPr>
          <a:xfrm flipH="1">
            <a:off x="511872" y="2054637"/>
            <a:ext cx="252000" cy="0"/>
          </a:xfrm>
          <a:prstGeom prst="straightConnector1">
            <a:avLst/>
          </a:prstGeom>
          <a:ln w="12700">
            <a:solidFill>
              <a:srgbClr val="002673"/>
            </a:solidFill>
            <a:prstDash val="solid"/>
            <a:headEnd type="none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 стрелкой 50">
            <a:extLst>
              <a:ext uri="{FF2B5EF4-FFF2-40B4-BE49-F238E27FC236}">
                <a16:creationId xmlns:a16="http://schemas.microsoft.com/office/drawing/2014/main" id="{CB5AD7CC-4050-4F9B-A8DC-1049F937C5CE}"/>
              </a:ext>
            </a:extLst>
          </p:cNvPr>
          <p:cNvCxnSpPr/>
          <p:nvPr/>
        </p:nvCxnSpPr>
        <p:spPr>
          <a:xfrm flipH="1">
            <a:off x="511872" y="2554125"/>
            <a:ext cx="252000" cy="0"/>
          </a:xfrm>
          <a:prstGeom prst="straightConnector1">
            <a:avLst/>
          </a:prstGeom>
          <a:ln w="12700">
            <a:solidFill>
              <a:srgbClr val="002673"/>
            </a:solidFill>
            <a:prstDash val="solid"/>
            <a:headEnd type="none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A19E3BE5-87E3-4C89-965E-1F18D07AA111}"/>
              </a:ext>
            </a:extLst>
          </p:cNvPr>
          <p:cNvSpPr txBox="1"/>
          <p:nvPr/>
        </p:nvSpPr>
        <p:spPr>
          <a:xfrm>
            <a:off x="806041" y="1188162"/>
            <a:ext cx="46410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>
                <a:solidFill>
                  <a:srgbClr val="C00000"/>
                </a:solidFill>
                <a:latin typeface="Arial Narrow" panose="020B0606020202030204" pitchFamily="34" charset="0"/>
              </a:rPr>
              <a:t>Объем стационарной помощи – 2,9 млн. случаев в 2017 году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90C00BF-B438-4805-9A74-49048AB1A7DC}"/>
              </a:ext>
            </a:extLst>
          </p:cNvPr>
          <p:cNvSpPr txBox="1"/>
          <p:nvPr/>
        </p:nvSpPr>
        <p:spPr>
          <a:xfrm>
            <a:off x="796459" y="1433923"/>
            <a:ext cx="641521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>
                <a:solidFill>
                  <a:srgbClr val="C00000"/>
                </a:solidFill>
                <a:latin typeface="Arial Narrow" panose="020B0606020202030204" pitchFamily="34" charset="0"/>
              </a:rPr>
              <a:t>68% случаев – экстренная госпитализация</a:t>
            </a:r>
            <a:r>
              <a:rPr lang="ru-RU" sz="1400" dirty="0">
                <a:latin typeface="Arial Narrow" panose="020B0606020202030204" pitchFamily="34" charset="0"/>
              </a:rPr>
              <a:t>. </a:t>
            </a:r>
          </a:p>
          <a:p>
            <a:r>
              <a:rPr lang="en-US" sz="1400" u="sng" dirty="0">
                <a:latin typeface="Arial Narrow" panose="020B0606020202030204" pitchFamily="34" charset="0"/>
              </a:rPr>
              <a:t>TOP</a:t>
            </a:r>
            <a:r>
              <a:rPr lang="ru-RU" sz="1400" u="sng" dirty="0">
                <a:latin typeface="Arial Narrow" panose="020B0606020202030204" pitchFamily="34" charset="0"/>
              </a:rPr>
              <a:t> причины: </a:t>
            </a:r>
            <a:r>
              <a:rPr lang="ru-RU" sz="1400" dirty="0">
                <a:latin typeface="Arial Narrow" panose="020B0606020202030204" pitchFamily="34" charset="0"/>
              </a:rPr>
              <a:t>беременность и роды, хронические неинфекционные заболевания, травмы</a:t>
            </a:r>
          </a:p>
          <a:p>
            <a:r>
              <a:rPr lang="ru-RU" sz="1400" b="1" dirty="0">
                <a:solidFill>
                  <a:srgbClr val="C00000"/>
                </a:solidFill>
                <a:latin typeface="Arial Narrow" panose="020B0606020202030204" pitchFamily="34" charset="0"/>
              </a:rPr>
              <a:t>32% случаев – плановая госпитализация</a:t>
            </a:r>
          </a:p>
          <a:p>
            <a:r>
              <a:rPr lang="ru-RU" sz="1400" u="sng" dirty="0">
                <a:latin typeface="Arial Narrow" panose="020B0606020202030204" pitchFamily="34" charset="0"/>
              </a:rPr>
              <a:t>ТОР причины: </a:t>
            </a:r>
            <a:r>
              <a:rPr lang="ru-RU" sz="1400" dirty="0">
                <a:latin typeface="Arial Narrow" panose="020B0606020202030204" pitchFamily="34" charset="0"/>
              </a:rPr>
              <a:t>хронические неинфекционные заболевания, беременность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A358EBF5-907A-48F7-80DD-B392B3D97313}"/>
              </a:ext>
            </a:extLst>
          </p:cNvPr>
          <p:cNvSpPr txBox="1"/>
          <p:nvPr/>
        </p:nvSpPr>
        <p:spPr>
          <a:xfrm>
            <a:off x="803928" y="2327728"/>
            <a:ext cx="644780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rgbClr val="C00000"/>
                </a:solidFill>
                <a:latin typeface="Arial Narrow" panose="020B0606020202030204" pitchFamily="34" charset="0"/>
              </a:rPr>
              <a:t>Кроме того:</a:t>
            </a:r>
          </a:p>
          <a:p>
            <a:r>
              <a:rPr lang="ru-RU" sz="1400" b="1" dirty="0">
                <a:solidFill>
                  <a:srgbClr val="C00000"/>
                </a:solidFill>
                <a:latin typeface="Arial Narrow" panose="020B0606020202030204" pitchFamily="34" charset="0"/>
              </a:rPr>
              <a:t>46% пациентов – льготные группы населения</a:t>
            </a:r>
            <a:r>
              <a:rPr lang="ru-RU" sz="1400" b="1" dirty="0">
                <a:latin typeface="Arial Narrow" panose="020B0606020202030204" pitchFamily="34" charset="0"/>
              </a:rPr>
              <a:t>*</a:t>
            </a:r>
            <a:r>
              <a:rPr lang="ru-RU" sz="1400" b="1" dirty="0">
                <a:solidFill>
                  <a:srgbClr val="C00000"/>
                </a:solidFill>
                <a:latin typeface="Arial Narrow" panose="020B0606020202030204" pitchFamily="34" charset="0"/>
              </a:rPr>
              <a:t> </a:t>
            </a:r>
            <a:r>
              <a:rPr lang="ru-RU" sz="1400" dirty="0">
                <a:latin typeface="Arial Narrow" panose="020B0606020202030204" pitchFamily="34" charset="0"/>
              </a:rPr>
              <a:t>на которых </a:t>
            </a:r>
          </a:p>
          <a:p>
            <a:r>
              <a:rPr lang="ru-RU" sz="1400" dirty="0">
                <a:latin typeface="Arial Narrow" panose="020B0606020202030204" pitchFamily="34" charset="0"/>
              </a:rPr>
              <a:t>приходится 47% бюджета стационарной помощи</a:t>
            </a:r>
          </a:p>
          <a:p>
            <a:r>
              <a:rPr lang="ru-RU" sz="1400" b="1" dirty="0">
                <a:solidFill>
                  <a:srgbClr val="C00000"/>
                </a:solidFill>
                <a:latin typeface="Arial Narrow" panose="020B0606020202030204" pitchFamily="34" charset="0"/>
              </a:rPr>
              <a:t>17% случаев </a:t>
            </a:r>
            <a:r>
              <a:rPr lang="ru-RU" sz="1400" dirty="0">
                <a:latin typeface="Arial Narrow" panose="020B0606020202030204" pitchFamily="34" charset="0"/>
              </a:rPr>
              <a:t>– случаи, лечение которых возможно в условиях дневного стационара</a:t>
            </a:r>
          </a:p>
        </p:txBody>
      </p:sp>
      <p:graphicFrame>
        <p:nvGraphicFramePr>
          <p:cNvPr id="15" name="Объект 14">
            <a:extLst>
              <a:ext uri="{FF2B5EF4-FFF2-40B4-BE49-F238E27FC236}">
                <a16:creationId xmlns:a16="http://schemas.microsoft.com/office/drawing/2014/main" id="{121C06A7-8B3D-4D66-8230-535AF8088F26}"/>
              </a:ext>
            </a:extLst>
          </p:cNvPr>
          <p:cNvGraphicFramePr>
            <a:graphicFrameLocks noChangeAspect="1"/>
          </p:cNvGraphicFramePr>
          <p:nvPr>
            <p:extLst/>
          </p:nvPr>
        </p:nvGraphicFramePr>
        <p:xfrm>
          <a:off x="4010829" y="3456910"/>
          <a:ext cx="7134225" cy="309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Worksheet" r:id="rId3" imgW="7134211" imgH="3095550" progId="Excel.Sheet.12">
                  <p:embed/>
                </p:oleObj>
              </mc:Choice>
              <mc:Fallback>
                <p:oleObj name="Worksheet" r:id="rId3" imgW="7134211" imgH="3095550" progId="Excel.Sheet.12">
                  <p:embed/>
                  <p:pic>
                    <p:nvPicPr>
                      <p:cNvPr id="15" name="Объект 14">
                        <a:extLst>
                          <a:ext uri="{FF2B5EF4-FFF2-40B4-BE49-F238E27FC236}">
                            <a16:creationId xmlns:a16="http://schemas.microsoft.com/office/drawing/2014/main" id="{121C06A7-8B3D-4D66-8230-535AF8088F2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0829" y="3456910"/>
                        <a:ext cx="7134225" cy="3095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C0FE85F3-2C69-4F63-BC70-D40F2F58D31F}"/>
              </a:ext>
            </a:extLst>
          </p:cNvPr>
          <p:cNvSpPr/>
          <p:nvPr/>
        </p:nvSpPr>
        <p:spPr>
          <a:xfrm>
            <a:off x="2749702" y="4066274"/>
            <a:ext cx="8819836" cy="1594975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0DEC0D8-A0A9-42F0-A6AA-77124FB35E93}"/>
              </a:ext>
            </a:extLst>
          </p:cNvPr>
          <p:cNvSpPr txBox="1"/>
          <p:nvPr/>
        </p:nvSpPr>
        <p:spPr>
          <a:xfrm>
            <a:off x="3072000" y="4713781"/>
            <a:ext cx="56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Arial Narrow" panose="020B0606020202030204" pitchFamily="34" charset="0"/>
              </a:rPr>
              <a:t>46%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962B85EE-8EC4-4DB5-A7E6-8FE218143FCD}"/>
              </a:ext>
            </a:extLst>
          </p:cNvPr>
          <p:cNvSpPr/>
          <p:nvPr/>
        </p:nvSpPr>
        <p:spPr>
          <a:xfrm>
            <a:off x="6096001" y="6165305"/>
            <a:ext cx="540991" cy="28038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44%</a:t>
            </a:r>
            <a:endParaRPr lang="ru-RU" sz="24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EEB4915-945C-4E50-9E01-E5C74E7DB7A1}"/>
              </a:ext>
            </a:extLst>
          </p:cNvPr>
          <p:cNvSpPr txBox="1"/>
          <p:nvPr/>
        </p:nvSpPr>
        <p:spPr>
          <a:xfrm>
            <a:off x="283586" y="6094713"/>
            <a:ext cx="17572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>
                <a:latin typeface="Arial Narrow" panose="020B0606020202030204" pitchFamily="34" charset="0"/>
              </a:rPr>
              <a:t>* - согласно Закону «Об ОСМС»</a:t>
            </a:r>
          </a:p>
        </p:txBody>
      </p:sp>
    </p:spTree>
    <p:extLst>
      <p:ext uri="{BB962C8B-B14F-4D97-AF65-F5344CB8AC3E}">
        <p14:creationId xmlns:p14="http://schemas.microsoft.com/office/powerpoint/2010/main" val="35381990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углы 3">
            <a:extLst>
              <a:ext uri="{FF2B5EF4-FFF2-40B4-BE49-F238E27FC236}">
                <a16:creationId xmlns:a16="http://schemas.microsoft.com/office/drawing/2014/main" id="{C0931549-8172-4204-A64C-615D399FE702}"/>
              </a:ext>
            </a:extLst>
          </p:cNvPr>
          <p:cNvSpPr/>
          <p:nvPr/>
        </p:nvSpPr>
        <p:spPr>
          <a:xfrm>
            <a:off x="5060040" y="627572"/>
            <a:ext cx="3711150" cy="538987"/>
          </a:xfrm>
          <a:prstGeom prst="roundRect">
            <a:avLst/>
          </a:prstGeom>
          <a:solidFill>
            <a:schemeClr val="accent5">
              <a:lumMod val="50000"/>
            </a:schemeClr>
          </a:solidFill>
        </p:spPr>
        <p:txBody>
          <a:bodyPr wrap="square" anchor="ctr">
            <a:no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 Narrow" panose="020B0606020202030204" pitchFamily="34" charset="0"/>
              </a:rPr>
              <a:t>Новая модель ГОБМП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3F5BDD5-1A88-4DC8-9C34-253C9B4CEB54}"/>
              </a:ext>
            </a:extLst>
          </p:cNvPr>
          <p:cNvSpPr/>
          <p:nvPr/>
        </p:nvSpPr>
        <p:spPr>
          <a:xfrm>
            <a:off x="5089389" y="4076851"/>
            <a:ext cx="3637941" cy="190673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noAutofit/>
          </a:bodyPr>
          <a:lstStyle/>
          <a:p>
            <a:pPr marL="342900" lvl="1" indent="-342900">
              <a:lnSpc>
                <a:spcPct val="90000"/>
              </a:lnSpc>
              <a:buFont typeface="+mj-lt"/>
              <a:buAutoNum type="arabicPeriod"/>
            </a:pPr>
            <a:r>
              <a:rPr lang="ru-RU" sz="1600" dirty="0">
                <a:solidFill>
                  <a:prstClr val="black"/>
                </a:solidFill>
                <a:latin typeface="Arial Narrow"/>
              </a:rPr>
              <a:t>Консультативно-диагностическая помощь</a:t>
            </a:r>
          </a:p>
          <a:p>
            <a:pPr marL="342900" lvl="1" indent="-342900">
              <a:lnSpc>
                <a:spcPct val="90000"/>
              </a:lnSpc>
              <a:buFont typeface="+mj-lt"/>
              <a:buAutoNum type="arabicPeriod"/>
            </a:pPr>
            <a:r>
              <a:rPr lang="ru-RU" sz="1600" dirty="0">
                <a:solidFill>
                  <a:prstClr val="black"/>
                </a:solidFill>
                <a:latin typeface="Arial Narrow"/>
              </a:rPr>
              <a:t>Амбулаторное лекарственное обеспечение </a:t>
            </a:r>
          </a:p>
          <a:p>
            <a:pPr marL="342900" lvl="1" indent="-342900">
              <a:lnSpc>
                <a:spcPct val="90000"/>
              </a:lnSpc>
              <a:buFont typeface="+mj-lt"/>
              <a:buAutoNum type="arabicPeriod"/>
            </a:pPr>
            <a:r>
              <a:rPr lang="ru-RU" sz="1600" dirty="0">
                <a:solidFill>
                  <a:prstClr val="black"/>
                </a:solidFill>
                <a:latin typeface="Arial Narrow"/>
              </a:rPr>
              <a:t>Плановая </a:t>
            </a:r>
            <a:r>
              <a:rPr lang="ru-RU" sz="1600" dirty="0" err="1">
                <a:solidFill>
                  <a:prstClr val="black"/>
                </a:solidFill>
                <a:latin typeface="Arial Narrow"/>
                <a:cs typeface="Arial" panose="020B0604020202020204" pitchFamily="34" charset="0"/>
              </a:rPr>
              <a:t>стационарозамещающая</a:t>
            </a:r>
            <a:r>
              <a:rPr lang="ru-RU" sz="1600" dirty="0">
                <a:solidFill>
                  <a:prstClr val="black"/>
                </a:solidFill>
                <a:latin typeface="Arial Narrow"/>
                <a:cs typeface="Arial" panose="020B0604020202020204" pitchFamily="34" charset="0"/>
              </a:rPr>
              <a:t> и стационарная помощь</a:t>
            </a:r>
          </a:p>
          <a:p>
            <a:pPr marL="342900" lvl="1" indent="-342900">
              <a:lnSpc>
                <a:spcPct val="90000"/>
              </a:lnSpc>
              <a:buFont typeface="+mj-lt"/>
              <a:buAutoNum type="arabicPeriod"/>
            </a:pPr>
            <a:r>
              <a:rPr lang="ru-RU" sz="1600" dirty="0">
                <a:solidFill>
                  <a:prstClr val="black"/>
                </a:solidFill>
                <a:latin typeface="Arial Narrow"/>
              </a:rPr>
              <a:t>Медицинская реабилитация при туберкулезе </a:t>
            </a:r>
          </a:p>
        </p:txBody>
      </p:sp>
      <p:sp>
        <p:nvSpPr>
          <p:cNvPr id="5" name="Прямоугольник: скругленные углы 6">
            <a:extLst>
              <a:ext uri="{FF2B5EF4-FFF2-40B4-BE49-F238E27FC236}">
                <a16:creationId xmlns:a16="http://schemas.microsoft.com/office/drawing/2014/main" id="{A362A015-DD60-4C17-A898-4178C4DF31FA}"/>
              </a:ext>
            </a:extLst>
          </p:cNvPr>
          <p:cNvSpPr/>
          <p:nvPr/>
        </p:nvSpPr>
        <p:spPr>
          <a:xfrm>
            <a:off x="8828690" y="614856"/>
            <a:ext cx="3268783" cy="562222"/>
          </a:xfrm>
          <a:prstGeom prst="roundRect">
            <a:avLst/>
          </a:prstGeom>
          <a:solidFill>
            <a:schemeClr val="accent6">
              <a:lumMod val="50000"/>
            </a:schemeClr>
          </a:solidFill>
        </p:spPr>
        <p:txBody>
          <a:bodyPr wrap="square" anchor="ctr">
            <a:no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 Narrow" panose="020B0606020202030204" pitchFamily="34" charset="0"/>
              </a:rPr>
              <a:t>Пакет ОСМС</a:t>
            </a:r>
          </a:p>
          <a:p>
            <a:pPr algn="ctr"/>
            <a:r>
              <a:rPr lang="ru-RU" sz="2000" b="1" dirty="0">
                <a:solidFill>
                  <a:schemeClr val="bg1"/>
                </a:solidFill>
                <a:latin typeface="Arial Narrow" panose="020B0606020202030204" pitchFamily="34" charset="0"/>
              </a:rPr>
              <a:t> </a:t>
            </a:r>
            <a:r>
              <a:rPr lang="ru-RU" b="1" i="1" dirty="0">
                <a:solidFill>
                  <a:schemeClr val="bg1"/>
                </a:solidFill>
                <a:latin typeface="Arial Narrow" panose="020B0606020202030204" pitchFamily="34" charset="0"/>
              </a:rPr>
              <a:t>(</a:t>
            </a:r>
            <a:r>
              <a:rPr lang="ru-RU" b="1" dirty="0">
                <a:solidFill>
                  <a:schemeClr val="bg1"/>
                </a:solidFill>
                <a:latin typeface="Arial Narrow" panose="020B0606020202030204" pitchFamily="34" charset="0"/>
              </a:rPr>
              <a:t>для застрахованных)</a:t>
            </a:r>
          </a:p>
        </p:txBody>
      </p:sp>
      <p:sp>
        <p:nvSpPr>
          <p:cNvPr id="7" name="Прямоугольник: скругленные углы 9">
            <a:extLst>
              <a:ext uri="{FF2B5EF4-FFF2-40B4-BE49-F238E27FC236}">
                <a16:creationId xmlns:a16="http://schemas.microsoft.com/office/drawing/2014/main" id="{A80DCEF5-A999-4EE3-9F89-AD7080955D16}"/>
              </a:ext>
            </a:extLst>
          </p:cNvPr>
          <p:cNvSpPr/>
          <p:nvPr/>
        </p:nvSpPr>
        <p:spPr>
          <a:xfrm>
            <a:off x="5113463" y="1181073"/>
            <a:ext cx="3657726" cy="835583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anchor="ctr">
            <a:noAutofit/>
          </a:bodyPr>
          <a:lstStyle/>
          <a:p>
            <a:pPr lvl="0" algn="ctr"/>
            <a:r>
              <a:rPr lang="ru-RU" sz="1600" b="1" dirty="0">
                <a:solidFill>
                  <a:prstClr val="black"/>
                </a:solidFill>
                <a:latin typeface="Arial Narrow"/>
              </a:rPr>
              <a:t>Для всех граждан, </a:t>
            </a:r>
            <a:r>
              <a:rPr lang="ru-RU" sz="1600" b="1" dirty="0" err="1">
                <a:solidFill>
                  <a:prstClr val="black"/>
                </a:solidFill>
                <a:latin typeface="Arial Narrow"/>
              </a:rPr>
              <a:t>оралманов</a:t>
            </a:r>
            <a:r>
              <a:rPr lang="ru-RU" sz="1600" b="1" dirty="0">
                <a:solidFill>
                  <a:prstClr val="black"/>
                </a:solidFill>
                <a:latin typeface="Arial Narrow"/>
              </a:rPr>
              <a:t>, иностранцев и лиц без гражданства, постоянно проживающих в РК</a:t>
            </a:r>
          </a:p>
        </p:txBody>
      </p:sp>
      <p:sp>
        <p:nvSpPr>
          <p:cNvPr id="8" name="Прямоугольник: скругленные углы 12">
            <a:extLst>
              <a:ext uri="{FF2B5EF4-FFF2-40B4-BE49-F238E27FC236}">
                <a16:creationId xmlns:a16="http://schemas.microsoft.com/office/drawing/2014/main" id="{0E574272-6DAC-435C-89D2-FC43B12AE7FC}"/>
              </a:ext>
            </a:extLst>
          </p:cNvPr>
          <p:cNvSpPr/>
          <p:nvPr/>
        </p:nvSpPr>
        <p:spPr>
          <a:xfrm>
            <a:off x="5083701" y="3390261"/>
            <a:ext cx="3643277" cy="655351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anchor="ctr">
            <a:noAutofit/>
          </a:bodyPr>
          <a:lstStyle/>
          <a:p>
            <a:pPr lvl="0" algn="ctr"/>
            <a:r>
              <a:rPr lang="ru-RU" sz="1600" b="1" dirty="0">
                <a:solidFill>
                  <a:prstClr val="black"/>
                </a:solidFill>
                <a:latin typeface="Arial Narrow"/>
              </a:rPr>
              <a:t>а также при социально-значимых заболеваниях, основных хронических заболеваниях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5D5334FC-AF41-4A27-830E-FADE3B42D8B7}"/>
              </a:ext>
            </a:extLst>
          </p:cNvPr>
          <p:cNvSpPr/>
          <p:nvPr/>
        </p:nvSpPr>
        <p:spPr>
          <a:xfrm>
            <a:off x="8857473" y="1214862"/>
            <a:ext cx="3240000" cy="481226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anchor="ctr">
            <a:noAutofit/>
          </a:bodyPr>
          <a:lstStyle/>
          <a:p>
            <a:pPr marL="174625" lvl="1" indent="-174625">
              <a:lnSpc>
                <a:spcPct val="90000"/>
              </a:lnSpc>
              <a:buFont typeface="+mj-lt"/>
              <a:buAutoNum type="arabicPeriod"/>
            </a:pPr>
            <a:r>
              <a:rPr lang="ru-RU" sz="1400" dirty="0">
                <a:solidFill>
                  <a:prstClr val="black"/>
                </a:solidFill>
                <a:latin typeface="Arial Narrow"/>
                <a:cs typeface="Arial" panose="020B0604020202020204" pitchFamily="34" charset="0"/>
              </a:rPr>
              <a:t>Консультативно-диагностическая помощь:</a:t>
            </a:r>
          </a:p>
          <a:p>
            <a:pPr marL="361950" lvl="3" indent="-188913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prstClr val="black"/>
                </a:solidFill>
                <a:latin typeface="Arial Narrow"/>
                <a:cs typeface="Arial" panose="020B0604020202020204" pitchFamily="34" charset="0"/>
              </a:rPr>
              <a:t>динамические наблюдение хронических заболеваний, сверх ГОБМП</a:t>
            </a:r>
            <a:endParaRPr lang="en-US" sz="1400" dirty="0">
              <a:solidFill>
                <a:prstClr val="black"/>
              </a:solidFill>
              <a:latin typeface="Arial Narrow"/>
              <a:cs typeface="Arial" panose="020B0604020202020204" pitchFamily="34" charset="0"/>
            </a:endParaRPr>
          </a:p>
          <a:p>
            <a:pPr marL="361950" lvl="3" indent="-188913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prstClr val="black"/>
                </a:solidFill>
                <a:latin typeface="Arial Narrow"/>
                <a:cs typeface="Arial" panose="020B0604020202020204" pitchFamily="34" charset="0"/>
              </a:rPr>
              <a:t>профилактический осмотр здоровых взрослых </a:t>
            </a:r>
          </a:p>
          <a:p>
            <a:pPr marL="361950" lvl="3" indent="-188913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prstClr val="black"/>
                </a:solidFill>
                <a:latin typeface="Arial Narrow"/>
                <a:cs typeface="Arial" panose="020B0604020202020204" pitchFamily="34" charset="0"/>
              </a:rPr>
              <a:t>специализированные осмотры детей</a:t>
            </a:r>
          </a:p>
          <a:p>
            <a:pPr marL="361950" lvl="3" indent="-188913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prstClr val="black"/>
                </a:solidFill>
                <a:latin typeface="Arial Narrow"/>
                <a:cs typeface="Arial" panose="020B0604020202020204" pitchFamily="34" charset="0"/>
              </a:rPr>
              <a:t>дорогостоящие лабораторные услуги: </a:t>
            </a:r>
            <a:r>
              <a:rPr lang="ru-RU" sz="1400" i="1" dirty="0">
                <a:solidFill>
                  <a:prstClr val="black"/>
                </a:solidFill>
                <a:latin typeface="Arial Narrow"/>
                <a:cs typeface="Arial" panose="020B0604020202020204" pitchFamily="34" charset="0"/>
              </a:rPr>
              <a:t>гормоны, витамины, </a:t>
            </a:r>
            <a:r>
              <a:rPr lang="ru-RU" sz="1400" i="1" dirty="0" err="1">
                <a:solidFill>
                  <a:prstClr val="black"/>
                </a:solidFill>
                <a:latin typeface="Arial Narrow"/>
                <a:cs typeface="Arial" panose="020B0604020202020204" pitchFamily="34" charset="0"/>
              </a:rPr>
              <a:t>онкомаркеры</a:t>
            </a:r>
            <a:r>
              <a:rPr lang="ru-RU" sz="1400" i="1" dirty="0">
                <a:solidFill>
                  <a:prstClr val="black"/>
                </a:solidFill>
                <a:latin typeface="Arial Narrow"/>
                <a:cs typeface="Arial" panose="020B0604020202020204" pitchFamily="34" charset="0"/>
              </a:rPr>
              <a:t>, антигены, ПЦР</a:t>
            </a:r>
          </a:p>
          <a:p>
            <a:pPr marL="361950" lvl="3" indent="-188913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prstClr val="black"/>
                </a:solidFill>
                <a:latin typeface="Arial Narrow"/>
                <a:cs typeface="Arial" panose="020B0604020202020204" pitchFamily="34" charset="0"/>
              </a:rPr>
              <a:t>дорогостоящие диагностические услуги: </a:t>
            </a:r>
            <a:r>
              <a:rPr lang="ru-RU" sz="1400" i="1" dirty="0">
                <a:solidFill>
                  <a:prstClr val="black"/>
                </a:solidFill>
                <a:latin typeface="Arial Narrow"/>
                <a:cs typeface="Arial" panose="020B0604020202020204" pitchFamily="34" charset="0"/>
              </a:rPr>
              <a:t>КТ, МРТ и т.д.</a:t>
            </a:r>
          </a:p>
          <a:p>
            <a:pPr marL="174625" lvl="1" indent="-174625">
              <a:lnSpc>
                <a:spcPct val="90000"/>
              </a:lnSpc>
              <a:buFont typeface="+mj-lt"/>
              <a:buAutoNum type="arabicPeriod"/>
            </a:pPr>
            <a:r>
              <a:rPr lang="ru-RU" sz="1400" dirty="0">
                <a:solidFill>
                  <a:prstClr val="black"/>
                </a:solidFill>
                <a:latin typeface="Arial Narrow"/>
                <a:cs typeface="Arial" panose="020B0604020202020204" pitchFamily="34" charset="0"/>
              </a:rPr>
              <a:t>Амбулаторное лекарственное обеспечение при заболеваниях, сверх ГОБМП</a:t>
            </a:r>
          </a:p>
          <a:p>
            <a:pPr marL="174625" lvl="1" indent="-174625">
              <a:lnSpc>
                <a:spcPct val="90000"/>
              </a:lnSpc>
              <a:buFont typeface="+mj-lt"/>
              <a:buAutoNum type="arabicPeriod"/>
            </a:pPr>
            <a:r>
              <a:rPr lang="ru-RU" sz="1400" dirty="0" err="1">
                <a:solidFill>
                  <a:prstClr val="black"/>
                </a:solidFill>
                <a:latin typeface="Arial Narrow"/>
                <a:cs typeface="Arial" panose="020B0604020202020204" pitchFamily="34" charset="0"/>
              </a:rPr>
              <a:t>Стационарозамещающая</a:t>
            </a:r>
            <a:r>
              <a:rPr lang="ru-RU" sz="1400" dirty="0">
                <a:solidFill>
                  <a:prstClr val="black"/>
                </a:solidFill>
                <a:latin typeface="Arial Narrow"/>
                <a:cs typeface="Arial" panose="020B0604020202020204" pitchFamily="34" charset="0"/>
              </a:rPr>
              <a:t> помощь, при заболеваниях, сверх ГОБМП</a:t>
            </a:r>
          </a:p>
          <a:p>
            <a:pPr marL="174625" lvl="1" indent="-174625">
              <a:lnSpc>
                <a:spcPct val="90000"/>
              </a:lnSpc>
              <a:buFont typeface="+mj-lt"/>
              <a:buAutoNum type="arabicPeriod"/>
            </a:pPr>
            <a:r>
              <a:rPr lang="ru-RU" sz="1400" dirty="0">
                <a:solidFill>
                  <a:prstClr val="black"/>
                </a:solidFill>
                <a:latin typeface="Arial Narrow"/>
                <a:cs typeface="Arial" panose="020B0604020202020204" pitchFamily="34" charset="0"/>
              </a:rPr>
              <a:t>Плановая стационарная помощь, при заболеваниях, сверх ГОБМП</a:t>
            </a:r>
          </a:p>
          <a:p>
            <a:pPr marL="174625" lvl="1" indent="-174625">
              <a:lnSpc>
                <a:spcPct val="90000"/>
              </a:lnSpc>
              <a:buFont typeface="+mj-lt"/>
              <a:buAutoNum type="arabicPeriod"/>
            </a:pPr>
            <a:r>
              <a:rPr lang="ru-RU" sz="1400" dirty="0">
                <a:solidFill>
                  <a:prstClr val="black"/>
                </a:solidFill>
                <a:latin typeface="Arial Narrow"/>
              </a:rPr>
              <a:t>Медицинская реабилитация </a:t>
            </a:r>
            <a:r>
              <a:rPr lang="ru-RU" sz="1400" dirty="0">
                <a:solidFill>
                  <a:prstClr val="black"/>
                </a:solidFill>
                <a:latin typeface="Arial Narrow"/>
                <a:cs typeface="Arial" panose="020B0604020202020204" pitchFamily="34" charset="0"/>
              </a:rPr>
              <a:t>взрослым и детям по перечню, определяемому МЗ</a:t>
            </a:r>
            <a:endParaRPr lang="ru-RU" sz="1400" dirty="0">
              <a:solidFill>
                <a:prstClr val="black"/>
              </a:solidFill>
              <a:latin typeface="Arial Narrow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3647AF38-C448-47D0-B013-3EDB5BF099DF}"/>
              </a:ext>
            </a:extLst>
          </p:cNvPr>
          <p:cNvSpPr/>
          <p:nvPr/>
        </p:nvSpPr>
        <p:spPr>
          <a:xfrm>
            <a:off x="5113463" y="2027488"/>
            <a:ext cx="3643277" cy="129567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anchor="ctr">
            <a:noAutofit/>
          </a:bodyPr>
          <a:lstStyle/>
          <a:p>
            <a:pPr marL="342900" lvl="2" indent="-342900">
              <a:lnSpc>
                <a:spcPct val="90000"/>
              </a:lnSpc>
              <a:buFont typeface="+mj-lt"/>
              <a:buAutoNum type="arabicPeriod"/>
              <a:tabLst>
                <a:tab pos="363538" algn="l"/>
              </a:tabLst>
            </a:pPr>
            <a:r>
              <a:rPr lang="ru-RU" sz="1600" dirty="0">
                <a:solidFill>
                  <a:prstClr val="black"/>
                </a:solidFill>
                <a:latin typeface="Arial Narrow"/>
                <a:cs typeface="Arial" panose="020B0604020202020204" pitchFamily="34" charset="0"/>
              </a:rPr>
              <a:t>Скорая помощь и санитарная авиация </a:t>
            </a:r>
          </a:p>
          <a:p>
            <a:pPr marL="342900" lvl="2" indent="-342900">
              <a:lnSpc>
                <a:spcPct val="90000"/>
              </a:lnSpc>
              <a:buFont typeface="+mj-lt"/>
              <a:buAutoNum type="arabicPeriod"/>
              <a:tabLst>
                <a:tab pos="363538" algn="l"/>
              </a:tabLst>
            </a:pPr>
            <a:r>
              <a:rPr lang="ru-RU" sz="1600" dirty="0">
                <a:solidFill>
                  <a:prstClr val="black"/>
                </a:solidFill>
                <a:latin typeface="Arial Narrow"/>
                <a:cs typeface="Arial" panose="020B0604020202020204" pitchFamily="34" charset="0"/>
              </a:rPr>
              <a:t>Первичная медико-санитарная помощь</a:t>
            </a:r>
          </a:p>
          <a:p>
            <a:pPr marL="342900" lvl="2" indent="-342900">
              <a:lnSpc>
                <a:spcPct val="90000"/>
              </a:lnSpc>
              <a:buFont typeface="+mj-lt"/>
              <a:buAutoNum type="arabicPeriod"/>
              <a:tabLst>
                <a:tab pos="363538" algn="l"/>
              </a:tabLst>
            </a:pPr>
            <a:r>
              <a:rPr lang="ru-RU" sz="1600" dirty="0">
                <a:solidFill>
                  <a:prstClr val="black"/>
                </a:solidFill>
                <a:latin typeface="Arial Narrow"/>
                <a:cs typeface="Arial" panose="020B0604020202020204" pitchFamily="34" charset="0"/>
              </a:rPr>
              <a:t>Экстренная </a:t>
            </a:r>
            <a:r>
              <a:rPr lang="ru-RU" sz="1600" dirty="0" err="1">
                <a:solidFill>
                  <a:prstClr val="black"/>
                </a:solidFill>
                <a:latin typeface="Arial Narrow"/>
                <a:cs typeface="Arial" panose="020B0604020202020204" pitchFamily="34" charset="0"/>
              </a:rPr>
              <a:t>стационарозамещающая</a:t>
            </a:r>
            <a:r>
              <a:rPr lang="ru-RU" sz="1600" dirty="0">
                <a:solidFill>
                  <a:prstClr val="black"/>
                </a:solidFill>
                <a:latin typeface="Arial Narrow"/>
                <a:cs typeface="Arial" panose="020B0604020202020204" pitchFamily="34" charset="0"/>
              </a:rPr>
              <a:t> и стационарная помощь </a:t>
            </a:r>
          </a:p>
          <a:p>
            <a:pPr marL="342900" lvl="2" indent="-342900">
              <a:lnSpc>
                <a:spcPct val="90000"/>
              </a:lnSpc>
              <a:buFont typeface="+mj-lt"/>
              <a:buAutoNum type="arabicPeriod"/>
              <a:tabLst>
                <a:tab pos="363538" algn="l"/>
              </a:tabLst>
            </a:pPr>
            <a:r>
              <a:rPr lang="ru-RU" sz="1600" dirty="0">
                <a:solidFill>
                  <a:prstClr val="black"/>
                </a:solidFill>
                <a:latin typeface="Arial Narrow"/>
              </a:rPr>
              <a:t>Паллиативная помощь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744432" y="-29856"/>
            <a:ext cx="77812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2.2 Новая модель ГОБМП и пакет ОСМС с 2020 года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E9C4EE1-C85E-4DDF-9CC6-F421A8CAF567}"/>
              </a:ext>
            </a:extLst>
          </p:cNvPr>
          <p:cNvSpPr txBox="1"/>
          <p:nvPr/>
        </p:nvSpPr>
        <p:spPr>
          <a:xfrm>
            <a:off x="308324" y="548404"/>
            <a:ext cx="4510419" cy="1056962"/>
          </a:xfrm>
          <a:prstGeom prst="rect">
            <a:avLst/>
          </a:prstGeom>
          <a:solidFill>
            <a:srgbClr val="E1E1EB"/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algn="ctr">
              <a:defRPr/>
            </a:pPr>
            <a:endParaRPr lang="ru-RU" b="1" dirty="0">
              <a:solidFill>
                <a:schemeClr val="bg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E9C4EE1-C85E-4DDF-9CC6-F421A8CAF567}"/>
              </a:ext>
            </a:extLst>
          </p:cNvPr>
          <p:cNvSpPr txBox="1"/>
          <p:nvPr/>
        </p:nvSpPr>
        <p:spPr>
          <a:xfrm>
            <a:off x="319021" y="1444633"/>
            <a:ext cx="4501815" cy="960886"/>
          </a:xfrm>
          <a:prstGeom prst="rect">
            <a:avLst/>
          </a:prstGeom>
          <a:solidFill>
            <a:srgbClr val="EAF4E4"/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algn="ctr">
              <a:defRPr/>
            </a:pPr>
            <a:endParaRPr lang="ru-RU" b="1" dirty="0">
              <a:solidFill>
                <a:schemeClr val="bg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E9C4EE1-C85E-4DDF-9CC6-F421A8CAF567}"/>
              </a:ext>
            </a:extLst>
          </p:cNvPr>
          <p:cNvSpPr txBox="1"/>
          <p:nvPr/>
        </p:nvSpPr>
        <p:spPr>
          <a:xfrm>
            <a:off x="305551" y="2196530"/>
            <a:ext cx="4501815" cy="1265840"/>
          </a:xfrm>
          <a:prstGeom prst="rect">
            <a:avLst/>
          </a:prstGeom>
          <a:solidFill>
            <a:srgbClr val="E2EAF6"/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algn="ctr">
              <a:defRPr/>
            </a:pPr>
            <a:endParaRPr lang="ru-RU" b="1" dirty="0">
              <a:solidFill>
                <a:schemeClr val="bg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grpSp>
        <p:nvGrpSpPr>
          <p:cNvPr id="17" name="Группа 16">
            <a:extLst>
              <a:ext uri="{FF2B5EF4-FFF2-40B4-BE49-F238E27FC236}">
                <a16:creationId xmlns:a16="http://schemas.microsoft.com/office/drawing/2014/main" id="{DB836DBF-4C01-4D30-B1A6-2E00B247E2D9}"/>
              </a:ext>
            </a:extLst>
          </p:cNvPr>
          <p:cNvGrpSpPr/>
          <p:nvPr/>
        </p:nvGrpSpPr>
        <p:grpSpPr>
          <a:xfrm>
            <a:off x="1546143" y="531641"/>
            <a:ext cx="2771303" cy="3159353"/>
            <a:chOff x="1489501" y="1200255"/>
            <a:chExt cx="6149173" cy="5159734"/>
          </a:xfrm>
        </p:grpSpPr>
        <p:grpSp>
          <p:nvGrpSpPr>
            <p:cNvPr id="18" name="Группа 17">
              <a:extLst>
                <a:ext uri="{FF2B5EF4-FFF2-40B4-BE49-F238E27FC236}">
                  <a16:creationId xmlns:a16="http://schemas.microsoft.com/office/drawing/2014/main" id="{2E629D87-0173-41E6-8687-79C4262F71CC}"/>
                </a:ext>
              </a:extLst>
            </p:cNvPr>
            <p:cNvGrpSpPr/>
            <p:nvPr/>
          </p:nvGrpSpPr>
          <p:grpSpPr>
            <a:xfrm>
              <a:off x="1489501" y="1200255"/>
              <a:ext cx="6149173" cy="5159734"/>
              <a:chOff x="2599441" y="1145726"/>
              <a:chExt cx="6250362" cy="5159734"/>
            </a:xfrm>
          </p:grpSpPr>
          <p:sp>
            <p:nvSpPr>
              <p:cNvPr id="22" name="Блок-схема: ручной ввод 19">
                <a:extLst>
                  <a:ext uri="{FF2B5EF4-FFF2-40B4-BE49-F238E27FC236}">
                    <a16:creationId xmlns:a16="http://schemas.microsoft.com/office/drawing/2014/main" id="{678101CC-D545-4945-A604-516325B1165D}"/>
                  </a:ext>
                </a:extLst>
              </p:cNvPr>
              <p:cNvSpPr/>
              <p:nvPr/>
            </p:nvSpPr>
            <p:spPr>
              <a:xfrm rot="5400000" flipH="1">
                <a:off x="6308852" y="3764508"/>
                <a:ext cx="1949902" cy="3132001"/>
              </a:xfrm>
              <a:custGeom>
                <a:avLst/>
                <a:gdLst>
                  <a:gd name="connsiteX0" fmla="*/ 0 w 10000"/>
                  <a:gd name="connsiteY0" fmla="*/ 2000 h 10000"/>
                  <a:gd name="connsiteX1" fmla="*/ 10000 w 10000"/>
                  <a:gd name="connsiteY1" fmla="*/ 0 h 10000"/>
                  <a:gd name="connsiteX2" fmla="*/ 10000 w 10000"/>
                  <a:gd name="connsiteY2" fmla="*/ 10000 h 10000"/>
                  <a:gd name="connsiteX3" fmla="*/ 0 w 10000"/>
                  <a:gd name="connsiteY3" fmla="*/ 10000 h 10000"/>
                  <a:gd name="connsiteX4" fmla="*/ 0 w 10000"/>
                  <a:gd name="connsiteY4" fmla="*/ 2000 h 10000"/>
                  <a:gd name="connsiteX0" fmla="*/ 0 w 13018"/>
                  <a:gd name="connsiteY0" fmla="*/ 0 h 8000"/>
                  <a:gd name="connsiteX1" fmla="*/ 13018 w 13018"/>
                  <a:gd name="connsiteY1" fmla="*/ 1684 h 8000"/>
                  <a:gd name="connsiteX2" fmla="*/ 10000 w 13018"/>
                  <a:gd name="connsiteY2" fmla="*/ 8000 h 8000"/>
                  <a:gd name="connsiteX3" fmla="*/ 0 w 13018"/>
                  <a:gd name="connsiteY3" fmla="*/ 8000 h 8000"/>
                  <a:gd name="connsiteX4" fmla="*/ 0 w 13018"/>
                  <a:gd name="connsiteY4" fmla="*/ 0 h 8000"/>
                  <a:gd name="connsiteX0" fmla="*/ 2454 w 10000"/>
                  <a:gd name="connsiteY0" fmla="*/ 0 h 12571"/>
                  <a:gd name="connsiteX1" fmla="*/ 10000 w 10000"/>
                  <a:gd name="connsiteY1" fmla="*/ 4676 h 12571"/>
                  <a:gd name="connsiteX2" fmla="*/ 7682 w 10000"/>
                  <a:gd name="connsiteY2" fmla="*/ 12571 h 12571"/>
                  <a:gd name="connsiteX3" fmla="*/ 0 w 10000"/>
                  <a:gd name="connsiteY3" fmla="*/ 12571 h 12571"/>
                  <a:gd name="connsiteX4" fmla="*/ 2454 w 10000"/>
                  <a:gd name="connsiteY4" fmla="*/ 0 h 12571"/>
                  <a:gd name="connsiteX0" fmla="*/ 3477 w 11023"/>
                  <a:gd name="connsiteY0" fmla="*/ 0 h 12631"/>
                  <a:gd name="connsiteX1" fmla="*/ 11023 w 11023"/>
                  <a:gd name="connsiteY1" fmla="*/ 4676 h 12631"/>
                  <a:gd name="connsiteX2" fmla="*/ 8705 w 11023"/>
                  <a:gd name="connsiteY2" fmla="*/ 12571 h 12631"/>
                  <a:gd name="connsiteX3" fmla="*/ 0 w 11023"/>
                  <a:gd name="connsiteY3" fmla="*/ 12631 h 12631"/>
                  <a:gd name="connsiteX4" fmla="*/ 3477 w 11023"/>
                  <a:gd name="connsiteY4" fmla="*/ 0 h 12631"/>
                  <a:gd name="connsiteX0" fmla="*/ 3477 w 12367"/>
                  <a:gd name="connsiteY0" fmla="*/ 0 h 12631"/>
                  <a:gd name="connsiteX1" fmla="*/ 12367 w 12367"/>
                  <a:gd name="connsiteY1" fmla="*/ 3162 h 12631"/>
                  <a:gd name="connsiteX2" fmla="*/ 8705 w 12367"/>
                  <a:gd name="connsiteY2" fmla="*/ 12571 h 12631"/>
                  <a:gd name="connsiteX3" fmla="*/ 0 w 12367"/>
                  <a:gd name="connsiteY3" fmla="*/ 12631 h 12631"/>
                  <a:gd name="connsiteX4" fmla="*/ 3477 w 12367"/>
                  <a:gd name="connsiteY4" fmla="*/ 0 h 12631"/>
                  <a:gd name="connsiteX0" fmla="*/ 4757 w 12367"/>
                  <a:gd name="connsiteY0" fmla="*/ 0 h 12830"/>
                  <a:gd name="connsiteX1" fmla="*/ 12367 w 12367"/>
                  <a:gd name="connsiteY1" fmla="*/ 3361 h 12830"/>
                  <a:gd name="connsiteX2" fmla="*/ 8705 w 12367"/>
                  <a:gd name="connsiteY2" fmla="*/ 12770 h 12830"/>
                  <a:gd name="connsiteX3" fmla="*/ 0 w 12367"/>
                  <a:gd name="connsiteY3" fmla="*/ 12830 h 12830"/>
                  <a:gd name="connsiteX4" fmla="*/ 4757 w 12367"/>
                  <a:gd name="connsiteY4" fmla="*/ 0 h 12830"/>
                  <a:gd name="connsiteX0" fmla="*/ 4949 w 12367"/>
                  <a:gd name="connsiteY0" fmla="*/ 0 h 12710"/>
                  <a:gd name="connsiteX1" fmla="*/ 12367 w 12367"/>
                  <a:gd name="connsiteY1" fmla="*/ 3241 h 12710"/>
                  <a:gd name="connsiteX2" fmla="*/ 8705 w 12367"/>
                  <a:gd name="connsiteY2" fmla="*/ 12650 h 12710"/>
                  <a:gd name="connsiteX3" fmla="*/ 0 w 12367"/>
                  <a:gd name="connsiteY3" fmla="*/ 12710 h 12710"/>
                  <a:gd name="connsiteX4" fmla="*/ 4949 w 12367"/>
                  <a:gd name="connsiteY4" fmla="*/ 0 h 12710"/>
                  <a:gd name="connsiteX0" fmla="*/ 4757 w 12367"/>
                  <a:gd name="connsiteY0" fmla="*/ 0 h 12790"/>
                  <a:gd name="connsiteX1" fmla="*/ 12367 w 12367"/>
                  <a:gd name="connsiteY1" fmla="*/ 3321 h 12790"/>
                  <a:gd name="connsiteX2" fmla="*/ 8705 w 12367"/>
                  <a:gd name="connsiteY2" fmla="*/ 12730 h 12790"/>
                  <a:gd name="connsiteX3" fmla="*/ 0 w 12367"/>
                  <a:gd name="connsiteY3" fmla="*/ 12790 h 12790"/>
                  <a:gd name="connsiteX4" fmla="*/ 4757 w 12367"/>
                  <a:gd name="connsiteY4" fmla="*/ 0 h 12790"/>
                  <a:gd name="connsiteX0" fmla="*/ 4757 w 12179"/>
                  <a:gd name="connsiteY0" fmla="*/ 0 h 12790"/>
                  <a:gd name="connsiteX1" fmla="*/ 12179 w 12179"/>
                  <a:gd name="connsiteY1" fmla="*/ 3239 h 12790"/>
                  <a:gd name="connsiteX2" fmla="*/ 8705 w 12179"/>
                  <a:gd name="connsiteY2" fmla="*/ 12730 h 12790"/>
                  <a:gd name="connsiteX3" fmla="*/ 0 w 12179"/>
                  <a:gd name="connsiteY3" fmla="*/ 12790 h 12790"/>
                  <a:gd name="connsiteX4" fmla="*/ 4757 w 12179"/>
                  <a:gd name="connsiteY4" fmla="*/ 0 h 12790"/>
                  <a:gd name="connsiteX0" fmla="*/ 4757 w 12179"/>
                  <a:gd name="connsiteY0" fmla="*/ 0 h 12790"/>
                  <a:gd name="connsiteX1" fmla="*/ 12179 w 12179"/>
                  <a:gd name="connsiteY1" fmla="*/ 3198 h 12790"/>
                  <a:gd name="connsiteX2" fmla="*/ 8705 w 12179"/>
                  <a:gd name="connsiteY2" fmla="*/ 12730 h 12790"/>
                  <a:gd name="connsiteX3" fmla="*/ 0 w 12179"/>
                  <a:gd name="connsiteY3" fmla="*/ 12790 h 12790"/>
                  <a:gd name="connsiteX4" fmla="*/ 4757 w 12179"/>
                  <a:gd name="connsiteY4" fmla="*/ 0 h 127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179" h="12790">
                    <a:moveTo>
                      <a:pt x="4757" y="0"/>
                    </a:moveTo>
                    <a:lnTo>
                      <a:pt x="12179" y="3198"/>
                    </a:lnTo>
                    <a:lnTo>
                      <a:pt x="8705" y="12730"/>
                    </a:lnTo>
                    <a:lnTo>
                      <a:pt x="0" y="12790"/>
                    </a:lnTo>
                    <a:lnTo>
                      <a:pt x="4757" y="0"/>
                    </a:lnTo>
                    <a:close/>
                  </a:path>
                </a:pathLst>
              </a:custGeom>
              <a:solidFill>
                <a:srgbClr val="83A3D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200">
                  <a:solidFill>
                    <a:prstClr val="white"/>
                  </a:solidFill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" name="Блок-схема: решение 22">
                <a:extLst>
                  <a:ext uri="{FF2B5EF4-FFF2-40B4-BE49-F238E27FC236}">
                    <a16:creationId xmlns:a16="http://schemas.microsoft.com/office/drawing/2014/main" id="{593F8BC2-86E5-4A8A-9A64-469ABA72B37D}"/>
                  </a:ext>
                </a:extLst>
              </p:cNvPr>
              <p:cNvSpPr/>
              <p:nvPr/>
            </p:nvSpPr>
            <p:spPr>
              <a:xfrm>
                <a:off x="4439816" y="2610336"/>
                <a:ext cx="2592288" cy="736347"/>
              </a:xfrm>
              <a:prstGeom prst="flowChartDecision">
                <a:avLst/>
              </a:prstGeom>
              <a:solidFill>
                <a:srgbClr val="BFBDC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200">
                  <a:solidFill>
                    <a:prstClr val="white"/>
                  </a:solidFill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" name="Блок-схема: решение 23">
                <a:extLst>
                  <a:ext uri="{FF2B5EF4-FFF2-40B4-BE49-F238E27FC236}">
                    <a16:creationId xmlns:a16="http://schemas.microsoft.com/office/drawing/2014/main" id="{1BB2D1C5-5CA5-4C50-AEFB-AD4F652007E7}"/>
                  </a:ext>
                </a:extLst>
              </p:cNvPr>
              <p:cNvSpPr/>
              <p:nvPr/>
            </p:nvSpPr>
            <p:spPr>
              <a:xfrm>
                <a:off x="3386201" y="3799666"/>
                <a:ext cx="4726023" cy="1130875"/>
              </a:xfrm>
              <a:prstGeom prst="flowChartDecision">
                <a:avLst/>
              </a:prstGeom>
              <a:solidFill>
                <a:srgbClr val="BFBDC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200">
                  <a:solidFill>
                    <a:prstClr val="white"/>
                  </a:solidFill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" name="Блок-схема: ручной ввод 19">
                <a:extLst>
                  <a:ext uri="{FF2B5EF4-FFF2-40B4-BE49-F238E27FC236}">
                    <a16:creationId xmlns:a16="http://schemas.microsoft.com/office/drawing/2014/main" id="{F261B2DC-58DE-4D93-A8BD-04A2663E20C1}"/>
                  </a:ext>
                </a:extLst>
              </p:cNvPr>
              <p:cNvSpPr/>
              <p:nvPr/>
            </p:nvSpPr>
            <p:spPr>
              <a:xfrm rot="5400000" flipH="1" flipV="1">
                <a:off x="3199376" y="3755623"/>
                <a:ext cx="1949901" cy="3149772"/>
              </a:xfrm>
              <a:custGeom>
                <a:avLst/>
                <a:gdLst>
                  <a:gd name="connsiteX0" fmla="*/ 0 w 10000"/>
                  <a:gd name="connsiteY0" fmla="*/ 2000 h 10000"/>
                  <a:gd name="connsiteX1" fmla="*/ 10000 w 10000"/>
                  <a:gd name="connsiteY1" fmla="*/ 0 h 10000"/>
                  <a:gd name="connsiteX2" fmla="*/ 10000 w 10000"/>
                  <a:gd name="connsiteY2" fmla="*/ 10000 h 10000"/>
                  <a:gd name="connsiteX3" fmla="*/ 0 w 10000"/>
                  <a:gd name="connsiteY3" fmla="*/ 10000 h 10000"/>
                  <a:gd name="connsiteX4" fmla="*/ 0 w 10000"/>
                  <a:gd name="connsiteY4" fmla="*/ 2000 h 10000"/>
                  <a:gd name="connsiteX0" fmla="*/ 0 w 13018"/>
                  <a:gd name="connsiteY0" fmla="*/ 0 h 8000"/>
                  <a:gd name="connsiteX1" fmla="*/ 13018 w 13018"/>
                  <a:gd name="connsiteY1" fmla="*/ 1684 h 8000"/>
                  <a:gd name="connsiteX2" fmla="*/ 10000 w 13018"/>
                  <a:gd name="connsiteY2" fmla="*/ 8000 h 8000"/>
                  <a:gd name="connsiteX3" fmla="*/ 0 w 13018"/>
                  <a:gd name="connsiteY3" fmla="*/ 8000 h 8000"/>
                  <a:gd name="connsiteX4" fmla="*/ 0 w 13018"/>
                  <a:gd name="connsiteY4" fmla="*/ 0 h 8000"/>
                  <a:gd name="connsiteX0" fmla="*/ 2454 w 10000"/>
                  <a:gd name="connsiteY0" fmla="*/ 0 h 12571"/>
                  <a:gd name="connsiteX1" fmla="*/ 10000 w 10000"/>
                  <a:gd name="connsiteY1" fmla="*/ 4676 h 12571"/>
                  <a:gd name="connsiteX2" fmla="*/ 7682 w 10000"/>
                  <a:gd name="connsiteY2" fmla="*/ 12571 h 12571"/>
                  <a:gd name="connsiteX3" fmla="*/ 0 w 10000"/>
                  <a:gd name="connsiteY3" fmla="*/ 12571 h 12571"/>
                  <a:gd name="connsiteX4" fmla="*/ 2454 w 10000"/>
                  <a:gd name="connsiteY4" fmla="*/ 0 h 12571"/>
                  <a:gd name="connsiteX0" fmla="*/ 3477 w 11023"/>
                  <a:gd name="connsiteY0" fmla="*/ 0 h 12631"/>
                  <a:gd name="connsiteX1" fmla="*/ 11023 w 11023"/>
                  <a:gd name="connsiteY1" fmla="*/ 4676 h 12631"/>
                  <a:gd name="connsiteX2" fmla="*/ 8705 w 11023"/>
                  <a:gd name="connsiteY2" fmla="*/ 12571 h 12631"/>
                  <a:gd name="connsiteX3" fmla="*/ 0 w 11023"/>
                  <a:gd name="connsiteY3" fmla="*/ 12631 h 12631"/>
                  <a:gd name="connsiteX4" fmla="*/ 3477 w 11023"/>
                  <a:gd name="connsiteY4" fmla="*/ 0 h 12631"/>
                  <a:gd name="connsiteX0" fmla="*/ 3477 w 12367"/>
                  <a:gd name="connsiteY0" fmla="*/ 0 h 12631"/>
                  <a:gd name="connsiteX1" fmla="*/ 12367 w 12367"/>
                  <a:gd name="connsiteY1" fmla="*/ 3162 h 12631"/>
                  <a:gd name="connsiteX2" fmla="*/ 8705 w 12367"/>
                  <a:gd name="connsiteY2" fmla="*/ 12571 h 12631"/>
                  <a:gd name="connsiteX3" fmla="*/ 0 w 12367"/>
                  <a:gd name="connsiteY3" fmla="*/ 12631 h 12631"/>
                  <a:gd name="connsiteX4" fmla="*/ 3477 w 12367"/>
                  <a:gd name="connsiteY4" fmla="*/ 0 h 12631"/>
                  <a:gd name="connsiteX0" fmla="*/ 4757 w 12367"/>
                  <a:gd name="connsiteY0" fmla="*/ 0 h 12830"/>
                  <a:gd name="connsiteX1" fmla="*/ 12367 w 12367"/>
                  <a:gd name="connsiteY1" fmla="*/ 3361 h 12830"/>
                  <a:gd name="connsiteX2" fmla="*/ 8705 w 12367"/>
                  <a:gd name="connsiteY2" fmla="*/ 12770 h 12830"/>
                  <a:gd name="connsiteX3" fmla="*/ 0 w 12367"/>
                  <a:gd name="connsiteY3" fmla="*/ 12830 h 12830"/>
                  <a:gd name="connsiteX4" fmla="*/ 4757 w 12367"/>
                  <a:gd name="connsiteY4" fmla="*/ 0 h 12830"/>
                  <a:gd name="connsiteX0" fmla="*/ 4949 w 12367"/>
                  <a:gd name="connsiteY0" fmla="*/ 0 h 12710"/>
                  <a:gd name="connsiteX1" fmla="*/ 12367 w 12367"/>
                  <a:gd name="connsiteY1" fmla="*/ 3241 h 12710"/>
                  <a:gd name="connsiteX2" fmla="*/ 8705 w 12367"/>
                  <a:gd name="connsiteY2" fmla="*/ 12650 h 12710"/>
                  <a:gd name="connsiteX3" fmla="*/ 0 w 12367"/>
                  <a:gd name="connsiteY3" fmla="*/ 12710 h 12710"/>
                  <a:gd name="connsiteX4" fmla="*/ 4949 w 12367"/>
                  <a:gd name="connsiteY4" fmla="*/ 0 h 12710"/>
                  <a:gd name="connsiteX0" fmla="*/ 4757 w 12367"/>
                  <a:gd name="connsiteY0" fmla="*/ 0 h 12790"/>
                  <a:gd name="connsiteX1" fmla="*/ 12367 w 12367"/>
                  <a:gd name="connsiteY1" fmla="*/ 3321 h 12790"/>
                  <a:gd name="connsiteX2" fmla="*/ 8705 w 12367"/>
                  <a:gd name="connsiteY2" fmla="*/ 12730 h 12790"/>
                  <a:gd name="connsiteX3" fmla="*/ 0 w 12367"/>
                  <a:gd name="connsiteY3" fmla="*/ 12790 h 12790"/>
                  <a:gd name="connsiteX4" fmla="*/ 4757 w 12367"/>
                  <a:gd name="connsiteY4" fmla="*/ 0 h 12790"/>
                  <a:gd name="connsiteX0" fmla="*/ 4757 w 12179"/>
                  <a:gd name="connsiteY0" fmla="*/ 0 h 12790"/>
                  <a:gd name="connsiteX1" fmla="*/ 12179 w 12179"/>
                  <a:gd name="connsiteY1" fmla="*/ 3239 h 12790"/>
                  <a:gd name="connsiteX2" fmla="*/ 8705 w 12179"/>
                  <a:gd name="connsiteY2" fmla="*/ 12730 h 12790"/>
                  <a:gd name="connsiteX3" fmla="*/ 0 w 12179"/>
                  <a:gd name="connsiteY3" fmla="*/ 12790 h 12790"/>
                  <a:gd name="connsiteX4" fmla="*/ 4757 w 12179"/>
                  <a:gd name="connsiteY4" fmla="*/ 0 h 12790"/>
                  <a:gd name="connsiteX0" fmla="*/ 4757 w 12179"/>
                  <a:gd name="connsiteY0" fmla="*/ 0 h 12790"/>
                  <a:gd name="connsiteX1" fmla="*/ 12179 w 12179"/>
                  <a:gd name="connsiteY1" fmla="*/ 3198 h 12790"/>
                  <a:gd name="connsiteX2" fmla="*/ 8705 w 12179"/>
                  <a:gd name="connsiteY2" fmla="*/ 12730 h 12790"/>
                  <a:gd name="connsiteX3" fmla="*/ 0 w 12179"/>
                  <a:gd name="connsiteY3" fmla="*/ 12790 h 12790"/>
                  <a:gd name="connsiteX4" fmla="*/ 4757 w 12179"/>
                  <a:gd name="connsiteY4" fmla="*/ 0 h 127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179" h="12790">
                    <a:moveTo>
                      <a:pt x="4757" y="0"/>
                    </a:moveTo>
                    <a:lnTo>
                      <a:pt x="12179" y="3198"/>
                    </a:lnTo>
                    <a:lnTo>
                      <a:pt x="8705" y="12730"/>
                    </a:lnTo>
                    <a:lnTo>
                      <a:pt x="0" y="12790"/>
                    </a:lnTo>
                    <a:lnTo>
                      <a:pt x="4757" y="0"/>
                    </a:lnTo>
                    <a:close/>
                  </a:path>
                </a:pathLst>
              </a:custGeom>
              <a:solidFill>
                <a:srgbClr val="A6BDE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200">
                  <a:solidFill>
                    <a:prstClr val="white"/>
                  </a:solidFill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" name="Блок-схема: ручной ввод 19">
                <a:extLst>
                  <a:ext uri="{FF2B5EF4-FFF2-40B4-BE49-F238E27FC236}">
                    <a16:creationId xmlns:a16="http://schemas.microsoft.com/office/drawing/2014/main" id="{740A84DF-EA09-4B1D-A63A-EC3E2404FB57}"/>
                  </a:ext>
                </a:extLst>
              </p:cNvPr>
              <p:cNvSpPr/>
              <p:nvPr/>
            </p:nvSpPr>
            <p:spPr>
              <a:xfrm rot="5400000" flipH="1">
                <a:off x="5960784" y="2734398"/>
                <a:ext cx="1656000" cy="2124000"/>
              </a:xfrm>
              <a:custGeom>
                <a:avLst/>
                <a:gdLst>
                  <a:gd name="connsiteX0" fmla="*/ 0 w 10000"/>
                  <a:gd name="connsiteY0" fmla="*/ 2000 h 10000"/>
                  <a:gd name="connsiteX1" fmla="*/ 10000 w 10000"/>
                  <a:gd name="connsiteY1" fmla="*/ 0 h 10000"/>
                  <a:gd name="connsiteX2" fmla="*/ 10000 w 10000"/>
                  <a:gd name="connsiteY2" fmla="*/ 10000 h 10000"/>
                  <a:gd name="connsiteX3" fmla="*/ 0 w 10000"/>
                  <a:gd name="connsiteY3" fmla="*/ 10000 h 10000"/>
                  <a:gd name="connsiteX4" fmla="*/ 0 w 10000"/>
                  <a:gd name="connsiteY4" fmla="*/ 2000 h 10000"/>
                  <a:gd name="connsiteX0" fmla="*/ 0 w 13018"/>
                  <a:gd name="connsiteY0" fmla="*/ 0 h 8000"/>
                  <a:gd name="connsiteX1" fmla="*/ 13018 w 13018"/>
                  <a:gd name="connsiteY1" fmla="*/ 1684 h 8000"/>
                  <a:gd name="connsiteX2" fmla="*/ 10000 w 13018"/>
                  <a:gd name="connsiteY2" fmla="*/ 8000 h 8000"/>
                  <a:gd name="connsiteX3" fmla="*/ 0 w 13018"/>
                  <a:gd name="connsiteY3" fmla="*/ 8000 h 8000"/>
                  <a:gd name="connsiteX4" fmla="*/ 0 w 13018"/>
                  <a:gd name="connsiteY4" fmla="*/ 0 h 8000"/>
                  <a:gd name="connsiteX0" fmla="*/ 2454 w 10000"/>
                  <a:gd name="connsiteY0" fmla="*/ 0 h 12571"/>
                  <a:gd name="connsiteX1" fmla="*/ 10000 w 10000"/>
                  <a:gd name="connsiteY1" fmla="*/ 4676 h 12571"/>
                  <a:gd name="connsiteX2" fmla="*/ 7682 w 10000"/>
                  <a:gd name="connsiteY2" fmla="*/ 12571 h 12571"/>
                  <a:gd name="connsiteX3" fmla="*/ 0 w 10000"/>
                  <a:gd name="connsiteY3" fmla="*/ 12571 h 12571"/>
                  <a:gd name="connsiteX4" fmla="*/ 2454 w 10000"/>
                  <a:gd name="connsiteY4" fmla="*/ 0 h 12571"/>
                  <a:gd name="connsiteX0" fmla="*/ 3477 w 11023"/>
                  <a:gd name="connsiteY0" fmla="*/ 0 h 12631"/>
                  <a:gd name="connsiteX1" fmla="*/ 11023 w 11023"/>
                  <a:gd name="connsiteY1" fmla="*/ 4676 h 12631"/>
                  <a:gd name="connsiteX2" fmla="*/ 8705 w 11023"/>
                  <a:gd name="connsiteY2" fmla="*/ 12571 h 12631"/>
                  <a:gd name="connsiteX3" fmla="*/ 0 w 11023"/>
                  <a:gd name="connsiteY3" fmla="*/ 12631 h 12631"/>
                  <a:gd name="connsiteX4" fmla="*/ 3477 w 11023"/>
                  <a:gd name="connsiteY4" fmla="*/ 0 h 126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023" h="12631">
                    <a:moveTo>
                      <a:pt x="3477" y="0"/>
                    </a:moveTo>
                    <a:lnTo>
                      <a:pt x="11023" y="4676"/>
                    </a:lnTo>
                    <a:lnTo>
                      <a:pt x="8705" y="12571"/>
                    </a:lnTo>
                    <a:lnTo>
                      <a:pt x="0" y="12631"/>
                    </a:lnTo>
                    <a:lnTo>
                      <a:pt x="3477" y="0"/>
                    </a:lnTo>
                    <a:close/>
                  </a:path>
                </a:pathLst>
              </a:custGeom>
              <a:solidFill>
                <a:srgbClr val="6DAB4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200">
                  <a:solidFill>
                    <a:prstClr val="white"/>
                  </a:solidFill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" name="Блок-схема: ручной ввод 19">
                <a:extLst>
                  <a:ext uri="{FF2B5EF4-FFF2-40B4-BE49-F238E27FC236}">
                    <a16:creationId xmlns:a16="http://schemas.microsoft.com/office/drawing/2014/main" id="{0985E391-50B0-4EAA-8E8D-FB2D0C9A2EC3}"/>
                  </a:ext>
                </a:extLst>
              </p:cNvPr>
              <p:cNvSpPr/>
              <p:nvPr/>
            </p:nvSpPr>
            <p:spPr>
              <a:xfrm rot="5400000" flipH="1" flipV="1">
                <a:off x="3859212" y="2734398"/>
                <a:ext cx="1656000" cy="2124000"/>
              </a:xfrm>
              <a:custGeom>
                <a:avLst/>
                <a:gdLst>
                  <a:gd name="connsiteX0" fmla="*/ 0 w 10000"/>
                  <a:gd name="connsiteY0" fmla="*/ 2000 h 10000"/>
                  <a:gd name="connsiteX1" fmla="*/ 10000 w 10000"/>
                  <a:gd name="connsiteY1" fmla="*/ 0 h 10000"/>
                  <a:gd name="connsiteX2" fmla="*/ 10000 w 10000"/>
                  <a:gd name="connsiteY2" fmla="*/ 10000 h 10000"/>
                  <a:gd name="connsiteX3" fmla="*/ 0 w 10000"/>
                  <a:gd name="connsiteY3" fmla="*/ 10000 h 10000"/>
                  <a:gd name="connsiteX4" fmla="*/ 0 w 10000"/>
                  <a:gd name="connsiteY4" fmla="*/ 2000 h 10000"/>
                  <a:gd name="connsiteX0" fmla="*/ 0 w 13018"/>
                  <a:gd name="connsiteY0" fmla="*/ 0 h 8000"/>
                  <a:gd name="connsiteX1" fmla="*/ 13018 w 13018"/>
                  <a:gd name="connsiteY1" fmla="*/ 1684 h 8000"/>
                  <a:gd name="connsiteX2" fmla="*/ 10000 w 13018"/>
                  <a:gd name="connsiteY2" fmla="*/ 8000 h 8000"/>
                  <a:gd name="connsiteX3" fmla="*/ 0 w 13018"/>
                  <a:gd name="connsiteY3" fmla="*/ 8000 h 8000"/>
                  <a:gd name="connsiteX4" fmla="*/ 0 w 13018"/>
                  <a:gd name="connsiteY4" fmla="*/ 0 h 8000"/>
                  <a:gd name="connsiteX0" fmla="*/ 2454 w 10000"/>
                  <a:gd name="connsiteY0" fmla="*/ 0 h 12571"/>
                  <a:gd name="connsiteX1" fmla="*/ 10000 w 10000"/>
                  <a:gd name="connsiteY1" fmla="*/ 4676 h 12571"/>
                  <a:gd name="connsiteX2" fmla="*/ 7682 w 10000"/>
                  <a:gd name="connsiteY2" fmla="*/ 12571 h 12571"/>
                  <a:gd name="connsiteX3" fmla="*/ 0 w 10000"/>
                  <a:gd name="connsiteY3" fmla="*/ 12571 h 12571"/>
                  <a:gd name="connsiteX4" fmla="*/ 2454 w 10000"/>
                  <a:gd name="connsiteY4" fmla="*/ 0 h 12571"/>
                  <a:gd name="connsiteX0" fmla="*/ 3477 w 11023"/>
                  <a:gd name="connsiteY0" fmla="*/ 0 h 12631"/>
                  <a:gd name="connsiteX1" fmla="*/ 11023 w 11023"/>
                  <a:gd name="connsiteY1" fmla="*/ 4676 h 12631"/>
                  <a:gd name="connsiteX2" fmla="*/ 8705 w 11023"/>
                  <a:gd name="connsiteY2" fmla="*/ 12571 h 12631"/>
                  <a:gd name="connsiteX3" fmla="*/ 0 w 11023"/>
                  <a:gd name="connsiteY3" fmla="*/ 12631 h 12631"/>
                  <a:gd name="connsiteX4" fmla="*/ 3477 w 11023"/>
                  <a:gd name="connsiteY4" fmla="*/ 0 h 126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023" h="12631">
                    <a:moveTo>
                      <a:pt x="3477" y="0"/>
                    </a:moveTo>
                    <a:lnTo>
                      <a:pt x="11023" y="4676"/>
                    </a:lnTo>
                    <a:lnTo>
                      <a:pt x="8705" y="12571"/>
                    </a:lnTo>
                    <a:lnTo>
                      <a:pt x="0" y="12631"/>
                    </a:lnTo>
                    <a:lnTo>
                      <a:pt x="3477" y="0"/>
                    </a:lnTo>
                    <a:close/>
                  </a:path>
                </a:pathLst>
              </a:custGeom>
              <a:solidFill>
                <a:srgbClr val="A0CD8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200">
                  <a:solidFill>
                    <a:prstClr val="white"/>
                  </a:solidFill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" name="Прямоугольный треугольник 18">
                <a:extLst>
                  <a:ext uri="{FF2B5EF4-FFF2-40B4-BE49-F238E27FC236}">
                    <a16:creationId xmlns:a16="http://schemas.microsoft.com/office/drawing/2014/main" id="{B2B0F84B-334C-4B26-BE6C-29E4719993EE}"/>
                  </a:ext>
                </a:extLst>
              </p:cNvPr>
              <p:cNvSpPr/>
              <p:nvPr/>
            </p:nvSpPr>
            <p:spPr>
              <a:xfrm flipH="1">
                <a:off x="4647359" y="1145726"/>
                <a:ext cx="1080001" cy="1802673"/>
              </a:xfrm>
              <a:custGeom>
                <a:avLst/>
                <a:gdLst>
                  <a:gd name="connsiteX0" fmla="*/ 0 w 1281881"/>
                  <a:gd name="connsiteY0" fmla="*/ 1775648 h 1775648"/>
                  <a:gd name="connsiteX1" fmla="*/ 0 w 1281881"/>
                  <a:gd name="connsiteY1" fmla="*/ 0 h 1775648"/>
                  <a:gd name="connsiteX2" fmla="*/ 1281881 w 1281881"/>
                  <a:gd name="connsiteY2" fmla="*/ 1775648 h 1775648"/>
                  <a:gd name="connsiteX3" fmla="*/ 0 w 1281881"/>
                  <a:gd name="connsiteY3" fmla="*/ 1775648 h 1775648"/>
                  <a:gd name="connsiteX0" fmla="*/ 0 w 1111059"/>
                  <a:gd name="connsiteY0" fmla="*/ 1775648 h 1775648"/>
                  <a:gd name="connsiteX1" fmla="*/ 0 w 1111059"/>
                  <a:gd name="connsiteY1" fmla="*/ 0 h 1775648"/>
                  <a:gd name="connsiteX2" fmla="*/ 1111059 w 1111059"/>
                  <a:gd name="connsiteY2" fmla="*/ 1514391 h 1775648"/>
                  <a:gd name="connsiteX3" fmla="*/ 0 w 1111059"/>
                  <a:gd name="connsiteY3" fmla="*/ 1775648 h 1775648"/>
                  <a:gd name="connsiteX0" fmla="*/ 0 w 1050769"/>
                  <a:gd name="connsiteY0" fmla="*/ 1775648 h 1775648"/>
                  <a:gd name="connsiteX1" fmla="*/ 0 w 1050769"/>
                  <a:gd name="connsiteY1" fmla="*/ 0 h 1775648"/>
                  <a:gd name="connsiteX2" fmla="*/ 1050769 w 1050769"/>
                  <a:gd name="connsiteY2" fmla="*/ 1434004 h 1775648"/>
                  <a:gd name="connsiteX3" fmla="*/ 0 w 1050769"/>
                  <a:gd name="connsiteY3" fmla="*/ 1775648 h 1775648"/>
                  <a:gd name="connsiteX0" fmla="*/ 0 w 1090963"/>
                  <a:gd name="connsiteY0" fmla="*/ 1775648 h 1775648"/>
                  <a:gd name="connsiteX1" fmla="*/ 0 w 1090963"/>
                  <a:gd name="connsiteY1" fmla="*/ 0 h 1775648"/>
                  <a:gd name="connsiteX2" fmla="*/ 1090963 w 1090963"/>
                  <a:gd name="connsiteY2" fmla="*/ 1514391 h 1775648"/>
                  <a:gd name="connsiteX3" fmla="*/ 0 w 1090963"/>
                  <a:gd name="connsiteY3" fmla="*/ 1775648 h 17756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90963" h="1775648">
                    <a:moveTo>
                      <a:pt x="0" y="1775648"/>
                    </a:moveTo>
                    <a:lnTo>
                      <a:pt x="0" y="0"/>
                    </a:lnTo>
                    <a:lnTo>
                      <a:pt x="1090963" y="1514391"/>
                    </a:lnTo>
                    <a:lnTo>
                      <a:pt x="0" y="1775648"/>
                    </a:lnTo>
                    <a:close/>
                  </a:path>
                </a:pathLst>
              </a:custGeom>
              <a:solidFill>
                <a:srgbClr val="EC772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200">
                  <a:solidFill>
                    <a:prstClr val="white"/>
                  </a:solidFill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9" name="Прямоугольный треугольник 18">
                <a:extLst>
                  <a:ext uri="{FF2B5EF4-FFF2-40B4-BE49-F238E27FC236}">
                    <a16:creationId xmlns:a16="http://schemas.microsoft.com/office/drawing/2014/main" id="{F8BE8671-E914-41DB-8032-F422A4C8EF85}"/>
                  </a:ext>
                </a:extLst>
              </p:cNvPr>
              <p:cNvSpPr/>
              <p:nvPr/>
            </p:nvSpPr>
            <p:spPr>
              <a:xfrm>
                <a:off x="5727361" y="1148399"/>
                <a:ext cx="1079999" cy="1800000"/>
              </a:xfrm>
              <a:custGeom>
                <a:avLst/>
                <a:gdLst>
                  <a:gd name="connsiteX0" fmla="*/ 0 w 1281881"/>
                  <a:gd name="connsiteY0" fmla="*/ 1775648 h 1775648"/>
                  <a:gd name="connsiteX1" fmla="*/ 0 w 1281881"/>
                  <a:gd name="connsiteY1" fmla="*/ 0 h 1775648"/>
                  <a:gd name="connsiteX2" fmla="*/ 1281881 w 1281881"/>
                  <a:gd name="connsiteY2" fmla="*/ 1775648 h 1775648"/>
                  <a:gd name="connsiteX3" fmla="*/ 0 w 1281881"/>
                  <a:gd name="connsiteY3" fmla="*/ 1775648 h 1775648"/>
                  <a:gd name="connsiteX0" fmla="*/ 0 w 1111059"/>
                  <a:gd name="connsiteY0" fmla="*/ 1775648 h 1775648"/>
                  <a:gd name="connsiteX1" fmla="*/ 0 w 1111059"/>
                  <a:gd name="connsiteY1" fmla="*/ 0 h 1775648"/>
                  <a:gd name="connsiteX2" fmla="*/ 1111059 w 1111059"/>
                  <a:gd name="connsiteY2" fmla="*/ 1514391 h 1775648"/>
                  <a:gd name="connsiteX3" fmla="*/ 0 w 1111059"/>
                  <a:gd name="connsiteY3" fmla="*/ 1775648 h 1775648"/>
                  <a:gd name="connsiteX0" fmla="*/ 0 w 1050769"/>
                  <a:gd name="connsiteY0" fmla="*/ 1775648 h 1775648"/>
                  <a:gd name="connsiteX1" fmla="*/ 0 w 1050769"/>
                  <a:gd name="connsiteY1" fmla="*/ 0 h 1775648"/>
                  <a:gd name="connsiteX2" fmla="*/ 1050769 w 1050769"/>
                  <a:gd name="connsiteY2" fmla="*/ 1434004 h 1775648"/>
                  <a:gd name="connsiteX3" fmla="*/ 0 w 1050769"/>
                  <a:gd name="connsiteY3" fmla="*/ 1775648 h 1775648"/>
                  <a:gd name="connsiteX0" fmla="*/ 0 w 1090963"/>
                  <a:gd name="connsiteY0" fmla="*/ 1775648 h 1775648"/>
                  <a:gd name="connsiteX1" fmla="*/ 0 w 1090963"/>
                  <a:gd name="connsiteY1" fmla="*/ 0 h 1775648"/>
                  <a:gd name="connsiteX2" fmla="*/ 1090963 w 1090963"/>
                  <a:gd name="connsiteY2" fmla="*/ 1514391 h 1775648"/>
                  <a:gd name="connsiteX3" fmla="*/ 0 w 1090963"/>
                  <a:gd name="connsiteY3" fmla="*/ 1775648 h 17756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90963" h="1775648">
                    <a:moveTo>
                      <a:pt x="0" y="1775648"/>
                    </a:moveTo>
                    <a:lnTo>
                      <a:pt x="0" y="0"/>
                    </a:lnTo>
                    <a:lnTo>
                      <a:pt x="1090963" y="1514391"/>
                    </a:lnTo>
                    <a:lnTo>
                      <a:pt x="0" y="1775648"/>
                    </a:lnTo>
                    <a:close/>
                  </a:path>
                </a:pathLst>
              </a:custGeom>
              <a:solidFill>
                <a:srgbClr val="C55A1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200">
                  <a:solidFill>
                    <a:prstClr val="white"/>
                  </a:solidFill>
                  <a:latin typeface="Arial Narrow" panose="020B060602020203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9B7CA172-F59A-4A01-9A66-86DAD12815BE}"/>
                </a:ext>
              </a:extLst>
            </p:cNvPr>
            <p:cNvSpPr txBox="1"/>
            <p:nvPr/>
          </p:nvSpPr>
          <p:spPr>
            <a:xfrm>
              <a:off x="3761746" y="1517877"/>
              <a:ext cx="1766925" cy="63865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kk-KZ" sz="1400" b="1" dirty="0">
                  <a:solidFill>
                    <a:schemeClr val="tx1"/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ДМС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46CBFB76-2DCC-48A5-B522-F3497ABE9952}"/>
                </a:ext>
              </a:extLst>
            </p:cNvPr>
            <p:cNvSpPr txBox="1"/>
            <p:nvPr/>
          </p:nvSpPr>
          <p:spPr>
            <a:xfrm>
              <a:off x="2451771" y="3279404"/>
              <a:ext cx="4120046" cy="114957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defPPr>
                <a:defRPr lang="ru-RU"/>
              </a:defPPr>
              <a:lvl1pPr>
                <a:defRPr>
                  <a:solidFill>
                    <a:schemeClr val="bg1"/>
                  </a:solidFill>
                  <a:latin typeface="Arial Narrow" panose="020B0606020202030204" pitchFamily="34" charset="0"/>
                </a:defRPr>
              </a:lvl1pPr>
            </a:lstStyle>
            <a:p>
              <a:pPr algn="ctr"/>
              <a:r>
                <a:rPr lang="kk-KZ" sz="1500" b="1" dirty="0">
                  <a:solidFill>
                    <a:srgbClr val="002060"/>
                  </a:solidFill>
                  <a:cs typeface="Arial" panose="020B0604020202020204" pitchFamily="34" charset="0"/>
                </a:rPr>
                <a:t>ОСМС </a:t>
              </a:r>
            </a:p>
            <a:p>
              <a:pPr algn="ctr"/>
              <a:r>
                <a:rPr lang="kk-KZ" sz="1500" dirty="0">
                  <a:solidFill>
                    <a:srgbClr val="002060"/>
                  </a:solidFill>
                  <a:cs typeface="Arial" panose="020B0604020202020204" pitchFamily="34" charset="0"/>
                </a:rPr>
                <a:t>(сверх ГОБМП)</a:t>
              </a:r>
              <a:endParaRPr lang="ru-RU" sz="1500" dirty="0">
                <a:solidFill>
                  <a:srgbClr val="00206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F2FBD937-0E98-4789-9968-06EF9890C3BF}"/>
                </a:ext>
              </a:extLst>
            </p:cNvPr>
            <p:cNvSpPr txBox="1"/>
            <p:nvPr/>
          </p:nvSpPr>
          <p:spPr>
            <a:xfrm>
              <a:off x="2025827" y="5234275"/>
              <a:ext cx="4999876" cy="70251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defPPr>
                <a:defRPr lang="ru-RU"/>
              </a:defPPr>
              <a:lvl1pPr>
                <a:defRPr>
                  <a:solidFill>
                    <a:schemeClr val="bg1"/>
                  </a:solidFill>
                  <a:latin typeface="Arial Narrow" panose="020B0606020202030204" pitchFamily="34" charset="0"/>
                </a:defRPr>
              </a:lvl1pPr>
            </a:lstStyle>
            <a:p>
              <a:pPr algn="ctr"/>
              <a:r>
                <a:rPr lang="ru-RU" sz="1600" b="1" dirty="0">
                  <a:solidFill>
                    <a:srgbClr val="002060"/>
                  </a:solidFill>
                  <a:cs typeface="Arial" panose="020B0604020202020204" pitchFamily="34" charset="0"/>
                </a:rPr>
                <a:t>ГОБМП </a:t>
              </a:r>
            </a:p>
          </p:txBody>
        </p:sp>
      </p:grpSp>
      <p:sp>
        <p:nvSpPr>
          <p:cNvPr id="31" name="Пятиугольник 30"/>
          <p:cNvSpPr/>
          <p:nvPr/>
        </p:nvSpPr>
        <p:spPr>
          <a:xfrm>
            <a:off x="772691" y="679308"/>
            <a:ext cx="1919988" cy="761510"/>
          </a:xfrm>
          <a:prstGeom prst="homePlate">
            <a:avLst>
              <a:gd name="adj" fmla="val 1384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i="1" dirty="0">
                <a:solidFill>
                  <a:schemeClr val="tx1"/>
                </a:solidFill>
              </a:rPr>
              <a:t>дополнительный</a:t>
            </a:r>
          </a:p>
          <a:p>
            <a:pPr algn="ctr"/>
            <a:r>
              <a:rPr lang="ru-RU" sz="1400" b="1" i="1" dirty="0">
                <a:solidFill>
                  <a:schemeClr val="tx1"/>
                </a:solidFill>
              </a:rPr>
              <a:t>для всех</a:t>
            </a:r>
          </a:p>
        </p:txBody>
      </p:sp>
      <p:sp>
        <p:nvSpPr>
          <p:cNvPr id="32" name="Пятиугольник 31"/>
          <p:cNvSpPr/>
          <p:nvPr/>
        </p:nvSpPr>
        <p:spPr>
          <a:xfrm>
            <a:off x="277937" y="1494909"/>
            <a:ext cx="2023628" cy="855957"/>
          </a:xfrm>
          <a:prstGeom prst="homePlate">
            <a:avLst>
              <a:gd name="adj" fmla="val 1384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i="1" dirty="0">
                <a:solidFill>
                  <a:schemeClr val="tx1"/>
                </a:solidFill>
              </a:rPr>
              <a:t>базовый</a:t>
            </a:r>
            <a:endParaRPr lang="ru-RU" sz="1200" b="1" i="1" dirty="0">
              <a:solidFill>
                <a:schemeClr val="tx1"/>
              </a:solidFill>
            </a:endParaRPr>
          </a:p>
          <a:p>
            <a:pPr algn="ctr"/>
            <a:r>
              <a:rPr lang="kk-KZ" sz="1200" b="1" i="1" dirty="0">
                <a:solidFill>
                  <a:schemeClr val="tx1"/>
                </a:solidFill>
              </a:rPr>
              <a:t>для застрахованных </a:t>
            </a: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>
            <a:off x="384208" y="2796763"/>
            <a:ext cx="158400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olid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ятиугольник 33"/>
          <p:cNvSpPr/>
          <p:nvPr/>
        </p:nvSpPr>
        <p:spPr>
          <a:xfrm>
            <a:off x="176647" y="2357242"/>
            <a:ext cx="1708994" cy="855957"/>
          </a:xfrm>
          <a:prstGeom prst="homePlate">
            <a:avLst>
              <a:gd name="adj" fmla="val 1384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i="1" dirty="0">
                <a:solidFill>
                  <a:schemeClr val="tx1"/>
                </a:solidFill>
              </a:rPr>
              <a:t>минимальный</a:t>
            </a:r>
          </a:p>
          <a:p>
            <a:pPr algn="ctr"/>
            <a:r>
              <a:rPr lang="ru-RU" sz="1400" b="1" i="1" dirty="0">
                <a:solidFill>
                  <a:schemeClr val="tx1"/>
                </a:solidFill>
              </a:rPr>
              <a:t>для всех</a:t>
            </a:r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>
            <a:off x="344654" y="1939036"/>
            <a:ext cx="198000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olid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835433" y="1064725"/>
            <a:ext cx="190800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olid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Прямоугольник 39"/>
          <p:cNvSpPr/>
          <p:nvPr/>
        </p:nvSpPr>
        <p:spPr>
          <a:xfrm>
            <a:off x="10658" y="3981075"/>
            <a:ext cx="4942547" cy="23850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33387" indent="-342900" algn="just">
              <a:buFont typeface="+mj-lt"/>
              <a:buAutoNum type="arabicPeriod"/>
            </a:pPr>
            <a:r>
              <a:rPr lang="ru-RU" b="1" dirty="0">
                <a:solidFill>
                  <a:schemeClr val="tx1"/>
                </a:solidFill>
                <a:latin typeface="Arial Narrow" panose="020B0606020202030204" pitchFamily="34" charset="0"/>
              </a:rPr>
              <a:t>Нормативно закреплён детальный перечень медицинских услуг ГОБМП и ОСМС</a:t>
            </a:r>
          </a:p>
          <a:p>
            <a:pPr marL="433387" indent="-342900" algn="just">
              <a:buFont typeface="+mj-lt"/>
              <a:buAutoNum type="arabicPeriod"/>
            </a:pPr>
            <a:r>
              <a:rPr lang="ru-RU" b="1" dirty="0">
                <a:solidFill>
                  <a:schemeClr val="tx1"/>
                </a:solidFill>
                <a:latin typeface="Arial Narrow" panose="020B0606020202030204" pitchFamily="34" charset="0"/>
              </a:rPr>
              <a:t>Масштабная информационно -разъяснительная работа по перечням</a:t>
            </a:r>
          </a:p>
          <a:p>
            <a:pPr marL="433387" indent="-342900" algn="just">
              <a:buFont typeface="+mj-lt"/>
              <a:buAutoNum type="arabicPeriod"/>
            </a:pPr>
            <a:r>
              <a:rPr lang="ru-RU" b="1" dirty="0">
                <a:solidFill>
                  <a:schemeClr val="tx1"/>
                </a:solidFill>
                <a:latin typeface="Arial Narrow" panose="020B0606020202030204" pitchFamily="34" charset="0"/>
              </a:rPr>
              <a:t>Обязательное размещение перечней во всех медицинских организациях</a:t>
            </a:r>
          </a:p>
          <a:p>
            <a:pPr marL="433387" indent="-342900" algn="just">
              <a:buFont typeface="+mj-lt"/>
              <a:buAutoNum type="arabicPeriod"/>
            </a:pPr>
            <a:r>
              <a:rPr lang="ru-RU" b="1" dirty="0">
                <a:solidFill>
                  <a:schemeClr val="tx1"/>
                </a:solidFill>
                <a:latin typeface="Arial Narrow" panose="020B0606020202030204" pitchFamily="34" charset="0"/>
              </a:rPr>
              <a:t>Уведомление граждан </a:t>
            </a:r>
            <a:r>
              <a:rPr lang="kk-KZ" b="1" dirty="0">
                <a:solidFill>
                  <a:schemeClr val="tx1"/>
                </a:solidFill>
                <a:latin typeface="Arial Narrow" panose="020B0606020202030204" pitchFamily="34" charset="0"/>
              </a:rPr>
              <a:t>через</a:t>
            </a:r>
            <a:r>
              <a:rPr lang="en-US" b="1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ru-RU" b="1" dirty="0">
                <a:solidFill>
                  <a:schemeClr val="tx1"/>
                </a:solidFill>
                <a:latin typeface="Arial Narrow" panose="020B0606020202030204" pitchFamily="34" charset="0"/>
              </a:rPr>
              <a:t>личный кабинет </a:t>
            </a:r>
            <a:r>
              <a:rPr lang="en-US" b="1" dirty="0">
                <a:solidFill>
                  <a:schemeClr val="tx1"/>
                </a:solidFill>
                <a:latin typeface="Arial Narrow" panose="020B0606020202030204" pitchFamily="34" charset="0"/>
              </a:rPr>
              <a:t>               e-gov. </a:t>
            </a:r>
            <a:r>
              <a:rPr lang="en-US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kz</a:t>
            </a:r>
            <a:r>
              <a:rPr lang="en-US" b="1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Arial Narrow" panose="020B0606020202030204" pitchFamily="34" charset="0"/>
              </a:rPr>
              <a:t>(электронный паспорт здоровья)</a:t>
            </a:r>
          </a:p>
        </p:txBody>
      </p:sp>
      <p:cxnSp>
        <p:nvCxnSpPr>
          <p:cNvPr id="41" name="Прямая соединительная линия 40"/>
          <p:cNvCxnSpPr/>
          <p:nvPr/>
        </p:nvCxnSpPr>
        <p:spPr>
          <a:xfrm flipH="1" flipV="1">
            <a:off x="267236" y="3698488"/>
            <a:ext cx="439200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Пятиугольник 41"/>
          <p:cNvSpPr/>
          <p:nvPr/>
        </p:nvSpPr>
        <p:spPr>
          <a:xfrm rot="5400000">
            <a:off x="2526620" y="3643198"/>
            <a:ext cx="181153" cy="385135"/>
          </a:xfrm>
          <a:prstGeom prst="homePlate">
            <a:avLst>
              <a:gd name="adj" fmla="val 94375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8" name="Номер слайда 4"/>
          <p:cNvSpPr>
            <a:spLocks noGrp="1"/>
          </p:cNvSpPr>
          <p:nvPr>
            <p:ph type="sldNum" sz="quarter" idx="4294967295"/>
          </p:nvPr>
        </p:nvSpPr>
        <p:spPr>
          <a:xfrm>
            <a:off x="11806340" y="6460855"/>
            <a:ext cx="357360" cy="365125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</a:t>
            </a:r>
            <a:r>
              <a:rPr lang="ru-RU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8441815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04607316-498F-4967-B114-1FAEFEB037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898" y="94004"/>
            <a:ext cx="10822078" cy="914400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rgbClr val="002673"/>
                </a:solidFill>
                <a:latin typeface="Arial Narrow" panose="020B0606020202030204" pitchFamily="34" charset="0"/>
                <a:cs typeface="Arial" charset="0"/>
              </a:rPr>
              <a:t>Предпосылки для внедрения новой модели ГОБМП</a:t>
            </a:r>
            <a:endParaRPr lang="ru-RU" sz="2400" b="1" dirty="0">
              <a:solidFill>
                <a:srgbClr val="C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3450FA9-2AC8-4FFB-AAAC-977909EA5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62DC7-A6F3-45E3-BA75-A518ACE1E19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0B2EC289-7D4B-4570-B514-95C78CA25025}"/>
              </a:ext>
            </a:extLst>
          </p:cNvPr>
          <p:cNvSpPr/>
          <p:nvPr/>
        </p:nvSpPr>
        <p:spPr>
          <a:xfrm>
            <a:off x="1329841" y="3181003"/>
            <a:ext cx="2418143" cy="95196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C00000"/>
                </a:solidFill>
                <a:latin typeface="Arial Narrow" panose="020B0606020202030204" pitchFamily="34" charset="0"/>
              </a:rPr>
              <a:t>Наличие дефицита ГОБМП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5DC50E9F-D63E-4177-A315-931C92AAD45A}"/>
              </a:ext>
            </a:extLst>
          </p:cNvPr>
          <p:cNvSpPr/>
          <p:nvPr/>
        </p:nvSpPr>
        <p:spPr>
          <a:xfrm>
            <a:off x="614326" y="1107190"/>
            <a:ext cx="594662" cy="95196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Arial Narrow" panose="020B0606020202030204" pitchFamily="34" charset="0"/>
              </a:rPr>
              <a:t>1</a:t>
            </a: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D9E16FC6-50D8-4329-9EAD-3FFA26FF0B43}"/>
              </a:ext>
            </a:extLst>
          </p:cNvPr>
          <p:cNvSpPr/>
          <p:nvPr/>
        </p:nvSpPr>
        <p:spPr>
          <a:xfrm>
            <a:off x="1331269" y="2123645"/>
            <a:ext cx="2418143" cy="95196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1" algn="ctr"/>
            <a:r>
              <a:rPr lang="ru-RU" b="1" dirty="0">
                <a:solidFill>
                  <a:srgbClr val="C00000"/>
                </a:solidFill>
                <a:latin typeface="Arial Narrow" panose="020B0606020202030204" pitchFamily="34" charset="0"/>
              </a:rPr>
              <a:t>Устаревание перечня ГОБМП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639151F7-A8F3-497F-B1DD-05D50E1E66ED}"/>
              </a:ext>
            </a:extLst>
          </p:cNvPr>
          <p:cNvSpPr/>
          <p:nvPr/>
        </p:nvSpPr>
        <p:spPr>
          <a:xfrm>
            <a:off x="614326" y="2123645"/>
            <a:ext cx="594662" cy="95196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Arial Narrow" panose="020B0606020202030204" pitchFamily="34" charset="0"/>
              </a:rPr>
              <a:t>2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B24F7018-123B-4ADD-B424-D68B920BD84C}"/>
              </a:ext>
            </a:extLst>
          </p:cNvPr>
          <p:cNvSpPr/>
          <p:nvPr/>
        </p:nvSpPr>
        <p:spPr>
          <a:xfrm>
            <a:off x="1329841" y="1097603"/>
            <a:ext cx="2418143" cy="95196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1" algn="ctr"/>
            <a:r>
              <a:rPr lang="ru-RU" b="1" dirty="0">
                <a:solidFill>
                  <a:srgbClr val="C00000"/>
                </a:solidFill>
                <a:latin typeface="Arial Narrow" panose="020B0606020202030204" pitchFamily="34" charset="0"/>
              </a:rPr>
              <a:t>Ухудшение доступности помощи</a:t>
            </a: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EB3F7BD0-DDFE-435A-809F-35A2769E0931}"/>
              </a:ext>
            </a:extLst>
          </p:cNvPr>
          <p:cNvSpPr/>
          <p:nvPr/>
        </p:nvSpPr>
        <p:spPr>
          <a:xfrm>
            <a:off x="614326" y="3181003"/>
            <a:ext cx="594662" cy="95196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Arial Narrow" panose="020B0606020202030204" pitchFamily="34" charset="0"/>
              </a:rPr>
              <a:t>3</a:t>
            </a: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1BBFEBC0-C437-44E1-96F4-997B761F1AA4}"/>
              </a:ext>
            </a:extLst>
          </p:cNvPr>
          <p:cNvSpPr/>
          <p:nvPr/>
        </p:nvSpPr>
        <p:spPr>
          <a:xfrm>
            <a:off x="1331269" y="4195629"/>
            <a:ext cx="2418143" cy="95196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1" algn="ctr"/>
            <a:r>
              <a:rPr lang="ru-RU" b="1" dirty="0">
                <a:solidFill>
                  <a:srgbClr val="C00000"/>
                </a:solidFill>
                <a:latin typeface="Arial Narrow" panose="020B0606020202030204" pitchFamily="34" charset="0"/>
              </a:rPr>
              <a:t>Необходимость введения переходного периода</a:t>
            </a: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A5F537BF-233D-47AA-9F40-849CA78D030D}"/>
              </a:ext>
            </a:extLst>
          </p:cNvPr>
          <p:cNvSpPr/>
          <p:nvPr/>
        </p:nvSpPr>
        <p:spPr>
          <a:xfrm>
            <a:off x="614326" y="4195629"/>
            <a:ext cx="594662" cy="95196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Arial Narrow" panose="020B0606020202030204" pitchFamily="34" charset="0"/>
              </a:rPr>
              <a:t>4</a:t>
            </a:r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85232944-3704-4150-9207-5F9D63B389CF}"/>
              </a:ext>
            </a:extLst>
          </p:cNvPr>
          <p:cNvSpPr/>
          <p:nvPr/>
        </p:nvSpPr>
        <p:spPr>
          <a:xfrm>
            <a:off x="1329841" y="5236794"/>
            <a:ext cx="2418143" cy="95196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1" algn="ctr"/>
            <a:r>
              <a:rPr lang="ru-RU" b="1" dirty="0">
                <a:solidFill>
                  <a:srgbClr val="C00000"/>
                </a:solidFill>
                <a:latin typeface="Arial Narrow" panose="020B0606020202030204" pitchFamily="34" charset="0"/>
              </a:rPr>
              <a:t>Отсутствие стимулов для вовлечения граждан в ОСМС</a:t>
            </a: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F720D1E2-A090-4F09-B1AC-33CF8171D24F}"/>
              </a:ext>
            </a:extLst>
          </p:cNvPr>
          <p:cNvSpPr/>
          <p:nvPr/>
        </p:nvSpPr>
        <p:spPr>
          <a:xfrm>
            <a:off x="612898" y="5236794"/>
            <a:ext cx="594662" cy="95196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Arial Narrow" panose="020B0606020202030204" pitchFamily="34" charset="0"/>
              </a:rPr>
              <a:t>5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07BF4671-B8F6-4F9E-B301-977307917B2F}"/>
              </a:ext>
            </a:extLst>
          </p:cNvPr>
          <p:cNvSpPr/>
          <p:nvPr/>
        </p:nvSpPr>
        <p:spPr>
          <a:xfrm>
            <a:off x="3870265" y="3181003"/>
            <a:ext cx="7563283" cy="95196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В 2018 году дефицит средств ГОБМП </a:t>
            </a:r>
            <a:r>
              <a:rPr lang="ru-RU" sz="1400" b="1" dirty="0">
                <a:solidFill>
                  <a:srgbClr val="C00000"/>
                </a:solidFill>
                <a:latin typeface="Arial Narrow" panose="020B0606020202030204" pitchFamily="34" charset="0"/>
              </a:rPr>
              <a:t>составил 362,5 </a:t>
            </a:r>
            <a:r>
              <a:rPr lang="ru-RU" sz="1400" b="1" dirty="0" err="1">
                <a:solidFill>
                  <a:srgbClr val="C00000"/>
                </a:solidFill>
                <a:latin typeface="Arial Narrow" panose="020B0606020202030204" pitchFamily="34" charset="0"/>
              </a:rPr>
              <a:t>млрд.тг</a:t>
            </a:r>
            <a:r>
              <a:rPr lang="ru-RU" sz="1400" b="1" dirty="0">
                <a:solidFill>
                  <a:srgbClr val="C00000"/>
                </a:solidFill>
                <a:latin typeface="Arial Narrow" panose="020B0606020202030204" pitchFamily="34" charset="0"/>
              </a:rPr>
              <a:t>.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07C72DB6-05D8-466D-B0AC-42857B2E73EB}"/>
              </a:ext>
            </a:extLst>
          </p:cNvPr>
          <p:cNvSpPr/>
          <p:nvPr/>
        </p:nvSpPr>
        <p:spPr>
          <a:xfrm>
            <a:off x="3871693" y="2123645"/>
            <a:ext cx="7563283" cy="95196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1"/>
            <a:r>
              <a:rPr lang="ru-RU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Текущий перечень ГОБМП </a:t>
            </a:r>
            <a:r>
              <a:rPr lang="ru-RU" sz="1400" b="1" dirty="0">
                <a:solidFill>
                  <a:srgbClr val="C00000"/>
                </a:solidFill>
                <a:latin typeface="Arial Narrow" panose="020B0606020202030204" pitchFamily="34" charset="0"/>
              </a:rPr>
              <a:t>не пересматривался с 2009 года</a:t>
            </a:r>
          </a:p>
          <a:p>
            <a:pPr marL="0" lvl="1"/>
            <a:r>
              <a:rPr lang="ru-RU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С 2009 по 2017 год численность населения увеличилась на 2,1 </a:t>
            </a:r>
            <a:r>
              <a:rPr lang="ru-RU" sz="14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млн.чел</a:t>
            </a:r>
            <a:r>
              <a:rPr lang="ru-RU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, ОПЖ на 3,5 года  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36CE4949-CC70-4303-8363-ACC90FC03F45}"/>
              </a:ext>
            </a:extLst>
          </p:cNvPr>
          <p:cNvSpPr/>
          <p:nvPr/>
        </p:nvSpPr>
        <p:spPr>
          <a:xfrm>
            <a:off x="3870265" y="1097603"/>
            <a:ext cx="7563283" cy="95196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1"/>
            <a:r>
              <a:rPr lang="ru-RU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С введением ОСМС порядка 1,7 млн. «незастрахованных» граждан смогут обратиться в ПМСП только при наличии социально-значимого заболевания. При отсутствии установленного диагноза, </a:t>
            </a:r>
            <a:r>
              <a:rPr lang="ru-RU" sz="1400" b="1" dirty="0">
                <a:solidFill>
                  <a:srgbClr val="C00000"/>
                </a:solidFill>
                <a:latin typeface="Arial Narrow" panose="020B0606020202030204" pitchFamily="34" charset="0"/>
              </a:rPr>
              <a:t>гражданин лишается возможности выявить наличие социально-значимого заболевания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4C3D3C31-3492-4B2F-981F-FB8DE8E56C23}"/>
              </a:ext>
            </a:extLst>
          </p:cNvPr>
          <p:cNvSpPr/>
          <p:nvPr/>
        </p:nvSpPr>
        <p:spPr>
          <a:xfrm>
            <a:off x="3871693" y="4195629"/>
            <a:ext cx="7563283" cy="95196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1"/>
            <a:r>
              <a:rPr lang="ru-RU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С введением ОСМС порядка 1,7 млн. «незастрахованных» </a:t>
            </a:r>
            <a:r>
              <a:rPr lang="ru-RU" sz="1400" b="1" dirty="0">
                <a:solidFill>
                  <a:srgbClr val="C00000"/>
                </a:solidFill>
                <a:latin typeface="Arial Narrow" panose="020B0606020202030204" pitchFamily="34" charset="0"/>
              </a:rPr>
              <a:t>граждан лишатся доступа к ПМСП и плановой стационарной помощи</a:t>
            </a:r>
            <a:r>
              <a:rPr lang="ru-RU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 (кроме случаев социально-значимого заболевания)</a:t>
            </a:r>
            <a:endParaRPr lang="ru-RU" sz="14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94295707-B709-433F-BEDD-62D29A4062E9}"/>
              </a:ext>
            </a:extLst>
          </p:cNvPr>
          <p:cNvSpPr/>
          <p:nvPr/>
        </p:nvSpPr>
        <p:spPr>
          <a:xfrm>
            <a:off x="3870265" y="5236794"/>
            <a:ext cx="7563283" cy="95196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1"/>
            <a:r>
              <a:rPr lang="ru-RU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По данным Всемирной организации здравоохранения и Всемирного Банка ограничение доступа к медицинской помощи </a:t>
            </a:r>
            <a:r>
              <a:rPr lang="ru-RU" sz="1400" b="1" dirty="0">
                <a:solidFill>
                  <a:srgbClr val="C00000"/>
                </a:solidFill>
                <a:latin typeface="Arial Narrow" panose="020B0606020202030204" pitchFamily="34" charset="0"/>
              </a:rPr>
              <a:t>не стимулирует вовлечение неформально занятого населения в системы медицинского страхования</a:t>
            </a:r>
            <a:r>
              <a:rPr lang="ru-RU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, всегда должен быть доступ к минимальным базовым услугам (ПМСП) </a:t>
            </a:r>
          </a:p>
        </p:txBody>
      </p:sp>
    </p:spTree>
    <p:extLst>
      <p:ext uri="{BB962C8B-B14F-4D97-AF65-F5344CB8AC3E}">
        <p14:creationId xmlns:p14="http://schemas.microsoft.com/office/powerpoint/2010/main" val="22894030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1"/>
          <p:cNvSpPr txBox="1">
            <a:spLocks/>
          </p:cNvSpPr>
          <p:nvPr/>
        </p:nvSpPr>
        <p:spPr>
          <a:xfrm>
            <a:off x="468923" y="0"/>
            <a:ext cx="11744418" cy="11878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Закон РК от 28 декабря 2018 года № 208-VІ </a:t>
            </a:r>
          </a:p>
          <a:p>
            <a:pPr algn="ctr"/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«О внесении изменений и дополнений в некоторые законодательные акты РК по вопросам здравоохранения»</a:t>
            </a:r>
          </a:p>
        </p:txBody>
      </p:sp>
      <p:sp>
        <p:nvSpPr>
          <p:cNvPr id="5" name="Заголовок 11"/>
          <p:cNvSpPr txBox="1">
            <a:spLocks/>
          </p:cNvSpPr>
          <p:nvPr/>
        </p:nvSpPr>
        <p:spPr>
          <a:xfrm>
            <a:off x="468923" y="1578708"/>
            <a:ext cx="5447323" cy="466578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В Кодекс РК от 18 сентября 2009 года </a:t>
            </a:r>
          </a:p>
          <a:p>
            <a:pPr algn="ctr"/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"О здоровье народа и системе здравоохранения»:</a:t>
            </a:r>
          </a:p>
          <a:p>
            <a:endParaRPr lang="ru-RU" sz="2800" dirty="0">
              <a:solidFill>
                <a:srgbClr val="509A3C"/>
              </a:solidFill>
              <a:latin typeface="Arial Narrow" pitchFamily="34" charset="0"/>
            </a:endParaRPr>
          </a:p>
          <a:p>
            <a:pPr algn="just"/>
            <a:r>
              <a:rPr lang="ru-RU" sz="18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Статья 34. </a:t>
            </a:r>
            <a:r>
              <a:rPr lang="ru-RU" sz="1800" dirty="0">
                <a:solidFill>
                  <a:srgbClr val="509A3C"/>
                </a:solidFill>
                <a:latin typeface="Arial Narrow" pitchFamily="34" charset="0"/>
              </a:rPr>
              <a:t>Гарантированный объем бесплатной медицинской помощи – </a:t>
            </a:r>
            <a:r>
              <a:rPr lang="ru-RU" sz="1800" b="1" i="1" dirty="0">
                <a:solidFill>
                  <a:srgbClr val="002060"/>
                </a:solidFill>
                <a:latin typeface="Arial Narrow" pitchFamily="34" charset="0"/>
              </a:rPr>
              <a:t>в новой редакции</a:t>
            </a:r>
          </a:p>
          <a:p>
            <a:pPr algn="just"/>
            <a:endParaRPr lang="ru-RU" sz="1800" b="1" i="1" dirty="0">
              <a:solidFill>
                <a:srgbClr val="002060"/>
              </a:solidFill>
              <a:latin typeface="Arial Narrow" pitchFamily="34" charset="0"/>
            </a:endParaRPr>
          </a:p>
          <a:p>
            <a:pPr algn="just"/>
            <a:r>
              <a:rPr lang="ru-RU" sz="18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Статья 34-1. </a:t>
            </a:r>
            <a:r>
              <a:rPr lang="ru-RU" sz="1800" dirty="0">
                <a:solidFill>
                  <a:srgbClr val="509A3C"/>
                </a:solidFill>
                <a:latin typeface="Arial Narrow" pitchFamily="34" charset="0"/>
              </a:rPr>
              <a:t>Принципы формирования гарантированного объема бесплатной медицинской помощи – </a:t>
            </a:r>
            <a:r>
              <a:rPr lang="ru-RU" sz="1800" b="1" i="1" dirty="0">
                <a:solidFill>
                  <a:srgbClr val="002060"/>
                </a:solidFill>
                <a:latin typeface="Arial Narrow" pitchFamily="34" charset="0"/>
              </a:rPr>
              <a:t>в новой редакции</a:t>
            </a:r>
          </a:p>
          <a:p>
            <a:pPr algn="just"/>
            <a:endParaRPr lang="ru-RU" sz="1800" b="1" i="1" dirty="0">
              <a:solidFill>
                <a:srgbClr val="002060"/>
              </a:solidFill>
              <a:latin typeface="Arial Narrow" pitchFamily="34" charset="0"/>
            </a:endParaRPr>
          </a:p>
          <a:p>
            <a:pPr algn="just"/>
            <a:r>
              <a:rPr lang="ru-RU" sz="18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Статья 34-2. </a:t>
            </a:r>
            <a:r>
              <a:rPr lang="ru-RU" sz="1800" dirty="0">
                <a:solidFill>
                  <a:srgbClr val="509A3C"/>
                </a:solidFill>
                <a:latin typeface="Arial Narrow" pitchFamily="34" charset="0"/>
              </a:rPr>
              <a:t>Цели оказания медицинской помощи в рамках гарантированного объема бесплатной медицинской помощи – </a:t>
            </a:r>
            <a:r>
              <a:rPr lang="ru-RU" sz="1800" b="1" i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новая статья</a:t>
            </a:r>
          </a:p>
          <a:p>
            <a:pPr algn="just"/>
            <a:endParaRPr lang="ru-RU" sz="1800" b="1" i="1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algn="just"/>
            <a:r>
              <a:rPr lang="ru-RU" sz="18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Статья 34-3. </a:t>
            </a:r>
            <a:r>
              <a:rPr lang="ru-RU" sz="1800" dirty="0">
                <a:solidFill>
                  <a:srgbClr val="509A3C"/>
                </a:solidFill>
                <a:latin typeface="Arial Narrow" pitchFamily="34" charset="0"/>
              </a:rPr>
              <a:t>Минимальные социальные стандарты в сфере здравоохранения - </a:t>
            </a:r>
            <a:r>
              <a:rPr lang="ru-RU" sz="1800" b="1" i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новая статья</a:t>
            </a:r>
            <a:endParaRPr lang="ru-RU" sz="2400" b="1" dirty="0">
              <a:solidFill>
                <a:srgbClr val="509A3C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Заголовок 11"/>
          <p:cNvSpPr txBox="1">
            <a:spLocks/>
          </p:cNvSpPr>
          <p:nvPr/>
        </p:nvSpPr>
        <p:spPr>
          <a:xfrm>
            <a:off x="6341132" y="1608040"/>
            <a:ext cx="5553883" cy="438828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В Закон РК от 16 ноября 2015 года </a:t>
            </a:r>
            <a:b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</a:b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"Об обязательном социальном медицинском страховании" </a:t>
            </a:r>
          </a:p>
          <a:p>
            <a:endParaRPr lang="ru-RU" sz="2400" dirty="0">
              <a:solidFill>
                <a:srgbClr val="509A3C"/>
              </a:solidFill>
              <a:latin typeface="Arial Narrow" pitchFamily="34" charset="0"/>
            </a:endParaRPr>
          </a:p>
          <a:p>
            <a:r>
              <a:rPr lang="ru-RU" sz="1800" b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Статья 7.</a:t>
            </a:r>
            <a:r>
              <a:rPr lang="ru-RU" sz="2800" dirty="0">
                <a:solidFill>
                  <a:srgbClr val="509A3C"/>
                </a:solidFill>
                <a:latin typeface="Arial Narrow" pitchFamily="34" charset="0"/>
              </a:rPr>
              <a:t> </a:t>
            </a:r>
            <a:r>
              <a:rPr lang="ru-RU" sz="1800" dirty="0">
                <a:solidFill>
                  <a:srgbClr val="509A3C"/>
                </a:solidFill>
                <a:latin typeface="Arial Narrow" pitchFamily="34" charset="0"/>
              </a:rPr>
              <a:t>Медицинская помощь в системе обязательного социального медицинского страхования – </a:t>
            </a:r>
            <a:r>
              <a:rPr lang="ru-RU" sz="1800" b="1" i="1" dirty="0">
                <a:solidFill>
                  <a:srgbClr val="002060"/>
                </a:solidFill>
                <a:latin typeface="Arial Narrow" pitchFamily="34" charset="0"/>
              </a:rPr>
              <a:t>в новой редакции</a:t>
            </a:r>
            <a:endParaRPr lang="ru-RU" sz="1800" dirty="0">
              <a:solidFill>
                <a:srgbClr val="509A3C"/>
              </a:solidFill>
              <a:latin typeface="Arial Narrow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880614" y="1284298"/>
            <a:ext cx="10415847" cy="49877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6213231" y="1797538"/>
            <a:ext cx="0" cy="4829908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28535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621407" y="6115355"/>
            <a:ext cx="11091709" cy="4114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solidFill>
                <a:prstClr val="white"/>
              </a:solidFill>
              <a:latin typeface="Arial Narrow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07991" y="5604024"/>
            <a:ext cx="11091709" cy="411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solidFill>
                <a:prstClr val="white"/>
              </a:solidFill>
              <a:latin typeface="Arial Narrow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14695" y="5069578"/>
            <a:ext cx="11091709" cy="4114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solidFill>
                <a:prstClr val="white"/>
              </a:solidFill>
              <a:latin typeface="Arial Narrow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607986" y="4582565"/>
            <a:ext cx="11091709" cy="411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solidFill>
                <a:prstClr val="white"/>
              </a:solidFill>
              <a:latin typeface="Arial Narrow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628116" y="4077399"/>
            <a:ext cx="11091709" cy="4114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solidFill>
                <a:prstClr val="white"/>
              </a:solidFill>
              <a:latin typeface="Arial Narrow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621407" y="3556849"/>
            <a:ext cx="11091709" cy="411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solidFill>
                <a:prstClr val="white"/>
              </a:solidFill>
              <a:latin typeface="Arial Narrow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614695" y="3042931"/>
            <a:ext cx="11091709" cy="4114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solidFill>
                <a:prstClr val="white"/>
              </a:solidFill>
              <a:latin typeface="Arial Narrow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607991" y="2547591"/>
            <a:ext cx="11091709" cy="4114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solidFill>
                <a:prstClr val="white"/>
              </a:solidFill>
              <a:latin typeface="Arial Narrow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621407" y="2088542"/>
            <a:ext cx="11091709" cy="3694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solidFill>
                <a:prstClr val="white"/>
              </a:solidFill>
              <a:latin typeface="Arial Narrow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07987" y="1589242"/>
            <a:ext cx="11091709" cy="40556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solidFill>
                <a:prstClr val="white"/>
              </a:solidFill>
              <a:latin typeface="Arial Narrow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73301" y="1621209"/>
            <a:ext cx="8856359" cy="3416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Wingdings" pitchFamily="2" charset="2"/>
              <a:buChar char="Ø"/>
            </a:pPr>
            <a:r>
              <a:rPr lang="ru-RU" b="1" dirty="0">
                <a:solidFill>
                  <a:prstClr val="black"/>
                </a:solidFill>
                <a:latin typeface="Arial Narrow" pitchFamily="34" charset="0"/>
              </a:rPr>
              <a:t>равенства и справедливости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42671" y="2077909"/>
            <a:ext cx="11017883" cy="3416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Wingdings" pitchFamily="2" charset="2"/>
              <a:buChar char="Ø"/>
            </a:pPr>
            <a:r>
              <a:rPr lang="ru-RU" b="1" dirty="0">
                <a:solidFill>
                  <a:prstClr val="black"/>
                </a:solidFill>
                <a:latin typeface="Arial Narrow" pitchFamily="34" charset="0"/>
              </a:rPr>
              <a:t>достижения консенсуса с населением и заинтересованными сторонами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42671" y="2598132"/>
            <a:ext cx="10986833" cy="341632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Wingdings" pitchFamily="2" charset="2"/>
              <a:buChar char="Ø"/>
            </a:pPr>
            <a:r>
              <a:rPr lang="ru-RU" b="1" dirty="0">
                <a:solidFill>
                  <a:prstClr val="black"/>
                </a:solidFill>
                <a:latin typeface="Arial Narrow" pitchFamily="34" charset="0"/>
              </a:rPr>
              <a:t>экономически целесообразные </a:t>
            </a:r>
            <a:r>
              <a:rPr lang="ru-RU" b="1" dirty="0" err="1">
                <a:solidFill>
                  <a:prstClr val="black"/>
                </a:solidFill>
                <a:latin typeface="Arial Narrow" pitchFamily="34" charset="0"/>
              </a:rPr>
              <a:t>медуслуги</a:t>
            </a:r>
            <a:endParaRPr lang="ru-RU" b="1" dirty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07990" y="3096897"/>
            <a:ext cx="92273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b="1" dirty="0">
                <a:solidFill>
                  <a:prstClr val="black"/>
                </a:solidFill>
                <a:latin typeface="Arial Narrow" pitchFamily="34" charset="0"/>
              </a:rPr>
              <a:t>финансовая защищенность пациентов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661769" y="3599187"/>
            <a:ext cx="826158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b="1" dirty="0">
                <a:solidFill>
                  <a:prstClr val="black"/>
                </a:solidFill>
                <a:latin typeface="Arial Narrow" pitchFamily="34" charset="0"/>
              </a:rPr>
              <a:t>оценка медицинских технологий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21406" y="4562999"/>
            <a:ext cx="110714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b="1" dirty="0">
                <a:solidFill>
                  <a:prstClr val="black"/>
                </a:solidFill>
                <a:latin typeface="Arial Narrow" pitchFamily="34" charset="0"/>
              </a:rPr>
              <a:t>услуги с доказанной и недоказанной эффективностью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08603" y="5099095"/>
            <a:ext cx="11062839" cy="369332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b="1" dirty="0">
                <a:solidFill>
                  <a:prstClr val="black"/>
                </a:solidFill>
                <a:latin typeface="Arial Narrow" pitchFamily="34" charset="0"/>
              </a:rPr>
              <a:t>услуги, снижающие уровень заболеваемости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621407" y="5625095"/>
            <a:ext cx="111119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b="1" dirty="0">
                <a:solidFill>
                  <a:prstClr val="black"/>
                </a:solidFill>
                <a:latin typeface="Arial Narrow" pitchFamily="34" charset="0"/>
              </a:rPr>
              <a:t>услуги, снижающие потребление стационарной помощи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661769" y="4098278"/>
            <a:ext cx="10824210" cy="369332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b="1" dirty="0">
                <a:solidFill>
                  <a:prstClr val="black"/>
                </a:solidFill>
                <a:latin typeface="Arial Narrow" pitchFamily="34" charset="0"/>
              </a:rPr>
              <a:t>потребность населения в </a:t>
            </a:r>
            <a:r>
              <a:rPr lang="ru-RU" b="1" dirty="0" err="1">
                <a:solidFill>
                  <a:prstClr val="black"/>
                </a:solidFill>
                <a:latin typeface="Arial Narrow" pitchFamily="34" charset="0"/>
              </a:rPr>
              <a:t>медуслугах</a:t>
            </a:r>
            <a:endParaRPr lang="ru-RU" b="1" dirty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61769" y="6162936"/>
            <a:ext cx="854851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b="1" dirty="0">
                <a:solidFill>
                  <a:prstClr val="black"/>
                </a:solidFill>
                <a:latin typeface="Arial Narrow" pitchFamily="34" charset="0"/>
              </a:rPr>
              <a:t>потребность в дорогостоящих </a:t>
            </a:r>
            <a:r>
              <a:rPr lang="ru-RU" b="1" dirty="0" err="1">
                <a:solidFill>
                  <a:prstClr val="black"/>
                </a:solidFill>
                <a:latin typeface="Arial Narrow" pitchFamily="34" charset="0"/>
              </a:rPr>
              <a:t>медуслугах</a:t>
            </a:r>
            <a:endParaRPr lang="ru-RU" b="1" dirty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293" y="223006"/>
            <a:ext cx="11514905" cy="64839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  <a:latin typeface="Arial Narrow" pitchFamily="34" charset="0"/>
                <a:cs typeface="Arial" pitchFamily="34" charset="0"/>
              </a:rPr>
              <a:t>ПРИНЦИПЫ ПРИОРИТЕЗАЦИИ УСЛУГ В РАМКАХ ГОБМП И ОСМС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07990" y="1139679"/>
            <a:ext cx="11091709" cy="3678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solidFill>
                <a:prstClr val="white"/>
              </a:solidFill>
              <a:latin typeface="Arial Narrow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07987" y="1138210"/>
            <a:ext cx="991308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b="1" dirty="0">
                <a:solidFill>
                  <a:prstClr val="black"/>
                </a:solidFill>
                <a:latin typeface="Arial Narrow" pitchFamily="34" charset="0"/>
              </a:rPr>
              <a:t>всеобщий охват услугами здравоохранения</a:t>
            </a:r>
          </a:p>
        </p:txBody>
      </p:sp>
    </p:spTree>
    <p:extLst>
      <p:ext uri="{BB962C8B-B14F-4D97-AF65-F5344CB8AC3E}">
        <p14:creationId xmlns:p14="http://schemas.microsoft.com/office/powerpoint/2010/main" val="388920968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4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1863</TotalTime>
  <Words>5005</Words>
  <Application>Microsoft Office PowerPoint</Application>
  <PresentationFormat>Широкоэкранный</PresentationFormat>
  <Paragraphs>1006</Paragraphs>
  <Slides>34</Slides>
  <Notes>14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5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50" baseType="lpstr">
      <vt:lpstr>Microsoft JhengHei Light</vt:lpstr>
      <vt:lpstr>Arial</vt:lpstr>
      <vt:lpstr>Arial Narrow</vt:lpstr>
      <vt:lpstr>Arial Nova Cond Light</vt:lpstr>
      <vt:lpstr>Arial Nova Light</vt:lpstr>
      <vt:lpstr>Calibri</vt:lpstr>
      <vt:lpstr>Calibri Light</vt:lpstr>
      <vt:lpstr>Courier New</vt:lpstr>
      <vt:lpstr>Times New Roman</vt:lpstr>
      <vt:lpstr>Wingdings</vt:lpstr>
      <vt:lpstr>Тема Office</vt:lpstr>
      <vt:lpstr>1_Тема Office</vt:lpstr>
      <vt:lpstr>2_Тема Office</vt:lpstr>
      <vt:lpstr>3_Тема Office</vt:lpstr>
      <vt:lpstr>4_Тема Office</vt:lpstr>
      <vt:lpstr>Worksheet</vt:lpstr>
      <vt:lpstr>Новая модель  ГОБМП и ОСМС в 2020 году</vt:lpstr>
      <vt:lpstr>Глобальный тренд: обеспечение всеобщего охвата и управление хроническими неинфекционными заболеваниями</vt:lpstr>
      <vt:lpstr>Демографические тренды: рост продолжительности жизни, изменение половозрастного состава населения, высокое давление хронических неинфекционных заболеваний </vt:lpstr>
      <vt:lpstr>Презентация PowerPoint</vt:lpstr>
      <vt:lpstr>Потребление стационарной помощи: основной потребитель стационарной помощи – экономически неактивное население</vt:lpstr>
      <vt:lpstr>Презентация PowerPoint</vt:lpstr>
      <vt:lpstr>Предпосылки для внедрения новой модели ГОБМП</vt:lpstr>
      <vt:lpstr>Презентация PowerPoint</vt:lpstr>
      <vt:lpstr>ПРИНЦИПЫ ПРИОРИТЕЗАЦИИ УСЛУГ В РАМКАХ ГОБМП И ОСМС </vt:lpstr>
      <vt:lpstr>Медицинские услуги предоставляемые в рамках ГОБМП</vt:lpstr>
      <vt:lpstr>Презентация PowerPoint</vt:lpstr>
      <vt:lpstr>ПОДХОДЫ К ФОРМИРОВАНИЮ УСЛУГ НА АПП В РАМКАХ ГОБМП И ОСМС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СТРУКТУРА КОМПЛЕКСНОГО ПОДУШЕВОГО НОРМАТИВА  АМБУЛАТОРНО-ПОЛИКЛИНИЧЕСКОЙ ПОМОЩИ В РАМКАХ ГОБМП В 2020 ГОДУ</vt:lpstr>
      <vt:lpstr>Презентация PowerPoint</vt:lpstr>
      <vt:lpstr>Презентация PowerPoint</vt:lpstr>
      <vt:lpstr>Презентация PowerPoint</vt:lpstr>
      <vt:lpstr>Медицинские услуги предоставляемые в рамках ГОБМП и системе ОСМС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ОЦЕНКА ПОТРЕБНОСТИ В МЕДИЦИНСКОЙ РЕАБИЛИТАЦИИ (взрослое население) 2 и 3 этапа в АПП основных инвалидизирующих заболеваний и повреждений органов и систем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Zhanna Abdrakhmanova</dc:creator>
  <cp:lastModifiedBy>Пользователь Windows</cp:lastModifiedBy>
  <cp:revision>194</cp:revision>
  <dcterms:created xsi:type="dcterms:W3CDTF">2019-02-19T03:32:54Z</dcterms:created>
  <dcterms:modified xsi:type="dcterms:W3CDTF">2019-02-28T04:06:01Z</dcterms:modified>
</cp:coreProperties>
</file>