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68" r:id="rId4"/>
    <p:sldId id="269" r:id="rId5"/>
    <p:sldId id="270" r:id="rId6"/>
    <p:sldId id="271" r:id="rId7"/>
    <p:sldId id="259" r:id="rId8"/>
    <p:sldId id="260" r:id="rId9"/>
    <p:sldId id="261" r:id="rId10"/>
    <p:sldId id="264" r:id="rId11"/>
    <p:sldId id="265" r:id="rId12"/>
    <p:sldId id="26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252F26-5548-4FF6-B6B4-B9180AE41A85}" type="datetimeFigureOut">
              <a:rPr lang="ru-RU" smtClean="0"/>
              <a:t>05.03.2019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866DB1-EE31-41D3-ACA6-922C2D9257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4191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C4F219-3700-403D-A86E-33CCEE8EB1BD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93544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4F7C-0DE1-411A-8274-3FEBA45CD6B5}" type="datetimeFigureOut">
              <a:rPr lang="ru-RU" smtClean="0"/>
              <a:t>05.03.2019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51EC2-29DC-40B4-BBA0-0ABE44312F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9293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4F7C-0DE1-411A-8274-3FEBA45CD6B5}" type="datetimeFigureOut">
              <a:rPr lang="ru-RU" smtClean="0"/>
              <a:t>05.03.2019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51EC2-29DC-40B4-BBA0-0ABE44312F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3010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4F7C-0DE1-411A-8274-3FEBA45CD6B5}" type="datetimeFigureOut">
              <a:rPr lang="ru-RU" smtClean="0"/>
              <a:t>05.03.2019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51EC2-29DC-40B4-BBA0-0ABE44312F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8148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4F7C-0DE1-411A-8274-3FEBA45CD6B5}" type="datetimeFigureOut">
              <a:rPr lang="ru-RU" smtClean="0"/>
              <a:t>05.03.2019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51EC2-29DC-40B4-BBA0-0ABE44312F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2943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4F7C-0DE1-411A-8274-3FEBA45CD6B5}" type="datetimeFigureOut">
              <a:rPr lang="ru-RU" smtClean="0"/>
              <a:t>05.03.2019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51EC2-29DC-40B4-BBA0-0ABE44312F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9629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4F7C-0DE1-411A-8274-3FEBA45CD6B5}" type="datetimeFigureOut">
              <a:rPr lang="ru-RU" smtClean="0"/>
              <a:t>05.03.2019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51EC2-29DC-40B4-BBA0-0ABE44312F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8501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4F7C-0DE1-411A-8274-3FEBA45CD6B5}" type="datetimeFigureOut">
              <a:rPr lang="ru-RU" smtClean="0"/>
              <a:t>05.03.2019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51EC2-29DC-40B4-BBA0-0ABE44312F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3920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4F7C-0DE1-411A-8274-3FEBA45CD6B5}" type="datetimeFigureOut">
              <a:rPr lang="ru-RU" smtClean="0"/>
              <a:t>05.03.2019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51EC2-29DC-40B4-BBA0-0ABE44312F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5639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4F7C-0DE1-411A-8274-3FEBA45CD6B5}" type="datetimeFigureOut">
              <a:rPr lang="ru-RU" smtClean="0"/>
              <a:t>05.03.2019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51EC2-29DC-40B4-BBA0-0ABE44312F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5039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4F7C-0DE1-411A-8274-3FEBA45CD6B5}" type="datetimeFigureOut">
              <a:rPr lang="ru-RU" smtClean="0"/>
              <a:t>05.03.2019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51EC2-29DC-40B4-BBA0-0ABE44312F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9850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4F7C-0DE1-411A-8274-3FEBA45CD6B5}" type="datetimeFigureOut">
              <a:rPr lang="ru-RU" smtClean="0"/>
              <a:t>05.03.2019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51EC2-29DC-40B4-BBA0-0ABE44312F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6518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494F7C-0DE1-411A-8274-3FEBA45CD6B5}" type="datetimeFigureOut">
              <a:rPr lang="ru-RU" smtClean="0"/>
              <a:t>05.03.2019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051EC2-29DC-40B4-BBA0-0ABE44312F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5632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7" Type="http://schemas.openxmlformats.org/officeDocument/2006/relationships/image" Target="../media/image4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80519" y="1869989"/>
            <a:ext cx="878153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002060"/>
                </a:solidFill>
              </a:rPr>
              <a:t>ОБЯЗАТЕЛЬНОЕ СОЦИАЛЬНОЕ МЕДИЦИНСКОЕ СТРАХОВАНИЕ </a:t>
            </a:r>
          </a:p>
          <a:p>
            <a:pPr algn="ctr"/>
            <a:r>
              <a:rPr lang="ru-RU" sz="4400" b="1" dirty="0" smtClean="0">
                <a:solidFill>
                  <a:srgbClr val="002060"/>
                </a:solidFill>
              </a:rPr>
              <a:t>В КАЗАХСТАНЕ</a:t>
            </a:r>
            <a:endParaRPr lang="ru-RU" sz="4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5831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EC28C60-A4E0-4F84-898E-18D92E1CB7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9599" y="426696"/>
            <a:ext cx="9919093" cy="1280890"/>
          </a:xfrm>
        </p:spPr>
        <p:txBody>
          <a:bodyPr>
            <a:normAutofit fontScale="90000"/>
          </a:bodyPr>
          <a:lstStyle/>
          <a:p>
            <a:pPr algn="r"/>
            <a:r>
              <a:rPr lang="kk-KZ" sz="1800" b="1" dirty="0" smtClean="0">
                <a:solidFill>
                  <a:srgbClr val="002060"/>
                </a:solidFill>
                <a:latin typeface="FS Joey Pro"/>
                <a:cs typeface="Times New Roman" panose="02020603050405020304" pitchFamily="18" charset="0"/>
              </a:rPr>
              <a:t>ВОЗВРАТ СУММЫ ИЗЛИШНЕ (ОШИБОЧНЫХ) ОТЧИСЛЕНИЙ </a:t>
            </a:r>
            <a:br>
              <a:rPr lang="kk-KZ" sz="1800" b="1" dirty="0" smtClean="0">
                <a:solidFill>
                  <a:srgbClr val="002060"/>
                </a:solidFill>
                <a:latin typeface="FS Joey Pro"/>
                <a:cs typeface="Times New Roman" panose="02020603050405020304" pitchFamily="18" charset="0"/>
              </a:rPr>
            </a:br>
            <a:r>
              <a:rPr lang="kk-KZ" sz="1800" b="1" dirty="0" smtClean="0">
                <a:solidFill>
                  <a:srgbClr val="002060"/>
                </a:solidFill>
                <a:latin typeface="FS Joey Pro"/>
                <a:cs typeface="Times New Roman" panose="02020603050405020304" pitchFamily="18" charset="0"/>
              </a:rPr>
              <a:t>И (ИЛИ) ВЗНОСОВ И (ИЛИ) ПЕНИ</a:t>
            </a:r>
            <a:r>
              <a:rPr lang="kk-KZ" sz="2000" b="1" dirty="0">
                <a:solidFill>
                  <a:srgbClr val="002060"/>
                </a:solidFill>
                <a:latin typeface="FS Joey Pro"/>
                <a:cs typeface="Times New Roman" panose="02020603050405020304" pitchFamily="18" charset="0"/>
              </a:rPr>
              <a:t/>
            </a:r>
            <a:br>
              <a:rPr lang="kk-KZ" sz="2000" b="1" dirty="0">
                <a:solidFill>
                  <a:srgbClr val="002060"/>
                </a:solidFill>
                <a:latin typeface="FS Joey Pro"/>
                <a:cs typeface="Times New Roman" panose="02020603050405020304" pitchFamily="18" charset="0"/>
              </a:rPr>
            </a:br>
            <a:r>
              <a:rPr lang="kk-KZ" sz="2000" b="1" dirty="0">
                <a:solidFill>
                  <a:srgbClr val="002060"/>
                </a:solidFill>
                <a:latin typeface="FS Joey Pro"/>
                <a:cs typeface="Times New Roman" panose="02020603050405020304" pitchFamily="18" charset="0"/>
              </a:rPr>
              <a:t/>
            </a:r>
            <a:br>
              <a:rPr lang="kk-KZ" sz="2000" b="1" dirty="0">
                <a:solidFill>
                  <a:srgbClr val="002060"/>
                </a:solidFill>
                <a:latin typeface="FS Joey Pro"/>
                <a:cs typeface="Times New Roman" panose="02020603050405020304" pitchFamily="18" charset="0"/>
              </a:rPr>
            </a:br>
            <a:r>
              <a:rPr lang="kk-KZ" sz="1100" dirty="0">
                <a:solidFill>
                  <a:srgbClr val="002060"/>
                </a:solidFill>
                <a:latin typeface="FS Joey Pro"/>
                <a:cs typeface="Times New Roman" panose="02020603050405020304" pitchFamily="18" charset="0"/>
              </a:rPr>
              <a:t>(</a:t>
            </a:r>
            <a:r>
              <a:rPr lang="ru-RU" sz="1100" dirty="0">
                <a:solidFill>
                  <a:srgbClr val="002060"/>
                </a:solidFill>
                <a:latin typeface="FS Joey Pro"/>
                <a:cs typeface="Times New Roman" panose="02020603050405020304" pitchFamily="18" charset="0"/>
              </a:rPr>
              <a:t>Приказ Министра здравоохранения Республики Казахстан от 30 июня 2017 года № 478 Об утверждении Правил и сроков исчисления (удержания) и перечисления отчислений и (или) взносов и Правил взыскания задолженности по отчислениям и (или) взносам</a:t>
            </a:r>
            <a:r>
              <a:rPr lang="kk-KZ" sz="1100" dirty="0">
                <a:solidFill>
                  <a:srgbClr val="002060"/>
                </a:solidFill>
                <a:latin typeface="FS Joey Pro"/>
                <a:cs typeface="Times New Roman" panose="02020603050405020304" pitchFamily="18" charset="0"/>
              </a:rPr>
              <a:t>)</a:t>
            </a:r>
            <a:br>
              <a:rPr lang="kk-KZ" sz="1100" dirty="0">
                <a:solidFill>
                  <a:srgbClr val="002060"/>
                </a:solidFill>
                <a:latin typeface="FS Joey Pro"/>
                <a:cs typeface="Times New Roman" panose="02020603050405020304" pitchFamily="18" charset="0"/>
              </a:rPr>
            </a:br>
            <a:r>
              <a:rPr lang="kk-KZ" sz="1100" dirty="0">
                <a:solidFill>
                  <a:srgbClr val="002060"/>
                </a:solidFill>
                <a:latin typeface="FS Joey Pro"/>
                <a:cs typeface="Times New Roman" panose="02020603050405020304" pitchFamily="18" charset="0"/>
              </a:rPr>
              <a:t/>
            </a:r>
            <a:br>
              <a:rPr lang="kk-KZ" sz="1100" dirty="0">
                <a:solidFill>
                  <a:srgbClr val="002060"/>
                </a:solidFill>
                <a:latin typeface="FS Joey Pro"/>
                <a:cs typeface="Times New Roman" panose="02020603050405020304" pitchFamily="18" charset="0"/>
              </a:rPr>
            </a:br>
            <a:endParaRPr lang="ru-RU" sz="1100" dirty="0">
              <a:solidFill>
                <a:srgbClr val="002060"/>
              </a:solidFill>
              <a:latin typeface="FS Joey Pro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EFBD4442-3559-4041-BD12-14D07D394F73}"/>
              </a:ext>
            </a:extLst>
          </p:cNvPr>
          <p:cNvSpPr/>
          <p:nvPr/>
        </p:nvSpPr>
        <p:spPr>
          <a:xfrm>
            <a:off x="645763" y="3997710"/>
            <a:ext cx="224862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627F1F"/>
                </a:solidFill>
                <a:latin typeface="FS Joey Pro"/>
                <a:cs typeface="Times New Roman" panose="02020603050405020304" pitchFamily="18" charset="0"/>
              </a:rPr>
              <a:t>Заявление на возврат подается через филиалов Государственной корпорации</a:t>
            </a:r>
          </a:p>
        </p:txBody>
      </p:sp>
      <p:cxnSp>
        <p:nvCxnSpPr>
          <p:cNvPr id="12" name="Прямая со стрелкой 11">
            <a:extLst>
              <a:ext uri="{FF2B5EF4-FFF2-40B4-BE49-F238E27FC236}">
                <a16:creationId xmlns="" xmlns:a16="http://schemas.microsoft.com/office/drawing/2014/main" id="{CCD2B744-F31B-4949-A8DB-E1D82FF92385}"/>
              </a:ext>
            </a:extLst>
          </p:cNvPr>
          <p:cNvCxnSpPr/>
          <p:nvPr/>
        </p:nvCxnSpPr>
        <p:spPr>
          <a:xfrm>
            <a:off x="1845577" y="3231341"/>
            <a:ext cx="80356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>
            <a:extLst>
              <a:ext uri="{FF2B5EF4-FFF2-40B4-BE49-F238E27FC236}">
                <a16:creationId xmlns="" xmlns:a16="http://schemas.microsoft.com/office/drawing/2014/main" id="{4AEBEF0F-8C0E-46C9-87DA-AD6BA2E604BF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8231" y="2558642"/>
            <a:ext cx="1031844" cy="1026990"/>
          </a:xfrm>
          <a:prstGeom prst="rect">
            <a:avLst/>
          </a:prstGeom>
          <a:effectLst/>
        </p:spPr>
      </p:pic>
      <p:pic>
        <p:nvPicPr>
          <p:cNvPr id="18" name="Рисунок 17">
            <a:extLst>
              <a:ext uri="{FF2B5EF4-FFF2-40B4-BE49-F238E27FC236}">
                <a16:creationId xmlns="" xmlns:a16="http://schemas.microsoft.com/office/drawing/2014/main" id="{F33BC6AA-66B0-44B8-8231-C92DD6550134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708378" y="2558643"/>
            <a:ext cx="1079500" cy="1094466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="" xmlns:a16="http://schemas.microsoft.com/office/drawing/2014/main" id="{1E50F6BF-2F4C-4F1D-A3D0-D7BBEE32EFA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2943" y="2625754"/>
            <a:ext cx="1059292" cy="980218"/>
          </a:xfrm>
          <a:prstGeom prst="rect">
            <a:avLst/>
          </a:prstGeom>
        </p:spPr>
      </p:pic>
      <p:cxnSp>
        <p:nvCxnSpPr>
          <p:cNvPr id="21" name="Прямая со стрелкой 20">
            <a:extLst>
              <a:ext uri="{FF2B5EF4-FFF2-40B4-BE49-F238E27FC236}">
                <a16:creationId xmlns="" xmlns:a16="http://schemas.microsoft.com/office/drawing/2014/main" id="{55A70E7C-93CE-4EF2-AA54-FDFF5E29E620}"/>
              </a:ext>
            </a:extLst>
          </p:cNvPr>
          <p:cNvCxnSpPr>
            <a:cxnSpLocks/>
          </p:cNvCxnSpPr>
          <p:nvPr/>
        </p:nvCxnSpPr>
        <p:spPr>
          <a:xfrm>
            <a:off x="3815417" y="3223303"/>
            <a:ext cx="765065" cy="99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>
            <a:extLst>
              <a:ext uri="{FF2B5EF4-FFF2-40B4-BE49-F238E27FC236}">
                <a16:creationId xmlns="" xmlns:a16="http://schemas.microsoft.com/office/drawing/2014/main" id="{B227888E-55A3-4162-A745-95474F46C811}"/>
              </a:ext>
            </a:extLst>
          </p:cNvPr>
          <p:cNvSpPr/>
          <p:nvPr/>
        </p:nvSpPr>
        <p:spPr>
          <a:xfrm>
            <a:off x="3745110" y="3997710"/>
            <a:ext cx="274796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627F1F"/>
                </a:solidFill>
                <a:latin typeface="FS Joey Pro"/>
                <a:cs typeface="Times New Roman" panose="02020603050405020304" pitchFamily="18" charset="0"/>
              </a:rPr>
              <a:t>Возврат производит НАО «ФСМС» (возврат или мотивированный отказ</a:t>
            </a:r>
            <a:r>
              <a:rPr lang="ru-RU" sz="1600" b="1" dirty="0" smtClean="0">
                <a:solidFill>
                  <a:srgbClr val="627F1F"/>
                </a:solidFill>
                <a:latin typeface="FS Joey Pro"/>
                <a:cs typeface="Times New Roman" panose="02020603050405020304" pitchFamily="18" charset="0"/>
              </a:rPr>
              <a:t>)</a:t>
            </a:r>
          </a:p>
          <a:p>
            <a:pPr algn="ctr"/>
            <a:endParaRPr lang="ru-RU" sz="1600" b="1" dirty="0" smtClean="0">
              <a:solidFill>
                <a:srgbClr val="627F1F"/>
              </a:solidFill>
              <a:latin typeface="FS Joey Pro"/>
              <a:cs typeface="Times New Roman" panose="02020603050405020304" pitchFamily="18" charset="0"/>
            </a:endParaRPr>
          </a:p>
          <a:p>
            <a:pPr algn="ctr"/>
            <a:r>
              <a:rPr lang="ru-RU" sz="1600" b="1" dirty="0" smtClean="0">
                <a:solidFill>
                  <a:srgbClr val="627F1F"/>
                </a:solidFill>
                <a:latin typeface="FS Joey Pro"/>
                <a:cs typeface="Times New Roman" panose="02020603050405020304" pitchFamily="18" charset="0"/>
              </a:rPr>
              <a:t>Срок рассмотрения заявлений Фондом - </a:t>
            </a:r>
            <a:r>
              <a:rPr lang="ru-RU" sz="1600" b="1" dirty="0">
                <a:solidFill>
                  <a:srgbClr val="627F1F"/>
                </a:solidFill>
                <a:latin typeface="FS Joey Pro"/>
                <a:cs typeface="Times New Roman" panose="02020603050405020304" pitchFamily="18" charset="0"/>
              </a:rPr>
              <a:t>7 рабочих дней </a:t>
            </a:r>
          </a:p>
          <a:p>
            <a:endParaRPr lang="ru-RU" sz="1600" b="1" dirty="0">
              <a:solidFill>
                <a:srgbClr val="627F1F"/>
              </a:solidFill>
              <a:latin typeface="FS Joey Pro"/>
              <a:cs typeface="Times New Roman" panose="02020603050405020304" pitchFamily="18" charset="0"/>
            </a:endParaRPr>
          </a:p>
        </p:txBody>
      </p:sp>
      <p:graphicFrame>
        <p:nvGraphicFramePr>
          <p:cNvPr id="24" name="Объект 23">
            <a:extLst>
              <a:ext uri="{FF2B5EF4-FFF2-40B4-BE49-F238E27FC236}">
                <a16:creationId xmlns="" xmlns:a16="http://schemas.microsoft.com/office/drawing/2014/main" id="{B7D80CA7-385B-4660-BBCC-12AAE5E90C58}"/>
              </a:ext>
            </a:extLst>
          </p:cNvPr>
          <p:cNvGraphicFramePr>
            <a:graphicFrameLocks noChangeAspect="1"/>
          </p:cNvGraphicFramePr>
          <p:nvPr>
            <p:extLst/>
          </p:nvPr>
        </p:nvGraphicFramePr>
        <p:xfrm>
          <a:off x="7157225" y="1769423"/>
          <a:ext cx="3790169" cy="43570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Acrobat Document" r:id="rId6" imgW="5321520" imgH="7521840" progId="">
                  <p:embed/>
                </p:oleObj>
              </mc:Choice>
              <mc:Fallback>
                <p:oleObj name="Acrobat Document" r:id="rId6" imgW="5321520" imgH="752184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7225" y="1769423"/>
                        <a:ext cx="3790169" cy="435704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153872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9A2ACDC-C9DE-4E8A-8198-C1FBB1D561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9892" y="2268186"/>
            <a:ext cx="9692707" cy="1946683"/>
          </a:xfrm>
        </p:spPr>
        <p:txBody>
          <a:bodyPr>
            <a:noAutofit/>
          </a:bodyPr>
          <a:lstStyle/>
          <a:p>
            <a:r>
              <a:rPr lang="ru-RU" sz="1800" b="1" dirty="0" smtClean="0">
                <a:solidFill>
                  <a:srgbClr val="627F1F"/>
                </a:solidFill>
                <a:latin typeface="FS Joey Pro"/>
                <a:cs typeface="Times New Roman" panose="02020603050405020304" pitchFamily="18" charset="0"/>
              </a:rPr>
              <a:t>Причины </a:t>
            </a:r>
            <a:r>
              <a:rPr lang="ru-RU" sz="1800" b="1" dirty="0">
                <a:solidFill>
                  <a:srgbClr val="627F1F"/>
                </a:solidFill>
                <a:latin typeface="FS Joey Pro"/>
                <a:cs typeface="Times New Roman" panose="02020603050405020304" pitchFamily="18" charset="0"/>
              </a:rPr>
              <a:t>возврата</a:t>
            </a:r>
            <a:r>
              <a:rPr lang="ru-RU" sz="2000" b="1" dirty="0">
                <a:solidFill>
                  <a:srgbClr val="627F1F"/>
                </a:solidFill>
                <a:latin typeface="FS Joey Pro"/>
                <a:cs typeface="Times New Roman" panose="02020603050405020304" pitchFamily="18" charset="0"/>
              </a:rPr>
              <a:t/>
            </a:r>
            <a:br>
              <a:rPr lang="ru-RU" sz="2000" b="1" dirty="0">
                <a:solidFill>
                  <a:srgbClr val="627F1F"/>
                </a:solidFill>
                <a:latin typeface="FS Joey Pro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627F1F"/>
                </a:solidFill>
                <a:latin typeface="FS Joey Pro"/>
                <a:cs typeface="Times New Roman" panose="02020603050405020304" pitchFamily="18" charset="0"/>
              </a:rPr>
              <a:t/>
            </a:r>
            <a:br>
              <a:rPr lang="ru-RU" sz="2000" b="1" dirty="0">
                <a:solidFill>
                  <a:srgbClr val="627F1F"/>
                </a:solidFill>
                <a:latin typeface="FS Joey Pro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rgbClr val="627F1F"/>
                </a:solidFill>
                <a:latin typeface="FS Joey Pro"/>
                <a:cs typeface="Times New Roman" panose="02020603050405020304" pitchFamily="18" charset="0"/>
              </a:rPr>
              <a:t>1. Ошибочно перечислены</a:t>
            </a:r>
            <a:br>
              <a:rPr lang="ru-RU" sz="1800" dirty="0">
                <a:solidFill>
                  <a:srgbClr val="627F1F"/>
                </a:solidFill>
                <a:latin typeface="FS Joey Pro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rgbClr val="627F1F"/>
                </a:solidFill>
                <a:latin typeface="FS Joey Pro"/>
                <a:cs typeface="Times New Roman" panose="02020603050405020304" pitchFamily="18" charset="0"/>
              </a:rPr>
              <a:t>2. Излишне начислены на работников</a:t>
            </a:r>
            <a:br>
              <a:rPr lang="ru-RU" sz="1800" dirty="0">
                <a:solidFill>
                  <a:srgbClr val="627F1F"/>
                </a:solidFill>
                <a:latin typeface="FS Joey Pro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rgbClr val="627F1F"/>
                </a:solidFill>
                <a:latin typeface="FS Joey Pro"/>
                <a:cs typeface="Times New Roman" panose="02020603050405020304" pitchFamily="18" charset="0"/>
              </a:rPr>
              <a:t>3. Неверно указан код назначения платежа</a:t>
            </a:r>
            <a:br>
              <a:rPr lang="ru-RU" sz="1800" dirty="0">
                <a:solidFill>
                  <a:srgbClr val="627F1F"/>
                </a:solidFill>
                <a:latin typeface="FS Joey Pro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rgbClr val="627F1F"/>
                </a:solidFill>
                <a:latin typeface="FS Joey Pro"/>
                <a:cs typeface="Times New Roman" panose="02020603050405020304" pitchFamily="18" charset="0"/>
              </a:rPr>
              <a:t>4. В формате платежного поручения МТ 102 допущены ошибки</a:t>
            </a:r>
            <a:br>
              <a:rPr lang="ru-RU" sz="1800" dirty="0">
                <a:solidFill>
                  <a:srgbClr val="627F1F"/>
                </a:solidFill>
                <a:latin typeface="FS Joey Pro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rgbClr val="627F1F"/>
                </a:solidFill>
                <a:latin typeface="FS Joey Pro"/>
                <a:cs typeface="Times New Roman" panose="02020603050405020304" pitchFamily="18" charset="0"/>
              </a:rPr>
              <a:t>5. Неверно указаны реквизиты плательщика</a:t>
            </a:r>
            <a:br>
              <a:rPr lang="ru-RU" sz="1800" dirty="0">
                <a:solidFill>
                  <a:srgbClr val="627F1F"/>
                </a:solidFill>
                <a:latin typeface="FS Joey Pro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rgbClr val="627F1F"/>
                </a:solidFill>
                <a:latin typeface="FS Joey Pro"/>
                <a:cs typeface="Times New Roman" panose="02020603050405020304" pitchFamily="18" charset="0"/>
              </a:rPr>
              <a:t>6. Плательщиком или банком два или более раз перечислены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F351EB5-2DB4-4133-B425-17677DC1E7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7182" y="4307039"/>
            <a:ext cx="5856141" cy="200496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b="1" dirty="0">
                <a:solidFill>
                  <a:srgbClr val="0E2C4F"/>
                </a:solidFill>
                <a:latin typeface="FS Joey Pro"/>
                <a:cs typeface="Times New Roman" panose="02020603050405020304" pitchFamily="18" charset="0"/>
              </a:rPr>
              <a:t>Причины отказа в возврате (мотивированный отказ)</a:t>
            </a:r>
          </a:p>
          <a:p>
            <a:pPr marL="0" indent="0">
              <a:buNone/>
            </a:pPr>
            <a:r>
              <a:rPr lang="ru-RU" sz="1800" dirty="0">
                <a:solidFill>
                  <a:srgbClr val="0E2C4F"/>
                </a:solidFill>
                <a:latin typeface="FS Joey Pro"/>
                <a:cs typeface="Times New Roman" panose="02020603050405020304" pitchFamily="18" charset="0"/>
              </a:rPr>
              <a:t>1. Частичный возврат по одному участнику</a:t>
            </a:r>
          </a:p>
          <a:p>
            <a:pPr marL="0" indent="0">
              <a:buNone/>
            </a:pPr>
            <a:r>
              <a:rPr lang="ru-RU" sz="1800" dirty="0">
                <a:solidFill>
                  <a:srgbClr val="0E2C4F"/>
                </a:solidFill>
                <a:latin typeface="FS Joey Pro"/>
                <a:cs typeface="Times New Roman" panose="02020603050405020304" pitchFamily="18" charset="0"/>
              </a:rPr>
              <a:t>2. Неверно указаны реквизиты плательщика</a:t>
            </a:r>
          </a:p>
          <a:p>
            <a:pPr marL="0" indent="0">
              <a:buNone/>
            </a:pPr>
            <a:r>
              <a:rPr lang="ru-RU" sz="1800" dirty="0">
                <a:solidFill>
                  <a:srgbClr val="0E2C4F"/>
                </a:solidFill>
                <a:latin typeface="FS Joey Pro"/>
                <a:cs typeface="Times New Roman" panose="02020603050405020304" pitchFamily="18" charset="0"/>
              </a:rPr>
              <a:t>3. Неверно указаны реквизиты платежа</a:t>
            </a:r>
          </a:p>
          <a:p>
            <a:pPr marL="0" indent="0">
              <a:buNone/>
            </a:pPr>
            <a:r>
              <a:rPr lang="ru-RU" sz="1800" dirty="0">
                <a:solidFill>
                  <a:srgbClr val="0E2C4F"/>
                </a:solidFill>
                <a:latin typeface="FS Joey Pro"/>
                <a:cs typeface="Times New Roman" panose="02020603050405020304" pitchFamily="18" charset="0"/>
              </a:rPr>
              <a:t>4. Неверно указаны реквизиты потребителя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Заголовок 1">
            <a:extLst>
              <a:ext uri="{FF2B5EF4-FFF2-40B4-BE49-F238E27FC236}">
                <a16:creationId xmlns="" xmlns:a16="http://schemas.microsoft.com/office/drawing/2014/main" id="{0EC28C60-A4E0-4F84-898E-18D92E1CB750}"/>
              </a:ext>
            </a:extLst>
          </p:cNvPr>
          <p:cNvSpPr txBox="1">
            <a:spLocks/>
          </p:cNvSpPr>
          <p:nvPr/>
        </p:nvSpPr>
        <p:spPr>
          <a:xfrm>
            <a:off x="1939599" y="426696"/>
            <a:ext cx="9919093" cy="12808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S Joey Pro"/>
                <a:ea typeface="+mj-ea"/>
                <a:cs typeface="Times New Roman" panose="02020603050405020304" pitchFamily="18" charset="0"/>
              </a:rPr>
              <a:t>ВОЗВРАТ СУММЫ ИЗЛИШНЕ (ОШИБОЧНЫХ) ОТЧИСЛЕНИЙ </a:t>
            </a:r>
            <a:br>
              <a:rPr kumimoji="0" lang="kk-KZ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S Joey Pro"/>
                <a:ea typeface="+mj-ea"/>
                <a:cs typeface="Times New Roman" panose="02020603050405020304" pitchFamily="18" charset="0"/>
              </a:rPr>
            </a:br>
            <a:r>
              <a:rPr kumimoji="0" lang="kk-KZ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S Joey Pro"/>
                <a:ea typeface="+mj-ea"/>
                <a:cs typeface="Times New Roman" panose="02020603050405020304" pitchFamily="18" charset="0"/>
              </a:rPr>
              <a:t>И (ИЛИ) ВЗНОСОВ И (ИЛИ) ПЕНИ</a:t>
            </a:r>
            <a:r>
              <a:rPr kumimoji="0" lang="kk-KZ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S Joey Pro"/>
                <a:ea typeface="+mj-ea"/>
                <a:cs typeface="Times New Roman" panose="02020603050405020304" pitchFamily="18" charset="0"/>
              </a:rPr>
              <a:t/>
            </a:r>
            <a:br>
              <a:rPr kumimoji="0" lang="kk-KZ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S Joey Pro"/>
                <a:ea typeface="+mj-ea"/>
                <a:cs typeface="Times New Roman" panose="02020603050405020304" pitchFamily="18" charset="0"/>
              </a:rPr>
            </a:br>
            <a:r>
              <a:rPr kumimoji="0" lang="kk-KZ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S Joey Pro"/>
                <a:ea typeface="+mj-ea"/>
                <a:cs typeface="Times New Roman" panose="02020603050405020304" pitchFamily="18" charset="0"/>
              </a:rPr>
              <a:t/>
            </a:r>
            <a:br>
              <a:rPr kumimoji="0" lang="kk-KZ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S Joey Pro"/>
                <a:ea typeface="+mj-ea"/>
                <a:cs typeface="Times New Roman" panose="02020603050405020304" pitchFamily="18" charset="0"/>
              </a:rPr>
            </a:br>
            <a:r>
              <a:rPr kumimoji="0" lang="kk-KZ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S Joey Pro"/>
                <a:ea typeface="+mj-ea"/>
                <a:cs typeface="Times New Roman" panose="02020603050405020304" pitchFamily="18" charset="0"/>
              </a:rPr>
              <a:t>(</a:t>
            </a:r>
            <a:r>
              <a:rPr kumimoji="0" lang="ru-RU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S Joey Pro"/>
                <a:ea typeface="+mj-ea"/>
                <a:cs typeface="Times New Roman" panose="02020603050405020304" pitchFamily="18" charset="0"/>
              </a:rPr>
              <a:t>Приказ Министра здравоохранения Республики Казахстан от 30 июня 2017 года № 478 Об утверждении Правил и сроков исчисления (удержания) и перечисления отчислений и (или) взносов и Правил взыскания задолженности по отчислениям и (или) взносам</a:t>
            </a:r>
            <a:r>
              <a:rPr kumimoji="0" lang="kk-KZ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S Joey Pro"/>
                <a:ea typeface="+mj-ea"/>
                <a:cs typeface="Times New Roman" panose="02020603050405020304" pitchFamily="18" charset="0"/>
              </a:rPr>
              <a:t>)</a:t>
            </a:r>
            <a:br>
              <a:rPr kumimoji="0" lang="kk-KZ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S Joey Pro"/>
                <a:ea typeface="+mj-ea"/>
                <a:cs typeface="Times New Roman" panose="02020603050405020304" pitchFamily="18" charset="0"/>
              </a:rPr>
            </a:br>
            <a:r>
              <a:rPr kumimoji="0" lang="kk-KZ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S Joey Pro"/>
                <a:ea typeface="+mj-ea"/>
                <a:cs typeface="Times New Roman" panose="02020603050405020304" pitchFamily="18" charset="0"/>
              </a:rPr>
              <a:t/>
            </a:r>
            <a:br>
              <a:rPr kumimoji="0" lang="kk-KZ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S Joey Pro"/>
                <a:ea typeface="+mj-ea"/>
                <a:cs typeface="Times New Roman" panose="02020603050405020304" pitchFamily="18" charset="0"/>
              </a:rPr>
            </a:br>
            <a:endParaRPr kumimoji="0" lang="ru-RU" sz="11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FS Joey Pro"/>
              <a:ea typeface="+mj-ea"/>
              <a:cs typeface="+mj-cs"/>
            </a:endParaRPr>
          </a:p>
        </p:txBody>
      </p:sp>
      <p:pic>
        <p:nvPicPr>
          <p:cNvPr id="2050" name="Picture 2" descr="&amp;Kcy;&amp;acy;&amp;rcy;&amp;tcy;&amp;icy;&amp;ncy;&amp;kcy;&amp;icy; &amp;pcy;&amp;ocy; &amp;zcy;&amp;acy;&amp;pcy;&amp;rcy;&amp;ocy;&amp;scy;&amp;ucy; done 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14568" y="1791463"/>
            <a:ext cx="2053235" cy="205323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485875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Заголовок 4"/>
          <p:cNvSpPr txBox="1">
            <a:spLocks/>
          </p:cNvSpPr>
          <p:nvPr/>
        </p:nvSpPr>
        <p:spPr>
          <a:xfrm>
            <a:off x="5462650" y="570015"/>
            <a:ext cx="5476537" cy="37194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ru-RU" sz="2000" b="1" dirty="0">
              <a:solidFill>
                <a:srgbClr val="0E2C4F"/>
              </a:solidFill>
              <a:latin typeface="FS Joey Pro"/>
              <a:cs typeface="FS Joey Pro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81077" y="2339012"/>
            <a:ext cx="415636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627F1F"/>
                </a:solidFill>
                <a:latin typeface="FS Joey Pro"/>
              </a:rPr>
              <a:t>СПАСИБО</a:t>
            </a:r>
          </a:p>
          <a:p>
            <a:pPr algn="ctr"/>
            <a:r>
              <a:rPr lang="ru-RU" sz="4800" b="1" dirty="0" smtClean="0">
                <a:solidFill>
                  <a:srgbClr val="627F1F"/>
                </a:solidFill>
                <a:latin typeface="FS Joey Pro"/>
              </a:rPr>
              <a:t>ЗА </a:t>
            </a:r>
          </a:p>
          <a:p>
            <a:pPr algn="ctr"/>
            <a:r>
              <a:rPr lang="ru-RU" sz="4800" b="1" dirty="0" smtClean="0">
                <a:solidFill>
                  <a:srgbClr val="627F1F"/>
                </a:solidFill>
                <a:latin typeface="FS Joey Pro"/>
              </a:rPr>
              <a:t>ВНИМАНИЕ!</a:t>
            </a:r>
            <a:endParaRPr lang="ru-RU" sz="4800" b="1" dirty="0">
              <a:solidFill>
                <a:srgbClr val="627F1F"/>
              </a:solidFill>
              <a:latin typeface="FS Joey Pro"/>
            </a:endParaRPr>
          </a:p>
        </p:txBody>
      </p:sp>
    </p:spTree>
    <p:extLst>
      <p:ext uri="{BB962C8B-B14F-4D97-AF65-F5344CB8AC3E}">
        <p14:creationId xmlns:p14="http://schemas.microsoft.com/office/powerpoint/2010/main" val="2144924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Прямая соединительная линия 5"/>
          <p:cNvCxnSpPr/>
          <p:nvPr/>
        </p:nvCxnSpPr>
        <p:spPr>
          <a:xfrm flipH="1">
            <a:off x="2592198" y="1610686"/>
            <a:ext cx="8389" cy="3481431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535827" y="535806"/>
            <a:ext cx="48550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E2C4F"/>
                </a:solidFill>
                <a:latin typeface="FS Joey Pro"/>
              </a:rPr>
              <a:t>СНАЧАЛА РАЗБЕРЕМСЯ </a:t>
            </a:r>
            <a:r>
              <a:rPr lang="ru-RU" b="1" dirty="0" smtClean="0">
                <a:solidFill>
                  <a:srgbClr val="0E2C4F"/>
                </a:solidFill>
                <a:latin typeface="FS Joey Pro"/>
              </a:rPr>
              <a:t>С МИФАМИ…</a:t>
            </a:r>
            <a:endParaRPr lang="ru-RU" b="1" dirty="0">
              <a:solidFill>
                <a:srgbClr val="0E2C4F"/>
              </a:solidFill>
              <a:latin typeface="FS Joey Pro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11646" y="2895076"/>
            <a:ext cx="84980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E2C4F"/>
                </a:solidFill>
                <a:latin typeface="FS Joey Pro"/>
              </a:rPr>
              <a:t>2</a:t>
            </a:r>
            <a:r>
              <a:rPr lang="ru-RU" dirty="0" smtClean="0">
                <a:solidFill>
                  <a:srgbClr val="0E2C4F"/>
                </a:solidFill>
                <a:latin typeface="FS Joey Pro"/>
              </a:rPr>
              <a:t>. </a:t>
            </a:r>
            <a:r>
              <a:rPr lang="ru-RU" dirty="0" smtClean="0">
                <a:solidFill>
                  <a:srgbClr val="0E2C4F"/>
                </a:solidFill>
                <a:latin typeface="FS Joey Pro"/>
              </a:rPr>
              <a:t>Незастрахованные </a:t>
            </a:r>
            <a:r>
              <a:rPr lang="ru-RU" dirty="0" smtClean="0">
                <a:solidFill>
                  <a:srgbClr val="0E2C4F"/>
                </a:solidFill>
                <a:latin typeface="FS Joey Pro"/>
              </a:rPr>
              <a:t>без </a:t>
            </a:r>
            <a:r>
              <a:rPr lang="ru-RU" dirty="0" smtClean="0">
                <a:solidFill>
                  <a:srgbClr val="0E2C4F"/>
                </a:solidFill>
                <a:latin typeface="FS Joey Pro"/>
              </a:rPr>
              <a:t>медицинской </a:t>
            </a:r>
            <a:r>
              <a:rPr lang="ru-RU" dirty="0" smtClean="0">
                <a:solidFill>
                  <a:srgbClr val="0E2C4F"/>
                </a:solidFill>
                <a:latin typeface="FS Joey Pro"/>
              </a:rPr>
              <a:t>помощи </a:t>
            </a:r>
            <a:r>
              <a:rPr lang="ru-RU" sz="3600" dirty="0" smtClean="0">
                <a:solidFill>
                  <a:srgbClr val="FF0000"/>
                </a:solidFill>
                <a:latin typeface="FS Joey Pro"/>
              </a:rPr>
              <a:t>не останутся</a:t>
            </a:r>
            <a:endParaRPr lang="ru-RU" sz="3600" dirty="0">
              <a:solidFill>
                <a:srgbClr val="FF0000"/>
              </a:solidFill>
              <a:latin typeface="FS Joey Pro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011646" y="1402517"/>
            <a:ext cx="78856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E2C4F"/>
                </a:solidFill>
                <a:latin typeface="FS Joey Pro"/>
              </a:rPr>
              <a:t>1</a:t>
            </a:r>
            <a:r>
              <a:rPr lang="ru-RU" dirty="0" smtClean="0">
                <a:solidFill>
                  <a:srgbClr val="0E2C4F"/>
                </a:solidFill>
                <a:latin typeface="FS Joey Pro"/>
              </a:rPr>
              <a:t>. </a:t>
            </a:r>
            <a:r>
              <a:rPr lang="ru-RU" dirty="0">
                <a:solidFill>
                  <a:srgbClr val="0E2C4F"/>
                </a:solidFill>
                <a:latin typeface="FS Joey Pro"/>
              </a:rPr>
              <a:t>ОСМС – </a:t>
            </a:r>
            <a:r>
              <a:rPr lang="ru-RU" sz="3600" dirty="0">
                <a:solidFill>
                  <a:srgbClr val="FF0000"/>
                </a:solidFill>
                <a:latin typeface="FS Joey Pro"/>
              </a:rPr>
              <a:t>не накопительная система</a:t>
            </a:r>
            <a:r>
              <a:rPr lang="ru-RU" dirty="0">
                <a:solidFill>
                  <a:srgbClr val="0E2C4F"/>
                </a:solidFill>
                <a:latin typeface="FS Joey Pro"/>
              </a:rPr>
              <a:t>.  Все сборы тратятся </a:t>
            </a:r>
            <a:r>
              <a:rPr lang="ru-RU" dirty="0" smtClean="0">
                <a:solidFill>
                  <a:srgbClr val="0E2C4F"/>
                </a:solidFill>
                <a:latin typeface="FS Joey Pro"/>
              </a:rPr>
              <a:t>на </a:t>
            </a:r>
            <a:r>
              <a:rPr lang="ru-RU" dirty="0">
                <a:solidFill>
                  <a:srgbClr val="0E2C4F"/>
                </a:solidFill>
                <a:latin typeface="FS Joey Pro"/>
              </a:rPr>
              <a:t>медицинские услуги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011646" y="4462834"/>
            <a:ext cx="892305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E2C4F"/>
                </a:solidFill>
                <a:latin typeface="FS Joey Pro"/>
              </a:rPr>
              <a:t>3. ОСМС – не заменяет бюджетное финансирование. На самом деле </a:t>
            </a:r>
            <a:r>
              <a:rPr lang="ru-RU" sz="3600" dirty="0">
                <a:solidFill>
                  <a:srgbClr val="FF0000"/>
                </a:solidFill>
                <a:latin typeface="FS Joey Pro"/>
              </a:rPr>
              <a:t>государство </a:t>
            </a:r>
            <a:r>
              <a:rPr lang="ru-RU" dirty="0">
                <a:solidFill>
                  <a:srgbClr val="0E2C4F"/>
                </a:solidFill>
                <a:latin typeface="FS Joey Pro"/>
              </a:rPr>
              <a:t>оплачивает страховку  </a:t>
            </a:r>
            <a:r>
              <a:rPr lang="ru-RU" sz="3600" dirty="0">
                <a:solidFill>
                  <a:srgbClr val="FF0000"/>
                </a:solidFill>
                <a:latin typeface="FS Joey Pro"/>
              </a:rPr>
              <a:t>10 млн. льготников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V="1">
            <a:off x="3204593" y="2464346"/>
            <a:ext cx="7331979" cy="21807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3145869" y="4171543"/>
            <a:ext cx="7331979" cy="21807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02016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87111" y="320800"/>
            <a:ext cx="10622085" cy="993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07000"/>
              </a:lnSpc>
              <a:spcAft>
                <a:spcPts val="0"/>
              </a:spcAft>
            </a:pPr>
            <a:r>
              <a:rPr lang="ru-RU" sz="2800" b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СТАВКИ ВЗНОСОВ И ОТЧИСЛЕНИЙ </a:t>
            </a:r>
          </a:p>
          <a:p>
            <a:pPr algn="r">
              <a:lnSpc>
                <a:spcPct val="107000"/>
              </a:lnSpc>
              <a:spcAft>
                <a:spcPts val="0"/>
              </a:spcAft>
            </a:pPr>
            <a:r>
              <a:rPr lang="ru-RU" sz="2800" b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ЗА ОСМС</a:t>
            </a:r>
            <a:endParaRPr lang="ru-RU" sz="2800" b="1" dirty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flipH="1">
            <a:off x="813359" y="1376756"/>
            <a:ext cx="3149" cy="4497089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9055FBF4-BB4A-4A30-A2BE-B6C28440F13E}"/>
              </a:ext>
            </a:extLst>
          </p:cNvPr>
          <p:cNvSpPr/>
          <p:nvPr/>
        </p:nvSpPr>
        <p:spPr>
          <a:xfrm>
            <a:off x="1436517" y="5696213"/>
            <a:ext cx="88984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Примечание: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Государство*- Объектом исчисления взносов государства является среднемесячная заработная плата, предшествующая двум годам текущего финансового года, определяемая уполномоченным органом в области государственной статистики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xmlns="" id="{5AA698E7-B6ED-4B98-AD5F-97F8D64DF93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442817" y="1376756"/>
          <a:ext cx="8898456" cy="41706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1208">
                  <a:extLst>
                    <a:ext uri="{9D8B030D-6E8A-4147-A177-3AD203B41FA5}">
                      <a16:colId xmlns:a16="http://schemas.microsoft.com/office/drawing/2014/main" xmlns="" val="58566116"/>
                    </a:ext>
                  </a:extLst>
                </a:gridCol>
                <a:gridCol w="1271208">
                  <a:extLst>
                    <a:ext uri="{9D8B030D-6E8A-4147-A177-3AD203B41FA5}">
                      <a16:colId xmlns:a16="http://schemas.microsoft.com/office/drawing/2014/main" xmlns="" val="2322015233"/>
                    </a:ext>
                  </a:extLst>
                </a:gridCol>
                <a:gridCol w="1271208">
                  <a:extLst>
                    <a:ext uri="{9D8B030D-6E8A-4147-A177-3AD203B41FA5}">
                      <a16:colId xmlns:a16="http://schemas.microsoft.com/office/drawing/2014/main" xmlns="" val="849465067"/>
                    </a:ext>
                  </a:extLst>
                </a:gridCol>
                <a:gridCol w="1271208">
                  <a:extLst>
                    <a:ext uri="{9D8B030D-6E8A-4147-A177-3AD203B41FA5}">
                      <a16:colId xmlns:a16="http://schemas.microsoft.com/office/drawing/2014/main" xmlns="" val="2983679035"/>
                    </a:ext>
                  </a:extLst>
                </a:gridCol>
                <a:gridCol w="1271208">
                  <a:extLst>
                    <a:ext uri="{9D8B030D-6E8A-4147-A177-3AD203B41FA5}">
                      <a16:colId xmlns:a16="http://schemas.microsoft.com/office/drawing/2014/main" xmlns="" val="4040902885"/>
                    </a:ext>
                  </a:extLst>
                </a:gridCol>
                <a:gridCol w="1271208">
                  <a:extLst>
                    <a:ext uri="{9D8B030D-6E8A-4147-A177-3AD203B41FA5}">
                      <a16:colId xmlns:a16="http://schemas.microsoft.com/office/drawing/2014/main" xmlns="" val="2435834804"/>
                    </a:ext>
                  </a:extLst>
                </a:gridCol>
                <a:gridCol w="1271208">
                  <a:extLst>
                    <a:ext uri="{9D8B030D-6E8A-4147-A177-3AD203B41FA5}">
                      <a16:colId xmlns:a16="http://schemas.microsoft.com/office/drawing/2014/main" xmlns="" val="269245287"/>
                    </a:ext>
                  </a:extLst>
                </a:gridCol>
              </a:tblGrid>
              <a:tr h="32349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Период</a:t>
                      </a:r>
                      <a:endParaRPr lang="ru-RU" sz="1100" b="1" i="0" u="none" strike="noStrike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70" marR="7370" marT="737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2017</a:t>
                      </a:r>
                      <a:endParaRPr lang="ru-RU" sz="1100" b="1" i="0" u="none" strike="noStrike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70" marR="7370" marT="737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2018</a:t>
                      </a:r>
                      <a:endParaRPr lang="ru-RU" sz="1100" b="1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70" marR="7370" marT="737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2019</a:t>
                      </a:r>
                      <a:endParaRPr lang="ru-RU" sz="1100" b="1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70" marR="7370" marT="737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2020</a:t>
                      </a:r>
                      <a:endParaRPr lang="ru-RU" sz="1100" b="1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70" marR="7370" marT="737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2021</a:t>
                      </a:r>
                      <a:endParaRPr lang="ru-RU" sz="1100" b="1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70" marR="7370" marT="737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2022</a:t>
                      </a:r>
                      <a:endParaRPr lang="ru-RU" sz="1100" b="1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70" marR="7370" marT="7370" marB="0" anchor="ctr"/>
                </a:tc>
                <a:extLst>
                  <a:ext uri="{0D108BD9-81ED-4DB2-BD59-A6C34878D82A}">
                    <a16:rowId xmlns:a16="http://schemas.microsoft.com/office/drawing/2014/main" xmlns="" val="1646208817"/>
                  </a:ext>
                </a:extLst>
              </a:tr>
              <a:tr h="32349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Работодатели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70" marR="7370" marT="737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1%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70" marR="7370" marT="737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1.5%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70" marR="7370" marT="737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1.5%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70" marR="7370" marT="737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2%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70" marR="7370" marT="737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2%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70" marR="7370" marT="737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3%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70" marR="7370" marT="7370" marB="0" anchor="ctr"/>
                </a:tc>
                <a:extLst>
                  <a:ext uri="{0D108BD9-81ED-4DB2-BD59-A6C34878D82A}">
                    <a16:rowId xmlns:a16="http://schemas.microsoft.com/office/drawing/2014/main" xmlns="" val="4058782143"/>
                  </a:ext>
                </a:extLst>
              </a:tr>
              <a:tr h="48176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ИП/КХ/Члены КХ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70" marR="7370" marT="737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5% от 2 МЗП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70" marR="7370" marT="737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0%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70" marR="7370" marT="737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0%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70" marR="7370" marT="737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5% от 1,4 МЗП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70" marR="7370" marT="737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5% от 1,4 МЗП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70" marR="7370" marT="737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5% от 1,4 МЗП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70" marR="7370" marT="7370" marB="0" anchor="ctr"/>
                </a:tc>
                <a:extLst>
                  <a:ext uri="{0D108BD9-81ED-4DB2-BD59-A6C34878D82A}">
                    <a16:rowId xmlns:a16="http://schemas.microsoft.com/office/drawing/2014/main" xmlns="" val="3203952074"/>
                  </a:ext>
                </a:extLst>
              </a:tr>
              <a:tr h="64003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Физ.лица ГПХ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70" marR="7370" marT="737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5% от дохода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70" marR="7370" marT="737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0%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70" marR="7370" marT="737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0%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70" marR="7370" marT="737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</a:rPr>
                        <a:t>1</a:t>
                      </a:r>
                      <a:r>
                        <a:rPr lang="ru-RU" sz="1100" u="none" strike="noStrike" dirty="0">
                          <a:effectLst/>
                        </a:rPr>
                        <a:t>% от начисленного дохода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70" marR="7370" marT="737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2% от начисленного дохода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70" marR="7370" marT="737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3% от начисленного дохода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70" marR="7370" marT="7370" marB="0" anchor="ctr"/>
                </a:tc>
                <a:extLst>
                  <a:ext uri="{0D108BD9-81ED-4DB2-BD59-A6C34878D82A}">
                    <a16:rowId xmlns:a16="http://schemas.microsoft.com/office/drawing/2014/main" xmlns="" val="2042157113"/>
                  </a:ext>
                </a:extLst>
              </a:tr>
              <a:tr h="64003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Работники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70" marR="7370" marT="737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0%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70" marR="7370" marT="737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0%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70" marR="7370" marT="737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0%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70" marR="7370" marT="737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1% от начисленного дохода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70" marR="7370" marT="737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1% от начисленного дохода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70" marR="7370" marT="737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2% от начисленного дохода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70" marR="7370" marT="7370" marB="0" anchor="ctr"/>
                </a:tc>
                <a:extLst>
                  <a:ext uri="{0D108BD9-81ED-4DB2-BD59-A6C34878D82A}">
                    <a16:rowId xmlns:a16="http://schemas.microsoft.com/office/drawing/2014/main" xmlns="" val="1471220295"/>
                  </a:ext>
                </a:extLst>
              </a:tr>
              <a:tr h="64699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Государство*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70" marR="7370" marT="737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0%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70" marR="7370" marT="737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0%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70" marR="7370" marT="737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0%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70" marR="7370" marT="737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1,4%,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70" marR="7370" marT="737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1,6%,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70" marR="7370" marT="737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 от 1,7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70" marR="7370" marT="7370" marB="0" anchor="ctr"/>
                </a:tc>
                <a:extLst>
                  <a:ext uri="{0D108BD9-81ED-4DB2-BD59-A6C34878D82A}">
                    <a16:rowId xmlns:a16="http://schemas.microsoft.com/office/drawing/2014/main" xmlns="" val="264302088"/>
                  </a:ext>
                </a:extLst>
              </a:tr>
              <a:tr h="111483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Самостоятельные плательщики (иные лица)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70" marR="7370" marT="737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0%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70" marR="7370" marT="737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0%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70" marR="7370" marT="737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0%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70" marR="7370" marT="737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5% от 1МЗП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70" marR="7370" marT="737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5% от 1МЗП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70" marR="7370" marT="737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5% от 1МЗП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70" marR="7370" marT="7370" marB="0" anchor="ctr"/>
                </a:tc>
                <a:extLst>
                  <a:ext uri="{0D108BD9-81ED-4DB2-BD59-A6C34878D82A}">
                    <a16:rowId xmlns:a16="http://schemas.microsoft.com/office/drawing/2014/main" xmlns="" val="2212867450"/>
                  </a:ext>
                </a:extLst>
              </a:tr>
            </a:tbl>
          </a:graphicData>
        </a:graphic>
      </p:graphicFrame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341" y="103854"/>
            <a:ext cx="2776244" cy="1148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7037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4779A650-8135-49E4-AD7A-0C5CAFA1F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37E3D-19A1-4ED2-9B6C-4A3DD4CFF281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5AF4FF49-233F-47F0-8BE7-5508EEAF0281}"/>
              </a:ext>
            </a:extLst>
          </p:cNvPr>
          <p:cNvSpPr/>
          <p:nvPr/>
        </p:nvSpPr>
        <p:spPr>
          <a:xfrm>
            <a:off x="977482" y="471655"/>
            <a:ext cx="10241534" cy="1014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07000"/>
              </a:lnSpc>
              <a:spcAft>
                <a:spcPts val="0"/>
              </a:spcAft>
            </a:pPr>
            <a:r>
              <a:rPr lang="ru-RU" sz="2800" b="1" spc="1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ДОХОДЫ, ПРИНИМАЕМЫЕ ДЛЯ </a:t>
            </a:r>
          </a:p>
          <a:p>
            <a:pPr algn="r">
              <a:lnSpc>
                <a:spcPct val="107000"/>
              </a:lnSpc>
              <a:spcAft>
                <a:spcPts val="0"/>
              </a:spcAft>
            </a:pPr>
            <a:r>
              <a:rPr lang="ru-RU" sz="2800" b="1" spc="1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ИСЧИСЛЕНИЯ ОТЧИСЛЕНИЙ И (ИЛИ) ВЗНОСОВ</a:t>
            </a:r>
            <a:endParaRPr lang="ru-RU" sz="2800" b="1" dirty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xmlns="" id="{727E9841-A75C-4B42-A6D6-A240A0250833}"/>
              </a:ext>
            </a:extLst>
          </p:cNvPr>
          <p:cNvCxnSpPr/>
          <p:nvPr/>
        </p:nvCxnSpPr>
        <p:spPr>
          <a:xfrm flipH="1">
            <a:off x="977482" y="1392386"/>
            <a:ext cx="3149" cy="4497089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xmlns="" id="{7575D24E-680F-4F04-94F8-A7171ECA4240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413067" y="1392387"/>
          <a:ext cx="9716041" cy="34844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628225">
                  <a:extLst>
                    <a:ext uri="{9D8B030D-6E8A-4147-A177-3AD203B41FA5}">
                      <a16:colId xmlns:a16="http://schemas.microsoft.com/office/drawing/2014/main" xmlns="" val="2993802237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xmlns="" val="3806936585"/>
                    </a:ext>
                  </a:extLst>
                </a:gridCol>
                <a:gridCol w="2954216">
                  <a:extLst>
                    <a:ext uri="{9D8B030D-6E8A-4147-A177-3AD203B41FA5}">
                      <a16:colId xmlns:a16="http://schemas.microsoft.com/office/drawing/2014/main" xmlns="" val="2536869638"/>
                    </a:ext>
                  </a:extLst>
                </a:gridCol>
              </a:tblGrid>
              <a:tr h="23013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</a:t>
                      </a:r>
                      <a:endParaRPr lang="ru-RU" sz="11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738" marR="8738" marT="8738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ru-RU" sz="11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738" marR="8738" marT="8738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ru-RU" sz="11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738" marR="8738" marT="8738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37110182"/>
                  </a:ext>
                </a:extLst>
              </a:tr>
              <a:tr h="268376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МЗП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738" marR="8738" marT="873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28 284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738" marR="8738" marT="873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42 500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738" marR="8738" marT="8738" marB="0" anchor="b"/>
                </a:tc>
                <a:extLst>
                  <a:ext uri="{0D108BD9-81ED-4DB2-BD59-A6C34878D82A}">
                    <a16:rowId xmlns:a16="http://schemas.microsoft.com/office/drawing/2014/main" xmlns="" val="1511711330"/>
                  </a:ext>
                </a:extLst>
              </a:tr>
              <a:tr h="82571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Ежемесячный объект, принимаемый для </a:t>
                      </a:r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исчисления отчислений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не должен превышать: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738" marR="8738" marT="873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МЗП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738" marR="8738" marT="873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МЗП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738" marR="8738" marT="8738" marB="0" anchor="b"/>
                </a:tc>
                <a:extLst>
                  <a:ext uri="{0D108BD9-81ED-4DB2-BD59-A6C34878D82A}">
                    <a16:rowId xmlns:a16="http://schemas.microsoft.com/office/drawing/2014/main" xmlns="" val="3994936083"/>
                  </a:ext>
                </a:extLst>
              </a:tr>
              <a:tr h="133448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Ежемесячный доход, принимаемый для </a:t>
                      </a:r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исчисления взносов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должен исчисляться по сумме всех видов доходов физического лица и не должен превышать: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738" marR="8738" marT="873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МЗП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738" marR="8738" marT="873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МЗП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738" marR="8738" marT="8738" marB="0" anchor="b"/>
                </a:tc>
                <a:extLst>
                  <a:ext uri="{0D108BD9-81ED-4DB2-BD59-A6C34878D82A}">
                    <a16:rowId xmlns:a16="http://schemas.microsoft.com/office/drawing/2014/main" xmlns="" val="646746507"/>
                  </a:ext>
                </a:extLst>
              </a:tr>
              <a:tr h="82571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Объектом </a:t>
                      </a:r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исчисления взносов ИП, лиц, занимающихся частной практикой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738" marR="8738" marT="873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МЗП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738" marR="8738" marT="873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1,4 МЗП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738" marR="8738" marT="8738" marB="0" anchor="b"/>
                </a:tc>
                <a:extLst>
                  <a:ext uri="{0D108BD9-81ED-4DB2-BD59-A6C34878D82A}">
                    <a16:rowId xmlns:a16="http://schemas.microsoft.com/office/drawing/2014/main" xmlns="" val="2433907565"/>
                  </a:ext>
                </a:extLst>
              </a:tr>
            </a:tbl>
          </a:graphicData>
        </a:graphic>
      </p:graphicFrame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33731F7F-E494-4EAD-B360-06E6A41851FD}"/>
              </a:ext>
            </a:extLst>
          </p:cNvPr>
          <p:cNvSpPr/>
          <p:nvPr/>
        </p:nvSpPr>
        <p:spPr>
          <a:xfrm>
            <a:off x="1492858" y="5067602"/>
            <a:ext cx="986094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Примечание: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Объектом исчисления отчислений и (или)  взносов является МЗП установленный на соответствующий финансовый год законом о республиканском бюджете</a:t>
            </a:r>
          </a:p>
        </p:txBody>
      </p:sp>
    </p:spTree>
    <p:extLst>
      <p:ext uri="{BB962C8B-B14F-4D97-AF65-F5344CB8AC3E}">
        <p14:creationId xmlns:p14="http://schemas.microsoft.com/office/powerpoint/2010/main" val="261656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609004D2-20AE-4503-96C8-2F76F3A21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37E3D-19A1-4ED2-9B6C-4A3DD4CFF281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E332F244-6044-4D44-B5E0-6612C67508B6}"/>
              </a:ext>
            </a:extLst>
          </p:cNvPr>
          <p:cNvSpPr/>
          <p:nvPr/>
        </p:nvSpPr>
        <p:spPr>
          <a:xfrm>
            <a:off x="411892" y="447111"/>
            <a:ext cx="1162723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ГОСУДАРСТВО УПЛАЧИВАЕТ ОСМС ЗА СЛЕДУЮЩИХ ЛИЦ:</a:t>
            </a:r>
            <a:endParaRPr lang="ru-RU" sz="3600" b="1" dirty="0">
              <a:solidFill>
                <a:srgbClr val="002060"/>
              </a:solidFill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xmlns="" id="{F888F883-097C-4584-A58C-05875F48D28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305168" y="1191303"/>
          <a:ext cx="10374047" cy="55314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6640">
                  <a:extLst>
                    <a:ext uri="{9D8B030D-6E8A-4147-A177-3AD203B41FA5}">
                      <a16:colId xmlns:a16="http://schemas.microsoft.com/office/drawing/2014/main" xmlns="" val="3614417669"/>
                    </a:ext>
                  </a:extLst>
                </a:gridCol>
                <a:gridCol w="5092094">
                  <a:extLst>
                    <a:ext uri="{9D8B030D-6E8A-4147-A177-3AD203B41FA5}">
                      <a16:colId xmlns:a16="http://schemas.microsoft.com/office/drawing/2014/main" xmlns="" val="1267534887"/>
                    </a:ext>
                  </a:extLst>
                </a:gridCol>
                <a:gridCol w="5005313">
                  <a:extLst>
                    <a:ext uri="{9D8B030D-6E8A-4147-A177-3AD203B41FA5}">
                      <a16:colId xmlns:a16="http://schemas.microsoft.com/office/drawing/2014/main" xmlns="" val="2460245871"/>
                    </a:ext>
                  </a:extLst>
                </a:gridCol>
              </a:tblGrid>
              <a:tr h="18272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5" marR="3005" marT="300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 год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5" marR="3005" marT="300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 год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5" marR="3005" marT="300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25377925"/>
                  </a:ext>
                </a:extLst>
              </a:tr>
              <a:tr h="18272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1" i="0" u="none" strike="noStrike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5" marR="3005" marT="300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дети;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5" marR="3005" marT="300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дети;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5" marR="3005" marT="3005" marB="0" anchor="ctr"/>
                </a:tc>
                <a:extLst>
                  <a:ext uri="{0D108BD9-81ED-4DB2-BD59-A6C34878D82A}">
                    <a16:rowId xmlns:a16="http://schemas.microsoft.com/office/drawing/2014/main" xmlns="" val="581874130"/>
                  </a:ext>
                </a:extLst>
              </a:tr>
              <a:tr h="18272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 b="1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5" marR="3005" marT="300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лица, зарегистрированные в качестве безработных;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5" marR="3005" marT="300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лица, зарегистрированные в качестве безработных;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5" marR="3005" marT="3005" marB="0" anchor="ctr"/>
                </a:tc>
                <a:extLst>
                  <a:ext uri="{0D108BD9-81ED-4DB2-BD59-A6C34878D82A}">
                    <a16:rowId xmlns:a16="http://schemas.microsoft.com/office/drawing/2014/main" xmlns="" val="2501701128"/>
                  </a:ext>
                </a:extLst>
              </a:tr>
              <a:tr h="18272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 b="1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5" marR="3005" marT="300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неработающие беременные женщины;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5" marR="3005" marT="300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неработающие беременные женщины;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5" marR="3005" marT="3005" marB="0" anchor="ctr"/>
                </a:tc>
                <a:extLst>
                  <a:ext uri="{0D108BD9-81ED-4DB2-BD59-A6C34878D82A}">
                    <a16:rowId xmlns:a16="http://schemas.microsoft.com/office/drawing/2014/main" xmlns="" val="1260803111"/>
                  </a:ext>
                </a:extLst>
              </a:tr>
              <a:tr h="53889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 b="1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5" marR="3005" marT="3005" marB="0" anchor="ctr"/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неработающие лица, фактически воспитывающие ребенка (детей) до достижения им (ими) возраста трех лет;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5" marR="3005" marT="3005" marB="0" anchor="ctr"/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неработающее лицо (один из законных представителей ребенка), воспитывающее ребенка (детей) до достижения им (ими) трех лет, за исключением лиц, предусмотренных подпунктом 5) настоящего пункта;</a:t>
                      </a:r>
                      <a:endParaRPr lang="ru-RU" sz="1200" b="1" i="0" u="none" strike="noStrike" dirty="0">
                        <a:solidFill>
                          <a:srgbClr val="548235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5" marR="3005" marT="3005" marB="0" anchor="ctr"/>
                </a:tc>
                <a:extLst>
                  <a:ext uri="{0D108BD9-81ED-4DB2-BD59-A6C34878D82A}">
                    <a16:rowId xmlns:a16="http://schemas.microsoft.com/office/drawing/2014/main" xmlns="" val="2383425830"/>
                  </a:ext>
                </a:extLst>
              </a:tr>
              <a:tr h="53889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b="1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5" marR="3005" marT="3005" marB="0" anchor="ctr"/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лица, находящиеся в отпусках в связи с рождением ребенка (детей), усыновлением (удочерением) новорожденного ребенка (детей), по уходу за ребенком (детьми) до достижения им (ими) возраста трех лет;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5" marR="3005" marT="300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лица, находящиеся в отпусках в связи с беременностью и родам, усыновлением (удочерением) новорожденного ребенка (детей), по уходу за ребенком (детьми) до достижения им (ими) возраста трех лет;</a:t>
                      </a:r>
                      <a:endParaRPr lang="ru-RU" sz="1200" b="1" i="0" u="none" strike="noStrike" dirty="0">
                        <a:solidFill>
                          <a:srgbClr val="548235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5" marR="3005" marT="3005" marB="0" anchor="ctr"/>
                </a:tc>
                <a:extLst>
                  <a:ext uri="{0D108BD9-81ED-4DB2-BD59-A6C34878D82A}">
                    <a16:rowId xmlns:a16="http://schemas.microsoft.com/office/drawing/2014/main" xmlns="" val="2101745928"/>
                  </a:ext>
                </a:extLst>
              </a:tr>
              <a:tr h="18272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200" b="1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5" marR="3005" marT="300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неработающие лица, осуществляющие уход за ребенком-инвалидом;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5" marR="3005" marT="300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неработающие лица, осуществляющие уход за ребенком-инвалидом;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5" marR="3005" marT="3005" marB="0" anchor="ctr"/>
                </a:tc>
                <a:extLst>
                  <a:ext uri="{0D108BD9-81ED-4DB2-BD59-A6C34878D82A}">
                    <a16:rowId xmlns:a16="http://schemas.microsoft.com/office/drawing/2014/main" xmlns="" val="1869529722"/>
                  </a:ext>
                </a:extLst>
              </a:tr>
              <a:tr h="36024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200" b="1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5" marR="3005" marT="300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получатели пенсионных выплат, в том числе участники и инвалиды Великой Отечественной войны;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5" marR="3005" marT="300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получатели пенсионных выплат, в том числе участники и инвалиды Великой Отечественной войны;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5" marR="3005" marT="3005" marB="0" anchor="ctr"/>
                </a:tc>
                <a:extLst>
                  <a:ext uri="{0D108BD9-81ED-4DB2-BD59-A6C34878D82A}">
                    <a16:rowId xmlns:a16="http://schemas.microsoft.com/office/drawing/2014/main" xmlns="" val="1859635939"/>
                  </a:ext>
                </a:extLst>
              </a:tr>
              <a:tr h="53889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200" b="1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5" marR="3005" marT="300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лица, отбывающие наказание по приговору суда в учреждениях уголовно-исполнительной (пенитенциарной) системы (за исключением учреждений минимальной безопасности);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5" marR="3005" marT="300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лица, отбывающие наказание по приговору суда в учреждениях уголовно-исполнительной (пенитенциарной) системы (за исключением учреждений минимальной безопасности);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5" marR="3005" marT="3005" marB="0" anchor="ctr"/>
                </a:tc>
                <a:extLst>
                  <a:ext uri="{0D108BD9-81ED-4DB2-BD59-A6C34878D82A}">
                    <a16:rowId xmlns:a16="http://schemas.microsoft.com/office/drawing/2014/main" xmlns="" val="2974942182"/>
                  </a:ext>
                </a:extLst>
              </a:tr>
              <a:tr h="18272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200" b="1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5" marR="3005" marT="300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лица, содержащиеся в следственных изоляторах;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5" marR="3005" marT="300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лица, содержащиеся в следственных изоляторах;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5" marR="3005" marT="3005" marB="0" anchor="ctr"/>
                </a:tc>
                <a:extLst>
                  <a:ext uri="{0D108BD9-81ED-4DB2-BD59-A6C34878D82A}">
                    <a16:rowId xmlns:a16="http://schemas.microsoft.com/office/drawing/2014/main" xmlns="" val="2161728025"/>
                  </a:ext>
                </a:extLst>
              </a:tr>
              <a:tr h="18272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200" b="1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5" marR="3005" marT="300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неработающие </a:t>
                      </a:r>
                      <a:r>
                        <a:rPr lang="ru-RU" sz="12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оралманы</a:t>
                      </a:r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5" marR="3005" marT="300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неработающие </a:t>
                      </a:r>
                      <a:r>
                        <a:rPr lang="ru-RU" sz="12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оралманы</a:t>
                      </a:r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5" marR="3005" marT="3005" marB="0" anchor="ctr"/>
                </a:tc>
                <a:extLst>
                  <a:ext uri="{0D108BD9-81ED-4DB2-BD59-A6C34878D82A}">
                    <a16:rowId xmlns:a16="http://schemas.microsoft.com/office/drawing/2014/main" xmlns="" val="1721583110"/>
                  </a:ext>
                </a:extLst>
              </a:tr>
              <a:tr h="53889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200" b="1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5" marR="3005" marT="300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многодетные матери, награжденные подвесками "Алтын </a:t>
                      </a:r>
                      <a:r>
                        <a:rPr lang="ru-RU" sz="12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алқа</a:t>
                      </a:r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", "</a:t>
                      </a:r>
                      <a:r>
                        <a:rPr lang="ru-RU" sz="12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Күміс</a:t>
                      </a:r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алқа</a:t>
                      </a:r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 или получившие ранее звание "Мать-героиня", а также награжденные орденами "Материнская слава" I и II степени;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5" marR="3005" marT="300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многодетные матери, награжденные подвесками "Алтын алқа", "Күміс алқа" или получившие ранее звание "Мать-героиня", а также награжденные орденами "Материнская слава" I и II степени;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5" marR="3005" marT="3005" marB="0" anchor="ctr"/>
                </a:tc>
                <a:extLst>
                  <a:ext uri="{0D108BD9-81ED-4DB2-BD59-A6C34878D82A}">
                    <a16:rowId xmlns:a16="http://schemas.microsoft.com/office/drawing/2014/main" xmlns="" val="2846973255"/>
                  </a:ext>
                </a:extLst>
              </a:tr>
              <a:tr h="18272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200" b="1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5" marR="3005" marT="300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инвалиды;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5" marR="3005" marT="300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инвалиды;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5" marR="3005" marT="3005" marB="0" anchor="ctr"/>
                </a:tc>
                <a:extLst>
                  <a:ext uri="{0D108BD9-81ED-4DB2-BD59-A6C34878D82A}">
                    <a16:rowId xmlns:a16="http://schemas.microsoft.com/office/drawing/2014/main" xmlns="" val="2679721325"/>
                  </a:ext>
                </a:extLst>
              </a:tr>
              <a:tr h="53889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200" b="1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5" marR="3005" marT="300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лица, обучающиеся по очной форме обучения в организациях среднего, технического и профессионального, </a:t>
                      </a:r>
                      <a:r>
                        <a:rPr lang="ru-RU" sz="12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послесреднего</a:t>
                      </a:r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высшего образования, а также послевузовского образования;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5" marR="3005" marT="300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лица, обучающиеся по очной форме обучения в организациях среднего, технического и профессионального, послесреднего, высшего образования, а также послевузовского образования;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5" marR="3005" marT="3005" marB="0" anchor="ctr"/>
                </a:tc>
                <a:extLst>
                  <a:ext uri="{0D108BD9-81ED-4DB2-BD59-A6C34878D82A}">
                    <a16:rowId xmlns:a16="http://schemas.microsoft.com/office/drawing/2014/main" xmlns="" val="1849685391"/>
                  </a:ext>
                </a:extLst>
              </a:tr>
              <a:tr h="89619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200" b="1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5" marR="3005" marT="300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лица, завершившие обучение по очной форме обучения в организациях среднего, технического и профессионального, </a:t>
                      </a:r>
                      <a:r>
                        <a:rPr lang="ru-RU" sz="1200" b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послесреднего</a:t>
                      </a:r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высшего образования, а также послевузовского образования в течение трех календарных месяцев, следующих за месяцем, в котором завершено обучение;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5" marR="3005" marT="300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ИСКЛЮЧЕН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5" marR="3005" marT="3005" marB="0" anchor="ctr"/>
                </a:tc>
                <a:extLst>
                  <a:ext uri="{0D108BD9-81ED-4DB2-BD59-A6C34878D82A}">
                    <a16:rowId xmlns:a16="http://schemas.microsoft.com/office/drawing/2014/main" xmlns="" val="3184763718"/>
                  </a:ext>
                </a:extLst>
              </a:tr>
            </a:tbl>
          </a:graphicData>
        </a:graphic>
      </p:graphicFrame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xmlns="" id="{5247A798-6D11-4256-AB33-DAD8E1096074}"/>
              </a:ext>
            </a:extLst>
          </p:cNvPr>
          <p:cNvCxnSpPr/>
          <p:nvPr/>
        </p:nvCxnSpPr>
        <p:spPr>
          <a:xfrm flipH="1">
            <a:off x="1047820" y="1400202"/>
            <a:ext cx="3149" cy="4497089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6690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0854BAC0-A67C-4FBE-AFCD-984BED244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37E3D-19A1-4ED2-9B6C-4A3DD4CFF281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34FAB1A8-DE97-4638-9217-B8708C2ED9DF}"/>
              </a:ext>
            </a:extLst>
          </p:cNvPr>
          <p:cNvSpPr/>
          <p:nvPr/>
        </p:nvSpPr>
        <p:spPr>
          <a:xfrm>
            <a:off x="2570205" y="542389"/>
            <a:ext cx="797422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ea typeface="+mj-ea"/>
                <a:cs typeface="Times New Roman" panose="02020603050405020304" pitchFamily="18" charset="0"/>
              </a:rPr>
              <a:t>ЕДИНЫЙ СОВОКУПНЫЙ ПЛАТЕЖ (ЕСП)</a:t>
            </a:r>
            <a:endParaRPr lang="ru-RU" sz="3600" dirty="0">
              <a:solidFill>
                <a:srgbClr val="002060"/>
              </a:solidFill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xmlns="" id="{5EA2C288-4F74-4AC3-895B-0544699FF10F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742832" y="1356703"/>
          <a:ext cx="8943379" cy="335597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4391">
                  <a:extLst>
                    <a:ext uri="{9D8B030D-6E8A-4147-A177-3AD203B41FA5}">
                      <a16:colId xmlns:a16="http://schemas.microsoft.com/office/drawing/2014/main" xmlns="" val="3413570081"/>
                    </a:ext>
                  </a:extLst>
                </a:gridCol>
                <a:gridCol w="6418988">
                  <a:extLst>
                    <a:ext uri="{9D8B030D-6E8A-4147-A177-3AD203B41FA5}">
                      <a16:colId xmlns:a16="http://schemas.microsoft.com/office/drawing/2014/main" xmlns="" val="561955461"/>
                    </a:ext>
                  </a:extLst>
                </a:gridCol>
              </a:tblGrid>
              <a:tr h="1623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Налоговый режим</a:t>
                      </a:r>
                      <a:endParaRPr lang="ru-RU" sz="11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03" marR="9103" marT="9103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="1" kern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Единый совокупный платеж (ЕСП)</a:t>
                      </a:r>
                      <a:endParaRPr lang="ru-RU" sz="11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03" marR="9103" marT="9103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52126211"/>
                  </a:ext>
                </a:extLst>
              </a:tr>
              <a:tr h="411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Регистрация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03" marR="9103" marT="91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нет отдельной регистрации                                                                                                                                                          начала уплаты постановка на учет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03" marR="9103" marT="9103" marB="0" anchor="b"/>
                </a:tc>
                <a:extLst>
                  <a:ext uri="{0D108BD9-81ED-4DB2-BD59-A6C34878D82A}">
                    <a16:rowId xmlns:a16="http://schemas.microsoft.com/office/drawing/2014/main" xmlns="" val="1017193184"/>
                  </a:ext>
                </a:extLst>
              </a:tr>
              <a:tr h="112675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Что надо платить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03" marR="9103" marT="91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МРП - 2525 тенге для города, 0,5 МРП -1263 тенге для села в месяц.                                                                                                           А) ИПН: 252/165 тенге                                                                                                                                                     Б) ОПВ: 758/379 тенге                                                                                                                                                В) Соц. Отчисления: 505/253 тенге                                                                                                                             </a:t>
                      </a:r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Г) ОСМС: 1010/505 (40% от 1/ 0,5 МРП)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03" marR="9103" marT="9103" marB="0" anchor="b"/>
                </a:tc>
                <a:extLst>
                  <a:ext uri="{0D108BD9-81ED-4DB2-BD59-A6C34878D82A}">
                    <a16:rowId xmlns:a16="http://schemas.microsoft.com/office/drawing/2014/main" xmlns="" val="111497226"/>
                  </a:ext>
                </a:extLst>
              </a:tr>
              <a:tr h="16718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Отчетность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03" marR="9103" marT="91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предоставляют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03" marR="9103" marT="9103" marB="0" anchor="b"/>
                </a:tc>
                <a:extLst>
                  <a:ext uri="{0D108BD9-81ED-4DB2-BD59-A6C34878D82A}">
                    <a16:rowId xmlns:a16="http://schemas.microsoft.com/office/drawing/2014/main" xmlns="" val="1882866795"/>
                  </a:ext>
                </a:extLst>
              </a:tr>
              <a:tr h="16718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Предельный доход для применения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03" marR="9103" marT="91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1 176 МРП в год- 2 969 400 тенге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03" marR="9103" marT="9103" marB="0" anchor="b"/>
                </a:tc>
                <a:extLst>
                  <a:ext uri="{0D108BD9-81ED-4DB2-BD59-A6C34878D82A}">
                    <a16:rowId xmlns:a16="http://schemas.microsoft.com/office/drawing/2014/main" xmlns="" val="1845993672"/>
                  </a:ext>
                </a:extLst>
              </a:tr>
              <a:tr h="341035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Условия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03" marR="9103" marT="91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 наемных работников                                                                                                                                      Оказание услуг, реализация услуг личного подсобного хозяйства, только для физических лиц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03" marR="9103" marT="9103" marB="0" anchor="b"/>
                </a:tc>
                <a:extLst>
                  <a:ext uri="{0D108BD9-81ED-4DB2-BD59-A6C34878D82A}">
                    <a16:rowId xmlns:a16="http://schemas.microsoft.com/office/drawing/2014/main" xmlns="" val="2362715491"/>
                  </a:ext>
                </a:extLst>
              </a:tr>
              <a:tr h="94277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НПА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03" marR="9103" marT="91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В соответствии со ст.774 Кодекса Республики Казахстан «О налогах и других обязательных платежах в бюджет»                                                                                                                                                                       2. ст.14 Закона об ОСМС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03" marR="9103" marT="9103" marB="0" anchor="b"/>
                </a:tc>
                <a:extLst>
                  <a:ext uri="{0D108BD9-81ED-4DB2-BD59-A6C34878D82A}">
                    <a16:rowId xmlns:a16="http://schemas.microsoft.com/office/drawing/2014/main" xmlns="" val="3598663749"/>
                  </a:ext>
                </a:extLst>
              </a:tr>
            </a:tbl>
          </a:graphicData>
        </a:graphic>
      </p:graphicFrame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xmlns="" id="{E76BB401-063A-437A-A600-C1BEF53437CB}"/>
              </a:ext>
            </a:extLst>
          </p:cNvPr>
          <p:cNvCxnSpPr/>
          <p:nvPr/>
        </p:nvCxnSpPr>
        <p:spPr>
          <a:xfrm flipH="1">
            <a:off x="1055636" y="1356703"/>
            <a:ext cx="3149" cy="4497089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62A7509A-03F5-47FD-863B-00AC85A4E71B}"/>
              </a:ext>
            </a:extLst>
          </p:cNvPr>
          <p:cNvSpPr/>
          <p:nvPr/>
        </p:nvSpPr>
        <p:spPr>
          <a:xfrm>
            <a:off x="1638572" y="4976218"/>
            <a:ext cx="9018955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Примеры: 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 </a:t>
            </a:r>
            <a: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(личный водитель)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разовый наемный труд </a:t>
            </a:r>
            <a: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(ремонт бытовой техники, сантехники и т.д.), 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отдельные частные услуги </a:t>
            </a:r>
            <a: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(репетиторы, няни, сиделки, вязание на заказ)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артисты </a:t>
            </a:r>
            <a: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(тамада, музыканты и другие), 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программирование </a:t>
            </a:r>
            <a: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(установка ОС, анти-вирус и т.д.), 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пасеки и продажа меда, продажа молока, картофеля, выращенного в своем личном подсобном хозяйстве, другим физическим лицам и др.</a:t>
            </a:r>
          </a:p>
          <a:p>
            <a:r>
              <a:rPr lang="ru-RU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Примечание: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Плательщиками ЕСП не могут быть иностранцы и лица без гражданства, а также лица, осуществляющие деятельность через стационарные точки (коммерческие объекты - торговые объекты, рынки и т.п.), сдающие в аренду имущество, за исключением жилища.</a:t>
            </a:r>
            <a:endParaRPr lang="ru-RU" sz="1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100" dirty="0">
              <a:solidFill>
                <a:srgbClr val="2222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07771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Картинки по запросу иконка деньг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248" y="1599995"/>
            <a:ext cx="2618556" cy="2562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4079891" y="3366132"/>
            <a:ext cx="727390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627F1F"/>
                </a:solidFill>
                <a:latin typeface="FS Joey Pro"/>
              </a:rPr>
              <a:t>ВЗЫСКАНИЕ</a:t>
            </a:r>
          </a:p>
          <a:p>
            <a:endParaRPr lang="ru-RU" sz="2400" dirty="0">
              <a:solidFill>
                <a:srgbClr val="FF0000"/>
              </a:solidFill>
            </a:endParaRPr>
          </a:p>
          <a:p>
            <a:r>
              <a:rPr lang="ru-RU" sz="2400" b="1" dirty="0">
                <a:solidFill>
                  <a:srgbClr val="002060"/>
                </a:solidFill>
              </a:rPr>
              <a:t>Органы </a:t>
            </a:r>
            <a:r>
              <a:rPr lang="ru-RU" sz="2400" b="1" dirty="0" err="1">
                <a:solidFill>
                  <a:srgbClr val="002060"/>
                </a:solidFill>
              </a:rPr>
              <a:t>госдоходов</a:t>
            </a:r>
            <a:r>
              <a:rPr lang="ru-RU" sz="2400" b="1" dirty="0">
                <a:solidFill>
                  <a:srgbClr val="002060"/>
                </a:solidFill>
              </a:rPr>
              <a:t> вправе взыскивать с банковских счетов плательщика деньги в пределах образовавшейся задолженности</a:t>
            </a:r>
            <a:r>
              <a:rPr lang="ru-RU" sz="2400" b="1" dirty="0" smtClean="0">
                <a:solidFill>
                  <a:srgbClr val="002060"/>
                </a:solidFill>
              </a:rPr>
              <a:t>.</a:t>
            </a:r>
            <a:endParaRPr lang="ru-RU" sz="2400" b="1" dirty="0">
              <a:solidFill>
                <a:srgbClr val="002060"/>
              </a:solidFill>
            </a:endParaRPr>
          </a:p>
        </p:txBody>
      </p:sp>
      <p:cxnSp>
        <p:nvCxnSpPr>
          <p:cNvPr id="8" name="Прямая соединительная линия 7"/>
          <p:cNvCxnSpPr>
            <a:cxnSpLocks/>
          </p:cNvCxnSpPr>
          <p:nvPr/>
        </p:nvCxnSpPr>
        <p:spPr>
          <a:xfrm>
            <a:off x="4064127" y="3060144"/>
            <a:ext cx="7212724" cy="0"/>
          </a:xfrm>
          <a:prstGeom prst="line">
            <a:avLst/>
          </a:prstGeom>
          <a:ln w="3810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4064127" y="445833"/>
            <a:ext cx="704953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627F1F"/>
                </a:solidFill>
                <a:latin typeface="FS Joey Pro"/>
              </a:rPr>
              <a:t>ЗАДОЛЖЕННОСТЬ ПО ОСМС </a:t>
            </a:r>
          </a:p>
          <a:p>
            <a:endParaRPr lang="ru-RU" sz="24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ru-RU" sz="2400" b="1" dirty="0">
                <a:solidFill>
                  <a:srgbClr val="002060"/>
                </a:solidFill>
              </a:rPr>
              <a:t>Подлежит перечислению  с начисленной пеней в размере </a:t>
            </a:r>
            <a:r>
              <a:rPr lang="ru-RU" sz="2400" b="1" dirty="0" smtClean="0">
                <a:solidFill>
                  <a:srgbClr val="002060"/>
                </a:solidFill>
              </a:rPr>
              <a:t>1,25-кратной </a:t>
            </a:r>
            <a:r>
              <a:rPr lang="ru-RU" sz="2400" b="1" dirty="0">
                <a:solidFill>
                  <a:srgbClr val="002060"/>
                </a:solidFill>
              </a:rPr>
              <a:t>официальной ставки рефинансирования за каждый день просрочки, включая день оплаты</a:t>
            </a:r>
            <a:r>
              <a:rPr lang="ru-RU" sz="2400" b="1" dirty="0" smtClean="0">
                <a:solidFill>
                  <a:srgbClr val="002060"/>
                </a:solidFill>
              </a:rPr>
              <a:t>. 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E2DC0-56CC-4DF7-9C00-9E148FAF7432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65659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FD998F1-4C5C-4497-B3BA-BA8CB19959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128" y="524263"/>
            <a:ext cx="8538419" cy="539164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rgbClr val="627F1F"/>
                </a:solidFill>
                <a:latin typeface="FS Joey Pro"/>
                <a:cs typeface="Times New Roman" panose="02020603050405020304" pitchFamily="18" charset="0"/>
              </a:rPr>
              <a:t>        </a:t>
            </a:r>
            <a:r>
              <a:rPr lang="ru-RU" sz="1800" b="1" dirty="0">
                <a:solidFill>
                  <a:srgbClr val="627F1F"/>
                </a:solidFill>
                <a:latin typeface="FS Joey Pro"/>
                <a:cs typeface="Times New Roman" panose="02020603050405020304" pitchFamily="18" charset="0"/>
              </a:rPr>
              <a:t>ОТ УПЛАТЫ ОТЧИСЛЕНИЙ ОСВОЖДАЮТСЯ РАБОТОДАТЕЛИ ЗА:</a:t>
            </a:r>
            <a:br>
              <a:rPr lang="ru-RU" sz="1800" b="1" dirty="0">
                <a:solidFill>
                  <a:srgbClr val="627F1F"/>
                </a:solidFill>
                <a:latin typeface="FS Joey Pro"/>
                <a:cs typeface="Times New Roman" panose="02020603050405020304" pitchFamily="18" charset="0"/>
              </a:rPr>
            </a:br>
            <a:endParaRPr lang="ru-RU" sz="1800" b="1" dirty="0">
              <a:solidFill>
                <a:srgbClr val="627F1F"/>
              </a:solidFill>
              <a:latin typeface="FS Joey Pro"/>
              <a:cs typeface="Times New Roman" panose="02020603050405020304" pitchFamily="18" charset="0"/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A0C63DA7-DFD6-45CC-B535-525E20E252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7852" y="1145806"/>
            <a:ext cx="10363826" cy="52732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 err="1" smtClean="0">
                <a:solidFill>
                  <a:srgbClr val="002060"/>
                </a:solidFill>
                <a:cs typeface="Times New Roman" panose="02020603050405020304" pitchFamily="18" charset="0"/>
              </a:rPr>
              <a:t>д</a:t>
            </a:r>
            <a:r>
              <a:rPr lang="x-none" sz="2000" b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ет</a:t>
            </a:r>
            <a:r>
              <a:rPr lang="ru-RU" sz="2000" b="1" dirty="0">
                <a:solidFill>
                  <a:srgbClr val="002060"/>
                </a:solidFill>
                <a:cs typeface="Times New Roman" panose="02020603050405020304" pitchFamily="18" charset="0"/>
              </a:rPr>
              <a:t>ей</a:t>
            </a:r>
            <a:r>
              <a:rPr lang="x-none" sz="2000" b="1" dirty="0">
                <a:solidFill>
                  <a:srgbClr val="002060"/>
                </a:solidFill>
                <a:cs typeface="Times New Roman" panose="02020603050405020304" pitchFamily="18" charset="0"/>
              </a:rPr>
              <a:t>;</a:t>
            </a:r>
            <a:endParaRPr lang="ru-RU" sz="2000" b="1" dirty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pPr marL="285750" indent="-285750"/>
            <a:r>
              <a:rPr lang="ru-RU" sz="2000" b="1" dirty="0" smtClean="0">
                <a:solidFill>
                  <a:srgbClr val="002060"/>
                </a:solidFill>
              </a:rPr>
              <a:t>лиц, находящихся </a:t>
            </a:r>
            <a:r>
              <a:rPr lang="ru-RU" sz="2000" b="1" dirty="0">
                <a:solidFill>
                  <a:srgbClr val="002060"/>
                </a:solidFill>
              </a:rPr>
              <a:t>в отпусках в связи с беременностью и родами, усыновлением (удочерением) новорожденного ребенка (детей), по уходу за ребенком (детьми) до достижения им (ими) возраста трех лет</a:t>
            </a:r>
            <a:r>
              <a:rPr lang="ru-RU" sz="2000" b="1" dirty="0" smtClean="0">
                <a:solidFill>
                  <a:srgbClr val="002060"/>
                </a:solidFill>
              </a:rPr>
              <a:t>;</a:t>
            </a:r>
            <a:endParaRPr lang="ru-RU" sz="2000" b="1" dirty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x-none" sz="2000" b="1" dirty="0">
                <a:solidFill>
                  <a:srgbClr val="002060"/>
                </a:solidFill>
                <a:cs typeface="Times New Roman" panose="02020603050405020304" pitchFamily="18" charset="0"/>
              </a:rPr>
              <a:t>получател</a:t>
            </a:r>
            <a:r>
              <a:rPr lang="ru-RU" sz="2000" b="1" dirty="0">
                <a:solidFill>
                  <a:srgbClr val="002060"/>
                </a:solidFill>
                <a:cs typeface="Times New Roman" panose="02020603050405020304" pitchFamily="18" charset="0"/>
              </a:rPr>
              <a:t>ей</a:t>
            </a:r>
            <a:r>
              <a:rPr lang="x-none" sz="2000" b="1" dirty="0">
                <a:solidFill>
                  <a:srgbClr val="002060"/>
                </a:solidFill>
                <a:cs typeface="Times New Roman" panose="02020603050405020304" pitchFamily="18" charset="0"/>
              </a:rPr>
              <a:t> пенсионных </a:t>
            </a:r>
            <a:r>
              <a:rPr lang="x-none" sz="2000" b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выплат;</a:t>
            </a:r>
            <a:endParaRPr lang="ru-RU" sz="2000" b="1" dirty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pPr fontAlgn="base"/>
            <a:r>
              <a:rPr lang="ru-RU" sz="2000" b="1" dirty="0" smtClean="0">
                <a:solidFill>
                  <a:srgbClr val="002060"/>
                </a:solidFill>
              </a:rPr>
              <a:t>многодетных матерей, награжденных </a:t>
            </a:r>
            <a:r>
              <a:rPr lang="ru-RU" sz="2000" b="1" dirty="0">
                <a:solidFill>
                  <a:srgbClr val="002060"/>
                </a:solidFill>
              </a:rPr>
              <a:t>подвесками "Алтын </a:t>
            </a:r>
            <a:r>
              <a:rPr lang="ru-RU" sz="2000" b="1" dirty="0" err="1">
                <a:solidFill>
                  <a:srgbClr val="002060"/>
                </a:solidFill>
              </a:rPr>
              <a:t>алқа</a:t>
            </a:r>
            <a:r>
              <a:rPr lang="ru-RU" sz="2000" b="1" dirty="0">
                <a:solidFill>
                  <a:srgbClr val="002060"/>
                </a:solidFill>
              </a:rPr>
              <a:t>", "</a:t>
            </a:r>
            <a:r>
              <a:rPr lang="ru-RU" sz="2000" b="1" dirty="0" err="1">
                <a:solidFill>
                  <a:srgbClr val="002060"/>
                </a:solidFill>
              </a:rPr>
              <a:t>Күміс</a:t>
            </a:r>
            <a:r>
              <a:rPr lang="ru-RU" sz="2000" b="1" dirty="0">
                <a:solidFill>
                  <a:srgbClr val="002060"/>
                </a:solidFill>
              </a:rPr>
              <a:t> </a:t>
            </a:r>
            <a:r>
              <a:rPr lang="ru-RU" sz="2000" b="1" dirty="0" err="1">
                <a:solidFill>
                  <a:srgbClr val="002060"/>
                </a:solidFill>
              </a:rPr>
              <a:t>алқа</a:t>
            </a:r>
            <a:r>
              <a:rPr lang="ru-RU" sz="2000" b="1" dirty="0">
                <a:solidFill>
                  <a:srgbClr val="002060"/>
                </a:solidFill>
              </a:rPr>
              <a:t>" или </a:t>
            </a:r>
            <a:r>
              <a:rPr lang="ru-RU" sz="2000" b="1" dirty="0" smtClean="0">
                <a:solidFill>
                  <a:srgbClr val="002060"/>
                </a:solidFill>
              </a:rPr>
              <a:t>получивших </a:t>
            </a:r>
            <a:r>
              <a:rPr lang="ru-RU" sz="2000" b="1" dirty="0">
                <a:solidFill>
                  <a:srgbClr val="002060"/>
                </a:solidFill>
              </a:rPr>
              <a:t>ранее звание "Мать-героиня", а также </a:t>
            </a:r>
            <a:r>
              <a:rPr lang="ru-RU" sz="2000" b="1" dirty="0" smtClean="0">
                <a:solidFill>
                  <a:srgbClr val="002060"/>
                </a:solidFill>
              </a:rPr>
              <a:t>награжденных </a:t>
            </a:r>
            <a:r>
              <a:rPr lang="ru-RU" sz="2000" b="1" dirty="0">
                <a:solidFill>
                  <a:srgbClr val="002060"/>
                </a:solidFill>
              </a:rPr>
              <a:t>орденами "Материнская слава" I и II степени;</a:t>
            </a:r>
          </a:p>
          <a:p>
            <a:pPr fontAlgn="base"/>
            <a:r>
              <a:rPr lang="ru-RU" sz="2000" b="1" dirty="0">
                <a:solidFill>
                  <a:srgbClr val="002060"/>
                </a:solidFill>
              </a:rPr>
              <a:t> </a:t>
            </a:r>
            <a:r>
              <a:rPr lang="ru-RU" sz="2000" b="1" dirty="0" smtClean="0">
                <a:solidFill>
                  <a:srgbClr val="002060"/>
                </a:solidFill>
              </a:rPr>
              <a:t>инвалидов;</a:t>
            </a:r>
            <a:endParaRPr lang="ru-RU" sz="2000" b="1" dirty="0">
              <a:solidFill>
                <a:srgbClr val="002060"/>
              </a:solidFill>
            </a:endParaRPr>
          </a:p>
          <a:p>
            <a:pPr fontAlgn="base"/>
            <a:r>
              <a:rPr lang="ru-RU" sz="2000" b="1" dirty="0" smtClean="0">
                <a:solidFill>
                  <a:srgbClr val="002060"/>
                </a:solidFill>
              </a:rPr>
              <a:t> лиц, обучающихся </a:t>
            </a:r>
            <a:r>
              <a:rPr lang="ru-RU" sz="2000" b="1" dirty="0">
                <a:solidFill>
                  <a:srgbClr val="002060"/>
                </a:solidFill>
              </a:rPr>
              <a:t>по очной форме обучения в организациях среднего, технического и профессионального, </a:t>
            </a:r>
            <a:r>
              <a:rPr lang="ru-RU" sz="2000" b="1" dirty="0" err="1">
                <a:solidFill>
                  <a:srgbClr val="002060"/>
                </a:solidFill>
              </a:rPr>
              <a:t>послесреднего</a:t>
            </a:r>
            <a:r>
              <a:rPr lang="ru-RU" sz="2000" b="1" dirty="0">
                <a:solidFill>
                  <a:srgbClr val="002060"/>
                </a:solidFill>
              </a:rPr>
              <a:t>, высшего образования, а также послевузовского образования;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военнослужащих</a:t>
            </a:r>
            <a:r>
              <a:rPr lang="ru-RU" sz="2000" b="1" dirty="0">
                <a:solidFill>
                  <a:srgbClr val="002060"/>
                </a:solidFill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rgbClr val="002060"/>
                </a:solidFill>
                <a:cs typeface="Times New Roman" panose="02020603050405020304" pitchFamily="18" charset="0"/>
              </a:rPr>
              <a:t>сотрудников специальных государственных органов;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rgbClr val="002060"/>
                </a:solidFill>
                <a:cs typeface="Times New Roman" panose="02020603050405020304" pitchFamily="18" charset="0"/>
              </a:rPr>
              <a:t>сотрудников правоохранительных органов.</a:t>
            </a:r>
          </a:p>
        </p:txBody>
      </p:sp>
    </p:spTree>
    <p:extLst>
      <p:ext uri="{BB962C8B-B14F-4D97-AF65-F5344CB8AC3E}">
        <p14:creationId xmlns:p14="http://schemas.microsoft.com/office/powerpoint/2010/main" val="4835697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9EC220A-246C-400A-B260-8D11DE5402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0664" y="333509"/>
            <a:ext cx="10364451" cy="841167"/>
          </a:xfrm>
        </p:spPr>
        <p:txBody>
          <a:bodyPr>
            <a:normAutofit fontScale="90000"/>
          </a:bodyPr>
          <a:lstStyle/>
          <a:p>
            <a:pPr algn="r"/>
            <a:r>
              <a:rPr lang="ru-RU" sz="2200" b="1" dirty="0">
                <a:solidFill>
                  <a:srgbClr val="627F1F"/>
                </a:solidFill>
                <a:latin typeface="FS Joey Pro"/>
                <a:cs typeface="Times New Roman" panose="02020603050405020304" pitchFamily="18" charset="0"/>
              </a:rPr>
              <a:t>             </a:t>
            </a:r>
            <a:r>
              <a:rPr lang="ru-RU" sz="2200" b="1" dirty="0" smtClean="0">
                <a:solidFill>
                  <a:srgbClr val="627F1F"/>
                </a:solidFill>
                <a:latin typeface="FS Joey Pro"/>
                <a:cs typeface="Times New Roman" panose="02020603050405020304" pitchFamily="18" charset="0"/>
              </a:rPr>
              <a:t>ОТЧИСЛЕНИЯ И (ИЛИ) ВЗНОСЫ В ФОНД </a:t>
            </a:r>
            <a:br>
              <a:rPr lang="ru-RU" sz="2200" b="1" dirty="0" smtClean="0">
                <a:solidFill>
                  <a:srgbClr val="627F1F"/>
                </a:solidFill>
                <a:latin typeface="FS Joey Pro"/>
                <a:cs typeface="Times New Roman" panose="02020603050405020304" pitchFamily="18" charset="0"/>
              </a:rPr>
            </a:br>
            <a:r>
              <a:rPr lang="ru-RU" sz="2200" b="1" u="sng" dirty="0" smtClean="0">
                <a:solidFill>
                  <a:srgbClr val="627F1F"/>
                </a:solidFill>
                <a:latin typeface="FS Joey Pro"/>
                <a:cs typeface="Times New Roman" panose="02020603050405020304" pitchFamily="18" charset="0"/>
              </a:rPr>
              <a:t>НЕ</a:t>
            </a:r>
            <a:r>
              <a:rPr lang="ru-RU" sz="2200" b="1" dirty="0" smtClean="0">
                <a:solidFill>
                  <a:srgbClr val="627F1F"/>
                </a:solidFill>
                <a:latin typeface="FS Joey Pro"/>
                <a:cs typeface="Times New Roman" panose="02020603050405020304" pitchFamily="18" charset="0"/>
              </a:rPr>
              <a:t> УДЕРЖИВАЮТСЯ СО СЛЕДУЮЩИХ ВЫПЛАТ И  ДОХОДОВ</a:t>
            </a:r>
            <a:r>
              <a:rPr lang="ru-RU" sz="2800" dirty="0" smtClean="0">
                <a:solidFill>
                  <a:srgbClr val="627F1F"/>
                </a:solidFill>
                <a:latin typeface="FS Joey Pro"/>
                <a:cs typeface="Times New Roman" panose="02020603050405020304" pitchFamily="18" charset="0"/>
              </a:rPr>
              <a:t>:</a:t>
            </a:r>
            <a:r>
              <a:rPr lang="ru-RU" sz="2800" dirty="0">
                <a:solidFill>
                  <a:srgbClr val="627F1F"/>
                </a:solidFill>
                <a:latin typeface="FS Joey Pro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rgbClr val="627F1F"/>
                </a:solidFill>
                <a:latin typeface="FS Joey Pro"/>
                <a:cs typeface="Times New Roman" panose="02020603050405020304" pitchFamily="18" charset="0"/>
              </a:rPr>
            </a:br>
            <a:endParaRPr lang="ru-RU" sz="2800" b="1" dirty="0">
              <a:solidFill>
                <a:srgbClr val="627F1F"/>
              </a:solidFill>
              <a:latin typeface="FS Joey Pro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E5AEDD7-2FD0-4D49-832C-F33D905BE0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1810140"/>
            <a:ext cx="10363825" cy="3981060"/>
          </a:xfrm>
        </p:spPr>
        <p:txBody>
          <a:bodyPr>
            <a:normAutofit fontScale="625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ru-RU" b="1" dirty="0">
                <a:solidFill>
                  <a:srgbClr val="0E2C4F"/>
                </a:solidFill>
                <a:latin typeface="FS Joey Pro"/>
                <a:cs typeface="Times New Roman" panose="02020603050405020304" pitchFamily="18" charset="0"/>
              </a:rPr>
              <a:t>доходов, указанных в пункте 2 статьи 319 Кодекса Республики Казахстан «О налогах и других обязательных платежах в бюджет» (Налоговый кодекс);</a:t>
            </a:r>
          </a:p>
          <a:p>
            <a:pPr>
              <a:buFont typeface="Wingdings" pitchFamily="2" charset="2"/>
              <a:buChar char="§"/>
            </a:pPr>
            <a:r>
              <a:rPr lang="ru-RU" b="1" dirty="0">
                <a:solidFill>
                  <a:srgbClr val="0E2C4F"/>
                </a:solidFill>
                <a:latin typeface="FS Joey Pro"/>
                <a:cs typeface="Times New Roman" panose="02020603050405020304" pitchFamily="18" charset="0"/>
              </a:rPr>
              <a:t> доходов, указанных в пункте 1 статьи 341 Кодекса Республики Казахстан «О налогах и других обязательных платежах в бюджет» (Налоговый кодекс), за исключением доходов, указанных в подпунктах 10), 12) и 13) пункта 1 статьи 341 Кодекса Республики Казахстан «О налогах и других обязательных платежах в бюджет» (Налоговый кодекс);</a:t>
            </a:r>
          </a:p>
          <a:p>
            <a:pPr>
              <a:buFont typeface="Wingdings" pitchFamily="2" charset="2"/>
              <a:buChar char="§"/>
            </a:pPr>
            <a:r>
              <a:rPr lang="ru-RU" b="1" dirty="0">
                <a:solidFill>
                  <a:srgbClr val="0E2C4F"/>
                </a:solidFill>
                <a:latin typeface="FS Joey Pro"/>
                <a:cs typeface="Times New Roman" panose="02020603050405020304" pitchFamily="18" charset="0"/>
              </a:rPr>
              <a:t>доходов, указанных в подпункте 10) статьи 654 Кодекса Республики Казахстан «О налогах и других обязательных платежах в бюджет» (Налоговый кодекс);</a:t>
            </a:r>
          </a:p>
          <a:p>
            <a:pPr>
              <a:buFont typeface="Wingdings" pitchFamily="2" charset="2"/>
              <a:buChar char="§"/>
            </a:pPr>
            <a:r>
              <a:rPr lang="ru-RU" b="1" dirty="0">
                <a:solidFill>
                  <a:srgbClr val="0E2C4F"/>
                </a:solidFill>
                <a:latin typeface="FS Joey Pro"/>
                <a:cs typeface="Times New Roman" panose="02020603050405020304" pitchFamily="18" charset="0"/>
              </a:rPr>
              <a:t> выплат за счет средств грантов (кроме выплат в виде оплаты труда работникам и оплаты работ (услуг) физическим лицам по договорам гражданско-правового характера);</a:t>
            </a:r>
          </a:p>
          <a:p>
            <a:pPr>
              <a:buFont typeface="Wingdings" pitchFamily="2" charset="2"/>
              <a:buChar char="§"/>
            </a:pPr>
            <a:r>
              <a:rPr lang="ru-RU" b="1" dirty="0">
                <a:solidFill>
                  <a:srgbClr val="0E2C4F"/>
                </a:solidFill>
                <a:latin typeface="FS Joey Pro"/>
                <a:cs typeface="Times New Roman" panose="02020603050405020304" pitchFamily="18" charset="0"/>
              </a:rPr>
              <a:t>компенсационных выплат при расторжении трудового договора в случаях прекращения деятельности работодателя - физического лица либо ликвидации работодателя - юридического лица, сокращения численности или штата работников в размерах, установленных законодательством Республики Казахстан.</a:t>
            </a:r>
          </a:p>
          <a:p>
            <a:endParaRPr lang="kk-KZ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456993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1241</Words>
  <Application>Microsoft Office PowerPoint</Application>
  <PresentationFormat>Широкоэкранный</PresentationFormat>
  <Paragraphs>183</Paragraphs>
  <Slides>12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Arial</vt:lpstr>
      <vt:lpstr>Calibri</vt:lpstr>
      <vt:lpstr>Calibri Light</vt:lpstr>
      <vt:lpstr>FS Joey Pro</vt:lpstr>
      <vt:lpstr>Times New Roman</vt:lpstr>
      <vt:lpstr>Wingdings</vt:lpstr>
      <vt:lpstr>Тема Office</vt:lpstr>
      <vt:lpstr>Acrobat Document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 ОТ УПЛАТЫ ОТЧИСЛЕНИЙ ОСВОЖДАЮТСЯ РАБОТОДАТЕЛИ ЗА: </vt:lpstr>
      <vt:lpstr>             ОТЧИСЛЕНИЯ И (ИЛИ) ВЗНОСЫ В ФОНД  НЕ УДЕРЖИВАЮТСЯ СО СЛЕДУЮЩИХ ВЫПЛАТ И  ДОХОДОВ: </vt:lpstr>
      <vt:lpstr>ВОЗВРАТ СУММЫ ИЗЛИШНЕ (ОШИБОЧНЫХ) ОТЧИСЛЕНИЙ  И (ИЛИ) ВЗНОСОВ И (ИЛИ) ПЕНИ  (Приказ Министра здравоохранения Республики Казахстан от 30 июня 2017 года № 478 Об утверждении Правил и сроков исчисления (удержания) и перечисления отчислений и (или) взносов и Правил взыскания задолженности по отчислениям и (или) взносам)  </vt:lpstr>
      <vt:lpstr>Причины возврата  1. Ошибочно перечислены 2. Излишне начислены на работников 3. Неверно указан код назначения платежа 4. В формате платежного поручения МТ 102 допущены ошибки 5. Неверно указаны реквизиты плательщика 6. Плательщиком или банком два или более раз перечислены  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Windows User</dc:creator>
  <cp:lastModifiedBy>Windows User</cp:lastModifiedBy>
  <cp:revision>7</cp:revision>
  <dcterms:created xsi:type="dcterms:W3CDTF">2019-02-26T10:49:46Z</dcterms:created>
  <dcterms:modified xsi:type="dcterms:W3CDTF">2019-03-05T10:40:52Z</dcterms:modified>
</cp:coreProperties>
</file>